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4.jpg" ContentType="image/jpg"/>
  <Override PartName="/ppt/media/image75.jpg" ContentType="image/jpg"/>
  <Override PartName="/ppt/notesSlides/notesSlide24.xml" ContentType="application/vnd.openxmlformats-officedocument.presentationml.notesSlide+xml"/>
  <Override PartName="/ppt/media/image79.jpg" ContentType="image/jpg"/>
  <Override PartName="/ppt/media/image80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93.jpg" ContentType="image/jpg"/>
  <Override PartName="/ppt/media/image96.jpg" ContentType="image/jpg"/>
  <Override PartName="/ppt/media/image97.jpg" ContentType="image/jpg"/>
  <Override PartName="/ppt/notesSlides/notesSlide30.xml" ContentType="application/vnd.openxmlformats-officedocument.presentationml.notesSlide+xml"/>
  <Override PartName="/ppt/media/image112.jpg" ContentType="image/jpg"/>
  <Override PartName="/ppt/media/image113.jpg" ContentType="image/jp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662" r:id="rId2"/>
    <p:sldId id="685" r:id="rId3"/>
    <p:sldId id="673" r:id="rId4"/>
    <p:sldId id="674" r:id="rId5"/>
    <p:sldId id="370" r:id="rId6"/>
    <p:sldId id="679" r:id="rId7"/>
    <p:sldId id="625" r:id="rId8"/>
    <p:sldId id="626" r:id="rId9"/>
    <p:sldId id="439" r:id="rId10"/>
    <p:sldId id="438" r:id="rId11"/>
    <p:sldId id="627" r:id="rId12"/>
    <p:sldId id="455" r:id="rId13"/>
    <p:sldId id="456" r:id="rId14"/>
    <p:sldId id="490" r:id="rId15"/>
    <p:sldId id="492" r:id="rId16"/>
    <p:sldId id="631" r:id="rId17"/>
    <p:sldId id="632" r:id="rId18"/>
    <p:sldId id="633" r:id="rId19"/>
    <p:sldId id="650" r:id="rId20"/>
    <p:sldId id="583" r:id="rId21"/>
    <p:sldId id="606" r:id="rId22"/>
    <p:sldId id="411" r:id="rId23"/>
    <p:sldId id="638" r:id="rId24"/>
    <p:sldId id="667" r:id="rId25"/>
    <p:sldId id="401" r:id="rId26"/>
    <p:sldId id="665" r:id="rId27"/>
    <p:sldId id="657" r:id="rId28"/>
    <p:sldId id="652" r:id="rId29"/>
    <p:sldId id="672" r:id="rId30"/>
    <p:sldId id="670" r:id="rId31"/>
    <p:sldId id="648" r:id="rId32"/>
    <p:sldId id="433" r:id="rId33"/>
    <p:sldId id="527" r:id="rId34"/>
    <p:sldId id="688" r:id="rId35"/>
    <p:sldId id="636" r:id="rId36"/>
    <p:sldId id="676" r:id="rId37"/>
    <p:sldId id="677" r:id="rId38"/>
    <p:sldId id="687" r:id="rId39"/>
    <p:sldId id="637" r:id="rId40"/>
    <p:sldId id="532" r:id="rId41"/>
    <p:sldId id="535" r:id="rId42"/>
    <p:sldId id="431" r:id="rId43"/>
    <p:sldId id="432" r:id="rId44"/>
    <p:sldId id="678" r:id="rId45"/>
    <p:sldId id="675" r:id="rId46"/>
    <p:sldId id="681" r:id="rId47"/>
    <p:sldId id="682" r:id="rId48"/>
    <p:sldId id="683" r:id="rId49"/>
    <p:sldId id="684" r:id="rId50"/>
    <p:sldId id="690" r:id="rId51"/>
    <p:sldId id="691" r:id="rId52"/>
    <p:sldId id="581" r:id="rId53"/>
    <p:sldId id="582" r:id="rId54"/>
    <p:sldId id="587" r:id="rId55"/>
    <p:sldId id="596" r:id="rId56"/>
    <p:sldId id="597" r:id="rId57"/>
    <p:sldId id="641" r:id="rId58"/>
    <p:sldId id="619" r:id="rId59"/>
    <p:sldId id="686" r:id="rId60"/>
  </p:sldIdLst>
  <p:sldSz cx="10080625" cy="7559675"/>
  <p:notesSz cx="7772400" cy="10058400"/>
  <p:defaultTextStyle>
    <a:defPPr>
      <a:defRPr lang="en-GB"/>
    </a:defPPr>
    <a:lvl1pPr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7675" rtl="0" fontAlgn="base" hangingPunct="0">
      <a:lnSpc>
        <a:spcPct val="8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FF5E4F-98B2-6B4A-B7D0-18FC8695E5DD}">
          <p14:sldIdLst>
            <p14:sldId id="662"/>
            <p14:sldId id="685"/>
            <p14:sldId id="673"/>
            <p14:sldId id="674"/>
            <p14:sldId id="370"/>
            <p14:sldId id="679"/>
            <p14:sldId id="625"/>
            <p14:sldId id="626"/>
            <p14:sldId id="439"/>
            <p14:sldId id="438"/>
            <p14:sldId id="627"/>
            <p14:sldId id="455"/>
            <p14:sldId id="456"/>
            <p14:sldId id="490"/>
            <p14:sldId id="492"/>
            <p14:sldId id="631"/>
            <p14:sldId id="632"/>
            <p14:sldId id="633"/>
            <p14:sldId id="650"/>
            <p14:sldId id="583"/>
            <p14:sldId id="606"/>
            <p14:sldId id="411"/>
            <p14:sldId id="638"/>
            <p14:sldId id="667"/>
            <p14:sldId id="401"/>
            <p14:sldId id="665"/>
            <p14:sldId id="657"/>
            <p14:sldId id="652"/>
            <p14:sldId id="672"/>
            <p14:sldId id="670"/>
            <p14:sldId id="648"/>
            <p14:sldId id="433"/>
            <p14:sldId id="527"/>
            <p14:sldId id="688"/>
            <p14:sldId id="636"/>
            <p14:sldId id="676"/>
            <p14:sldId id="677"/>
            <p14:sldId id="687"/>
            <p14:sldId id="637"/>
            <p14:sldId id="532"/>
            <p14:sldId id="535"/>
            <p14:sldId id="431"/>
            <p14:sldId id="432"/>
            <p14:sldId id="678"/>
            <p14:sldId id="675"/>
            <p14:sldId id="681"/>
            <p14:sldId id="682"/>
            <p14:sldId id="683"/>
            <p14:sldId id="684"/>
            <p14:sldId id="690"/>
            <p14:sldId id="691"/>
            <p14:sldId id="581"/>
            <p14:sldId id="582"/>
            <p14:sldId id="587"/>
            <p14:sldId id="596"/>
            <p14:sldId id="597"/>
            <p14:sldId id="641"/>
            <p14:sldId id="619"/>
            <p14:sldId id="6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FFFD7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6" autoAdjust="0"/>
    <p:restoredTop sz="95280" autoAdjust="0"/>
  </p:normalViewPr>
  <p:slideViewPr>
    <p:cSldViewPr>
      <p:cViewPr varScale="1">
        <p:scale>
          <a:sx n="86" d="100"/>
          <a:sy n="86" d="100"/>
        </p:scale>
        <p:origin x="368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00" y="10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75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6187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5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9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04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1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1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4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618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30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548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528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892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96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441450" y="922338"/>
            <a:ext cx="4432300" cy="3322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73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57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1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54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153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1131840" y="4567320"/>
            <a:ext cx="5058000" cy="36881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8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515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70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43038" y="922338"/>
            <a:ext cx="4429125" cy="3322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31888" y="4567238"/>
            <a:ext cx="5057775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5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8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31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934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1446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0796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406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94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16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8510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97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730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  <a:noFill/>
        </p:spPr>
        <p:txBody>
          <a:bodyPr lIns="101882" tIns="50941" rIns="101882" bIns="50941"/>
          <a:lstStyle/>
          <a:p>
            <a:fld id="{80349B39-E793-CC40-A333-C35A31BEFB22}" type="slidenum">
              <a:rPr lang="en-GB"/>
              <a:pPr/>
              <a:t>10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4404360" y="9555480"/>
            <a:ext cx="3368040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300"/>
              <a:pPr algn="r"/>
              <a:t>10</a:t>
            </a:fld>
            <a:endParaRPr lang="en-GB" sz="13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43038" y="922338"/>
            <a:ext cx="4427537" cy="3321050"/>
          </a:xfrm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2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93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0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24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922338"/>
            <a:ext cx="4427537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2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1" y="2347915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9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0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14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5538" y="46038"/>
            <a:ext cx="2398712" cy="7085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638" y="46038"/>
            <a:ext cx="7048500" cy="7085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3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lvl1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2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2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7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07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74638" y="1189038"/>
            <a:ext cx="4722812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149850" y="1189038"/>
            <a:ext cx="4724400" cy="5942012"/>
          </a:xfrm>
        </p:spPr>
        <p:txBody>
          <a:bodyPr/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the outline text format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55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303215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1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 rotWithShape="1">
          <a:gsLst>
            <a:gs pos="74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85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7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4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2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3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9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9" y="674690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31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" y="7353376"/>
            <a:ext cx="10080625" cy="20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34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marL="0" marR="0" indent="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/>
            </a:pPr>
            <a:r>
              <a:rPr lang="en-GB" sz="1000" i="1" baseline="0">
                <a:latin typeface="Luxi Sans" charset="0"/>
              </a:rPr>
              <a:t>   </a:t>
            </a:r>
            <a:r>
              <a:rPr lang="de-DE" sz="1000" i="1" baseline="0">
                <a:latin typeface="Luxi Sans" charset="0"/>
              </a:rPr>
              <a:t>Grundlagenforschung und Gesellschaft am Beispiel des CERN – Nacht der Wissenschaft Siegen – 28. Juni 2019                         </a:t>
            </a:r>
            <a:r>
              <a:rPr lang="en-US" sz="1000" i="1" baseline="0">
                <a:latin typeface="Luxi Sans" charset="0"/>
              </a:rPr>
              <a:t>                  </a:t>
            </a:r>
            <a:r>
              <a:rPr lang="en-GB" sz="1000" i="1">
                <a:latin typeface="Luxi Sans" charset="0"/>
              </a:rPr>
              <a:t>Michael </a:t>
            </a:r>
            <a:r>
              <a:rPr lang="en-GB" sz="1000" i="1" err="1">
                <a:latin typeface="Luxi Sans" charset="0"/>
              </a:rPr>
              <a:t>Hauschild</a:t>
            </a:r>
            <a:r>
              <a:rPr lang="en-GB" sz="1000" i="1" baseline="0">
                <a:latin typeface="Luxi Sans" charset="0"/>
              </a:rPr>
              <a:t>  (</a:t>
            </a:r>
            <a:r>
              <a:rPr lang="en-GB" sz="1000" i="1">
                <a:latin typeface="Luxi Sans" charset="0"/>
              </a:rPr>
              <a:t>CERN),  </a:t>
            </a:r>
            <a:r>
              <a:rPr lang="en-GB" sz="1000" i="1" err="1">
                <a:latin typeface="Luxi Sans" charset="0"/>
              </a:rPr>
              <a:t>Seite</a:t>
            </a:r>
            <a:r>
              <a:rPr lang="en-GB" sz="1000" i="1">
                <a:latin typeface="Luxi Sans" charset="0"/>
              </a:rPr>
              <a:t> </a:t>
            </a:r>
            <a:fld id="{CD02E499-E086-4D0D-9264-F4BED9070101}" type="slidenum">
              <a:rPr lang="en-GB" sz="1000" i="1">
                <a:latin typeface="Luxi Sans" charset="0"/>
              </a:rPr>
              <a:pPr marL="0" marR="0" indent="0" algn="l" defTabSz="447675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  <a:tab pos="9410700" algn="l"/>
                </a:tabLst>
                <a:defRPr/>
              </a:pPr>
              <a:t>‹#›</a:t>
            </a:fld>
            <a:endParaRPr lang="en-GB" sz="1000" i="1">
              <a:latin typeface="Luxi Sans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638" y="1189038"/>
            <a:ext cx="9599612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98475" marR="0" lvl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1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Click to edit the outline text format</a:t>
            </a:r>
          </a:p>
          <a:p>
            <a:pPr marL="785813" marR="0" lvl="1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1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Second Outline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74738" marR="0" lvl="2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1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Third Outline Level</a:t>
            </a:r>
          </a:p>
          <a:p>
            <a:pPr marL="1362075" marR="0" lvl="3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1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/>
            </a:pPr>
            <a:r>
              <a:rPr lang="en-GB" dirty="0"/>
              <a:t>Fourth Outline Level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46038"/>
            <a:ext cx="9142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marL="742950" indent="-28575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2pPr>
      <a:lvl3pPr marL="1143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3pPr>
      <a:lvl4pPr marL="1600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4pPr>
      <a:lvl5pPr marL="20574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5pPr>
      <a:lvl6pPr marL="25146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6pPr>
      <a:lvl7pPr marL="29718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7pPr>
      <a:lvl8pPr marL="34290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8pPr>
      <a:lvl9pPr marL="3886200" indent="-228600" algn="ctr" defTabSz="4476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 b="1" i="1">
          <a:solidFill>
            <a:srgbClr val="000080"/>
          </a:solidFill>
          <a:effectLst>
            <a:outerShdw blurRad="38100" dist="38100" dir="2700000" algn="tl">
              <a:srgbClr val="C0C0C0"/>
            </a:outerShdw>
          </a:effectLst>
          <a:latin typeface="Luxi Sans" charset="0"/>
          <a:ea typeface="msmincho" charset="0"/>
          <a:cs typeface="msmincho" charset="0"/>
        </a:defRPr>
      </a:lvl9pPr>
    </p:titleStyle>
    <p:bodyStyle>
      <a:lvl1pPr marL="142875" marR="0" indent="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80000"/>
        <a:buFont typeface="Times New Roman" pitchFamily="16" charset="0"/>
        <a:buNone/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400" b="1">
          <a:solidFill>
            <a:srgbClr val="000080"/>
          </a:solidFill>
          <a:latin typeface="+mn-lt"/>
          <a:ea typeface="+mn-ea"/>
          <a:cs typeface="+mn-cs"/>
        </a:defRPr>
      </a:lvl1pPr>
      <a:lvl2pPr marL="785813" marR="0" indent="-285750" algn="l" defTabSz="447675" rtl="0" eaLnBrk="1" fontAlgn="base" latinLnBrk="0" hangingPunct="0">
        <a:lnSpc>
          <a:spcPct val="102000"/>
        </a:lnSpc>
        <a:spcBef>
          <a:spcPct val="0"/>
        </a:spcBef>
        <a:spcAft>
          <a:spcPts val="1100"/>
        </a:spcAft>
        <a:buClr>
          <a:srgbClr val="000000"/>
        </a:buClr>
        <a:buSzPct val="71000"/>
        <a:buFont typeface="Times New Roman" pitchFamily="16" charset="0"/>
        <a:buBlip>
          <a:blip r:embed="rId15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2000" b="1">
          <a:solidFill>
            <a:srgbClr val="000000"/>
          </a:solidFill>
          <a:latin typeface="+mn-lt"/>
          <a:ea typeface="+mn-ea"/>
          <a:cs typeface="+mn-cs"/>
        </a:defRPr>
      </a:lvl2pPr>
      <a:lvl3pPr marL="1074738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825"/>
        </a:spcAft>
        <a:buClr>
          <a:srgbClr val="000000"/>
        </a:buClr>
        <a:buSzPct val="33000"/>
        <a:buFont typeface="Times New Roman" pitchFamily="16" charset="0"/>
        <a:buBlip>
          <a:blip r:embed="rId16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600" b="1">
          <a:solidFill>
            <a:srgbClr val="000000"/>
          </a:solidFill>
          <a:latin typeface="+mn-lt"/>
          <a:ea typeface="+mn-ea"/>
          <a:cs typeface="+mn-cs"/>
        </a:defRPr>
      </a:lvl3pPr>
      <a:lvl4pPr marL="1362075" marR="0" indent="-427038" algn="l" defTabSz="447675" rtl="0" eaLnBrk="1" fontAlgn="base" latinLnBrk="0" hangingPunct="0">
        <a:lnSpc>
          <a:spcPct val="93000"/>
        </a:lnSpc>
        <a:spcBef>
          <a:spcPct val="0"/>
        </a:spcBef>
        <a:spcAft>
          <a:spcPts val="538"/>
        </a:spcAft>
        <a:buClr>
          <a:srgbClr val="000000"/>
        </a:buClr>
        <a:buSzTx/>
        <a:buFont typeface="Times New Roman" pitchFamily="16" charset="0"/>
        <a:buBlip>
          <a:blip r:embed="rId17"/>
        </a:buBlip>
        <a:tabLst>
          <a:tab pos="895350" algn="l"/>
          <a:tab pos="1344613" algn="l"/>
          <a:tab pos="1793875" algn="l"/>
          <a:tab pos="2243138" algn="l"/>
          <a:tab pos="2692400" algn="l"/>
          <a:tab pos="3141663" algn="l"/>
          <a:tab pos="3590925" algn="l"/>
          <a:tab pos="4040188" algn="l"/>
          <a:tab pos="4489450" algn="l"/>
          <a:tab pos="4938713" algn="l"/>
          <a:tab pos="5387975" algn="l"/>
          <a:tab pos="5837238" algn="l"/>
          <a:tab pos="6286500" algn="l"/>
          <a:tab pos="6735763" algn="l"/>
          <a:tab pos="7185025" algn="l"/>
          <a:tab pos="7634288" algn="l"/>
          <a:tab pos="8083550" algn="l"/>
          <a:tab pos="8532813" algn="l"/>
          <a:tab pos="8982075" algn="l"/>
          <a:tab pos="9431338" algn="l"/>
        </a:tabLst>
        <a:defRPr sz="1400" b="1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6pPr>
      <a:lvl7pPr marL="29718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7pPr>
      <a:lvl8pPr marL="34290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8pPr>
      <a:lvl9pPr marL="3886200" indent="-228600" algn="l" defTabSz="447675" rtl="0" fontAlgn="base" hangingPunct="0">
        <a:lnSpc>
          <a:spcPct val="85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jpg"/><Relationship Id="rId7" Type="http://schemas.openxmlformats.org/officeDocument/2006/relationships/image" Target="../media/image5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cern.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4.jpg"/><Relationship Id="rId7" Type="http://schemas.openxmlformats.org/officeDocument/2006/relationships/image" Target="../media/image5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://line-mode.cern.ch/www/hypertext/WWW/TheProject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png"/><Relationship Id="rId4" Type="http://schemas.openxmlformats.org/officeDocument/2006/relationships/image" Target="../media/image12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5B1B53-6502-BE45-A188-995DFBD6991B}"/>
              </a:ext>
            </a:extLst>
          </p:cNvPr>
          <p:cNvSpPr txBox="1"/>
          <p:nvPr/>
        </p:nvSpPr>
        <p:spPr>
          <a:xfrm>
            <a:off x="431800" y="899517"/>
            <a:ext cx="9025227" cy="448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i="1" kern="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Grundlagenforschung</a:t>
            </a:r>
            <a:endParaRPr lang="en-US" sz="4800" b="1" i="1" ker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/>
            </a:endParaRPr>
          </a:p>
          <a:p>
            <a:pPr algn="ctr"/>
            <a:r>
              <a:rPr lang="en-US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und Gesellschaft</a:t>
            </a:r>
          </a:p>
          <a:p>
            <a:pPr algn="ctr"/>
            <a:r>
              <a:rPr lang="en-US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–</a:t>
            </a:r>
          </a:p>
          <a:p>
            <a:pPr algn="ctr"/>
            <a:r>
              <a:rPr lang="en-US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am </a:t>
            </a:r>
            <a:r>
              <a:rPr lang="en-US" sz="4800" b="1" i="1" kern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Beispiel</a:t>
            </a:r>
            <a:r>
              <a:rPr lang="en-US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 des </a:t>
            </a:r>
            <a:r>
              <a:rPr lang="en-US" sz="4800" b="1" i="1" kern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europ</a:t>
            </a:r>
            <a:r>
              <a:rPr lang="de-DE" sz="4800" b="1" i="1" kern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äischen</a:t>
            </a:r>
            <a:endParaRPr lang="de-DE" sz="4800" b="1" i="1" ker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xi Sans"/>
            </a:endParaRPr>
          </a:p>
          <a:p>
            <a:pPr algn="ctr"/>
            <a:r>
              <a:rPr lang="de-DE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Forschungszentrums            </a:t>
            </a:r>
          </a:p>
          <a:p>
            <a:pPr algn="ctr"/>
            <a:r>
              <a:rPr lang="de-DE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für Teilchenphysik                 </a:t>
            </a:r>
          </a:p>
          <a:p>
            <a:pPr algn="ctr"/>
            <a:r>
              <a:rPr lang="de-DE" sz="4800" b="1" i="1" ker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xi Sans"/>
              </a:rPr>
              <a:t>CERN                                       </a:t>
            </a:r>
            <a:endParaRPr lang="en-US" sz="48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CA692-1207-D342-BD07-08DA16DE9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80" y="4139877"/>
            <a:ext cx="2592288" cy="258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43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932120" y="251989"/>
            <a:ext cx="7392458" cy="755968"/>
          </a:xfrm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GB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Die </a:t>
            </a:r>
            <a:r>
              <a:rPr lang="en-GB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Aufgaben</a:t>
            </a:r>
            <a:r>
              <a:rPr lang="en-GB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 von CERN</a:t>
            </a:r>
            <a:endParaRPr lang="en-GB">
              <a:effectLst>
                <a:outerShdw blurRad="38100" dist="38100" dir="2700000">
                  <a:srgbClr val="000000"/>
                </a:outerShdw>
              </a:effectLst>
              <a:ea typeface="+mj-ea"/>
              <a:cs typeface="+mj-cs"/>
            </a:endParaRP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52017" y="1619597"/>
            <a:ext cx="6674913" cy="571175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Vorantreiben</a:t>
            </a: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der </a:t>
            </a:r>
            <a:r>
              <a:rPr lang="en-GB" sz="260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Grenzen</a:t>
            </a:r>
            <a:r>
              <a:rPr lang="en-GB" sz="260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des </a:t>
            </a:r>
            <a:r>
              <a:rPr lang="en-GB" sz="2600" err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Wissens</a:t>
            </a:r>
            <a:endParaRPr lang="en-GB" sz="260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>
                <a:solidFill>
                  <a:srgbClr val="FFFFFF"/>
                </a:solidFill>
              </a:rPr>
              <a:t>den </a:t>
            </a:r>
            <a:r>
              <a:rPr lang="en-GB" sz="1800" err="1">
                <a:solidFill>
                  <a:srgbClr val="FFFFFF"/>
                </a:solidFill>
              </a:rPr>
              <a:t>Urknall</a:t>
            </a:r>
            <a:r>
              <a:rPr lang="en-GB" sz="1800">
                <a:solidFill>
                  <a:srgbClr val="FFFFFF"/>
                </a:solidFill>
              </a:rPr>
              <a:t> </a:t>
            </a:r>
            <a:r>
              <a:rPr lang="en-GB" sz="1800" err="1">
                <a:solidFill>
                  <a:srgbClr val="FFFFFF"/>
                </a:solidFill>
              </a:rPr>
              <a:t>erforschen</a:t>
            </a:r>
            <a:r>
              <a:rPr lang="en-GB" sz="1800">
                <a:solidFill>
                  <a:srgbClr val="FFFFFF"/>
                </a:solidFill>
              </a:rPr>
              <a:t> …</a:t>
            </a:r>
            <a:r>
              <a:rPr lang="en-GB" sz="1800" err="1">
                <a:solidFill>
                  <a:srgbClr val="FFFFFF"/>
                </a:solidFill>
              </a:rPr>
              <a:t>wie</a:t>
            </a:r>
            <a:r>
              <a:rPr lang="en-GB" sz="1800">
                <a:solidFill>
                  <a:srgbClr val="FFFFFF"/>
                </a:solidFill>
              </a:rPr>
              <a:t> und was war die </a:t>
            </a:r>
            <a:r>
              <a:rPr lang="en-GB" sz="1800" err="1">
                <a:solidFill>
                  <a:srgbClr val="FFFFFF"/>
                </a:solidFill>
              </a:rPr>
              <a:t>Materie</a:t>
            </a:r>
            <a:r>
              <a:rPr lang="en-GB" sz="1800">
                <a:solidFill>
                  <a:srgbClr val="FFFFFF"/>
                </a:solidFill>
              </a:rPr>
              <a:t> in den </a:t>
            </a:r>
            <a:r>
              <a:rPr lang="en-GB" sz="1800" err="1">
                <a:solidFill>
                  <a:srgbClr val="FFFFFF"/>
                </a:solidFill>
              </a:rPr>
              <a:t>ersten</a:t>
            </a:r>
            <a:r>
              <a:rPr lang="en-GB" sz="1800">
                <a:solidFill>
                  <a:srgbClr val="FFFFFF"/>
                </a:solidFill>
              </a:rPr>
              <a:t> </a:t>
            </a:r>
            <a:r>
              <a:rPr lang="en-GB" sz="1800" err="1">
                <a:solidFill>
                  <a:srgbClr val="FFFFFF"/>
                </a:solidFill>
              </a:rPr>
              <a:t>Momenten</a:t>
            </a:r>
            <a:r>
              <a:rPr lang="en-GB" sz="1800">
                <a:solidFill>
                  <a:srgbClr val="FFFFFF"/>
                </a:solidFill>
              </a:rPr>
              <a:t> </a:t>
            </a:r>
            <a:r>
              <a:rPr lang="en-GB" sz="1800" err="1">
                <a:solidFill>
                  <a:srgbClr val="FFFFFF"/>
                </a:solidFill>
              </a:rPr>
              <a:t>nach</a:t>
            </a:r>
            <a:r>
              <a:rPr lang="en-GB" sz="1800">
                <a:solidFill>
                  <a:srgbClr val="FFFFFF"/>
                </a:solidFill>
              </a:rPr>
              <a:t> </a:t>
            </a:r>
            <a:r>
              <a:rPr lang="en-GB" sz="1800" err="1">
                <a:solidFill>
                  <a:srgbClr val="FFFFFF"/>
                </a:solidFill>
              </a:rPr>
              <a:t>dem</a:t>
            </a:r>
            <a:r>
              <a:rPr lang="en-GB" sz="1800">
                <a:solidFill>
                  <a:srgbClr val="FFFFFF"/>
                </a:solidFill>
              </a:rPr>
              <a:t> </a:t>
            </a:r>
            <a:r>
              <a:rPr lang="en-GB" sz="1800" err="1">
                <a:solidFill>
                  <a:srgbClr val="FFFFFF"/>
                </a:solidFill>
              </a:rPr>
              <a:t>Urknall</a:t>
            </a:r>
            <a:r>
              <a:rPr lang="en-GB" sz="1800">
                <a:solidFill>
                  <a:srgbClr val="FFFFFF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Entwicklung</a:t>
            </a: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err="1">
                <a:solidFill>
                  <a:srgbClr val="FFFFFF"/>
                </a:solidFill>
              </a:rPr>
              <a:t>neuer</a:t>
            </a:r>
            <a:r>
              <a:rPr lang="en-GB" sz="2600">
                <a:solidFill>
                  <a:srgbClr val="FFFFFF"/>
                </a:solidFill>
              </a:rPr>
              <a:t> </a:t>
            </a:r>
            <a:r>
              <a:rPr lang="en-GB" sz="2600" err="1">
                <a:solidFill>
                  <a:srgbClr val="FFFFFF"/>
                </a:solidFill>
              </a:rPr>
              <a:t>Technologien</a:t>
            </a:r>
            <a:r>
              <a:rPr lang="en-GB" sz="2600">
                <a:solidFill>
                  <a:srgbClr val="FFFFFF"/>
                </a:solidFill>
              </a:rPr>
              <a:t> 	     f</a:t>
            </a:r>
            <a:r>
              <a:rPr lang="de-DE" sz="2600" err="1">
                <a:solidFill>
                  <a:srgbClr val="FFFFFF"/>
                </a:solidFill>
              </a:rPr>
              <a:t>ür</a:t>
            </a:r>
            <a:r>
              <a:rPr lang="de-DE" sz="2600">
                <a:solidFill>
                  <a:srgbClr val="FFFFFF"/>
                </a:solidFill>
              </a:rPr>
              <a:t> Beschleuniger und Detektoren</a:t>
            </a:r>
            <a:endParaRPr lang="en-GB" sz="260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err="1">
                <a:solidFill>
                  <a:srgbClr val="FFFFFF"/>
                </a:solidFill>
              </a:rPr>
              <a:t>Informationstechnologie</a:t>
            </a:r>
            <a:r>
              <a:rPr lang="en-GB" sz="1800">
                <a:solidFill>
                  <a:srgbClr val="FFFFFF"/>
                </a:solidFill>
              </a:rPr>
              <a:t> - das Web und das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800" err="1">
                <a:solidFill>
                  <a:srgbClr val="FFFFFF"/>
                </a:solidFill>
              </a:rPr>
              <a:t>Medizin</a:t>
            </a:r>
            <a:r>
              <a:rPr lang="en-GB" sz="1800">
                <a:solidFill>
                  <a:srgbClr val="FFFFFF"/>
                </a:solidFill>
              </a:rPr>
              <a:t> - Diagnose und </a:t>
            </a:r>
            <a:r>
              <a:rPr lang="en-GB" sz="1800" err="1">
                <a:solidFill>
                  <a:srgbClr val="FFFFFF"/>
                </a:solidFill>
              </a:rPr>
              <a:t>Therapie</a:t>
            </a:r>
            <a:endParaRPr lang="en-GB" sz="260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Ausbildung</a:t>
            </a:r>
            <a:r>
              <a:rPr lang="en-GB" sz="2600">
                <a:solidFill>
                  <a:srgbClr val="FFFFFF"/>
                </a:solidFill>
              </a:rPr>
              <a:t> von </a:t>
            </a:r>
            <a:r>
              <a:rPr lang="en-GB" sz="2600" err="1">
                <a:solidFill>
                  <a:srgbClr val="FFFFFF"/>
                </a:solidFill>
              </a:rPr>
              <a:t>Wissenschaftlern</a:t>
            </a:r>
            <a:r>
              <a:rPr lang="en-GB" sz="2600">
                <a:solidFill>
                  <a:srgbClr val="FFFFFF"/>
                </a:solidFill>
              </a:rPr>
              <a:t>    und </a:t>
            </a:r>
            <a:r>
              <a:rPr lang="en-GB" sz="2600" err="1">
                <a:solidFill>
                  <a:srgbClr val="FFFFFF"/>
                </a:solidFill>
              </a:rPr>
              <a:t>Ingenieuren</a:t>
            </a:r>
            <a:r>
              <a:rPr lang="en-GB" sz="2600">
                <a:solidFill>
                  <a:srgbClr val="FFFFFF"/>
                </a:solidFill>
              </a:rPr>
              <a:t> von </a:t>
            </a:r>
            <a:r>
              <a:rPr lang="en-GB" sz="2600" err="1">
                <a:solidFill>
                  <a:srgbClr val="FFFFFF"/>
                </a:solidFill>
              </a:rPr>
              <a:t>morgen</a:t>
            </a:r>
            <a:endParaRPr lang="en-GB" sz="2600">
              <a:solidFill>
                <a:srgbClr val="FFFFFF"/>
              </a:solidFill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 err="1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Zusammenführen</a:t>
            </a:r>
            <a:r>
              <a:rPr lang="en-GB" sz="2600">
                <a:solidFill>
                  <a:srgbClr val="FCF93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600">
                <a:solidFill>
                  <a:srgbClr val="FFFFFF"/>
                </a:solidFill>
              </a:rPr>
              <a:t>von Menschen </a:t>
            </a:r>
            <a:r>
              <a:rPr lang="en-GB" sz="2600" err="1">
                <a:solidFill>
                  <a:srgbClr val="FFFFFF"/>
                </a:solidFill>
              </a:rPr>
              <a:t>aus</a:t>
            </a:r>
            <a:r>
              <a:rPr lang="en-GB" sz="2600">
                <a:solidFill>
                  <a:srgbClr val="FFFFFF"/>
                </a:solidFill>
              </a:rPr>
              <a:t> </a:t>
            </a:r>
            <a:r>
              <a:rPr lang="en-GB" sz="2600" err="1">
                <a:solidFill>
                  <a:srgbClr val="FFFFFF"/>
                </a:solidFill>
              </a:rPr>
              <a:t>verschiedenen</a:t>
            </a:r>
            <a:r>
              <a:rPr lang="en-GB" sz="2600">
                <a:solidFill>
                  <a:srgbClr val="FFFFFF"/>
                </a:solidFill>
              </a:rPr>
              <a:t> </a:t>
            </a:r>
            <a:r>
              <a:rPr lang="en-GB" sz="2600" err="1">
                <a:solidFill>
                  <a:srgbClr val="FFFFFF"/>
                </a:solidFill>
              </a:rPr>
              <a:t>Ländern</a:t>
            </a:r>
            <a:r>
              <a:rPr lang="en-GB" sz="2600">
                <a:solidFill>
                  <a:srgbClr val="FFFFFF"/>
                </a:solidFill>
              </a:rPr>
              <a:t> und </a:t>
            </a:r>
            <a:r>
              <a:rPr lang="en-GB" sz="2600" err="1">
                <a:solidFill>
                  <a:srgbClr val="FFFFFF"/>
                </a:solidFill>
              </a:rPr>
              <a:t>Kulturen</a:t>
            </a:r>
            <a:endParaRPr lang="en-GB" sz="2200">
              <a:solidFill>
                <a:srgbClr val="FFFFFF"/>
              </a:solidFill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8773" y="1091955"/>
            <a:ext cx="1342333" cy="184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2991" y="3128867"/>
            <a:ext cx="2016125" cy="151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4877" y="3107867"/>
            <a:ext cx="1764109" cy="148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8403" y="4878791"/>
            <a:ext cx="1596099" cy="11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3" name="Picture 1039" descr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4450" y="6215733"/>
            <a:ext cx="2268141" cy="12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83509" y="4880543"/>
            <a:ext cx="1729107" cy="11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8429" y="1343945"/>
            <a:ext cx="1394837" cy="138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2" y="1"/>
            <a:ext cx="1890117" cy="1438438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6"/>
          <p:cNvGrpSpPr/>
          <p:nvPr/>
        </p:nvGrpSpPr>
        <p:grpSpPr>
          <a:xfrm>
            <a:off x="3600152" y="2036038"/>
            <a:ext cx="3864240" cy="3023870"/>
            <a:chOff x="-1373797" y="697964"/>
            <a:chExt cx="1714500" cy="1304925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-783247" y="1169564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9" name="Picture 13" descr="Picture 2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373797" y="697964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811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CERN Budget 2018: 1147 MCHF</a:t>
            </a:r>
            <a:br>
              <a:rPr lang="de-DE"/>
            </a:br>
            <a:r>
              <a:rPr lang="de-DE" sz="1800"/>
              <a:t>(Mitgliedsländer: 1123 MCHF, Assoziierte Mitglieder: 24 MCHF)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4638" y="1189038"/>
            <a:ext cx="5341738" cy="5942012"/>
          </a:xfrm>
        </p:spPr>
        <p:txBody>
          <a:bodyPr/>
          <a:lstStyle/>
          <a:p>
            <a:pPr lvl="1"/>
            <a:r>
              <a:rPr lang="de-DE"/>
              <a:t>umgerechnet ~1012 M€</a:t>
            </a:r>
          </a:p>
          <a:p>
            <a:pPr lvl="2"/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Universität Siegen zum Vergleich:	        147,6</a:t>
            </a:r>
            <a:r>
              <a:rPr lang="de-DE"/>
              <a:t> M€ (2017, mit Drittmitteln)	     19’675 Studenten</a:t>
            </a:r>
          </a:p>
          <a:p>
            <a:pPr lvl="1"/>
            <a:r>
              <a:rPr lang="de-DE"/>
              <a:t>anteilig nach Bruttoinlandsprodukt der Mitgliedsländer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728039"/>
              </p:ext>
            </p:extLst>
          </p:nvPr>
        </p:nvGraphicFramePr>
        <p:xfrm>
          <a:off x="6408464" y="1043533"/>
          <a:ext cx="3312368" cy="6129036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8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3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404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Mitgliedsland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Anteil 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Österreich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Belgien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Bulgarien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Tschechische Republik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Dänemark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1.80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Finnland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Frankreich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b="1" noProof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Deutschland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b="1" noProof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20.55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Griechenland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Ungarn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10.43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Niederlande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Norwegen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Portugal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Rumänien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16718608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Slovakische Republik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7.04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Schweden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2.70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Schweiz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4.02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0256"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Großbritannien</a:t>
                      </a:r>
                    </a:p>
                  </a:txBody>
                  <a:tcPr marL="108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1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15.84</a:t>
                      </a:r>
                    </a:p>
                  </a:txBody>
                  <a:tcPr marL="10800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682AD6C-0B8B-A64E-AD0C-6C9AC67E2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1" y="3228901"/>
            <a:ext cx="5878760" cy="3943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876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88384" y="3506613"/>
            <a:ext cx="4050720" cy="365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Deutschland und CERN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5770146" cy="5942012"/>
          </a:xfrm>
        </p:spPr>
        <p:txBody>
          <a:bodyPr/>
          <a:lstStyle/>
          <a:p>
            <a:r>
              <a:rPr lang="en-US"/>
              <a:t>(West-)Deutschland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einer</a:t>
            </a:r>
            <a:r>
              <a:rPr lang="en-US"/>
              <a:t> der </a:t>
            </a:r>
            <a:r>
              <a:rPr lang="en-US" err="1"/>
              <a:t>ersten</a:t>
            </a:r>
            <a:r>
              <a:rPr lang="en-US"/>
              <a:t> 12 CERN </a:t>
            </a:r>
            <a:r>
              <a:rPr lang="en-US" err="1"/>
              <a:t>Gründerstaaten</a:t>
            </a:r>
            <a:r>
              <a:rPr lang="en-US"/>
              <a:t> (1954)</a:t>
            </a:r>
          </a:p>
          <a:p>
            <a:pPr lvl="1"/>
            <a:r>
              <a:rPr lang="en-US"/>
              <a:t>Werner Heisenberg (</a:t>
            </a:r>
            <a:r>
              <a:rPr lang="en-US" err="1"/>
              <a:t>Nobelpreisträger</a:t>
            </a:r>
            <a:r>
              <a:rPr lang="en-US"/>
              <a:t> 1932) </a:t>
            </a:r>
            <a:r>
              <a:rPr lang="en-US" sz="1400"/>
              <a:t>(</a:t>
            </a:r>
            <a:r>
              <a:rPr lang="en-US" sz="1400" err="1"/>
              <a:t>unterzeichnete</a:t>
            </a:r>
            <a:r>
              <a:rPr lang="en-US" sz="1400"/>
              <a:t> CERN </a:t>
            </a:r>
            <a:r>
              <a:rPr lang="en-US" sz="1400" err="1"/>
              <a:t>Vertragsurkunde</a:t>
            </a:r>
            <a:r>
              <a:rPr lang="en-US" sz="1400"/>
              <a:t>)</a:t>
            </a:r>
            <a:endParaRPr lang="en-US"/>
          </a:p>
          <a:p>
            <a:r>
              <a:rPr lang="en-US" err="1"/>
              <a:t>Teilchenphysik</a:t>
            </a:r>
            <a:r>
              <a:rPr lang="en-US"/>
              <a:t> </a:t>
            </a:r>
            <a:r>
              <a:rPr lang="en-US" err="1"/>
              <a:t>hatte</a:t>
            </a:r>
            <a:r>
              <a:rPr lang="en-US"/>
              <a:t> </a:t>
            </a:r>
            <a:r>
              <a:rPr lang="en-US" err="1"/>
              <a:t>immer</a:t>
            </a:r>
            <a:r>
              <a:rPr lang="en-US"/>
              <a:t> </a:t>
            </a:r>
            <a:r>
              <a:rPr lang="en-US" err="1"/>
              <a:t>eine</a:t>
            </a:r>
            <a:r>
              <a:rPr lang="en-US"/>
              <a:t> </a:t>
            </a:r>
            <a:r>
              <a:rPr lang="en-US" err="1"/>
              <a:t>hohe</a:t>
            </a:r>
            <a:r>
              <a:rPr lang="en-US"/>
              <a:t> </a:t>
            </a:r>
            <a:r>
              <a:rPr lang="en-US" err="1"/>
              <a:t>Bedeutung</a:t>
            </a:r>
            <a:r>
              <a:rPr lang="en-US"/>
              <a:t> in Deutschland</a:t>
            </a:r>
          </a:p>
          <a:p>
            <a:pPr lvl="1"/>
            <a:r>
              <a:rPr lang="en-US" err="1"/>
              <a:t>Nationales</a:t>
            </a:r>
            <a:r>
              <a:rPr lang="en-US"/>
              <a:t> Labor: DESY (HH, </a:t>
            </a:r>
            <a:r>
              <a:rPr lang="en-US" err="1"/>
              <a:t>Zeuthen</a:t>
            </a:r>
            <a:r>
              <a:rPr lang="en-US"/>
              <a:t>)</a:t>
            </a:r>
          </a:p>
          <a:p>
            <a:pPr lvl="1"/>
            <a:r>
              <a:rPr lang="en-US" err="1"/>
              <a:t>Internationales</a:t>
            </a:r>
            <a:r>
              <a:rPr lang="en-US"/>
              <a:t> Labor </a:t>
            </a:r>
            <a:r>
              <a:rPr lang="en-US" err="1"/>
              <a:t>mit</a:t>
            </a:r>
            <a:r>
              <a:rPr lang="en-US"/>
              <a:t> starker </a:t>
            </a:r>
            <a:r>
              <a:rPr lang="en-US" err="1"/>
              <a:t>deutscher</a:t>
            </a:r>
            <a:r>
              <a:rPr lang="en-US"/>
              <a:t> </a:t>
            </a:r>
            <a:r>
              <a:rPr lang="en-US" err="1"/>
              <a:t>Beteiligung</a:t>
            </a:r>
            <a:r>
              <a:rPr lang="en-US"/>
              <a:t>: CERN</a:t>
            </a:r>
          </a:p>
          <a:p>
            <a:r>
              <a:rPr lang="en-US" err="1"/>
              <a:t>Zwei</a:t>
            </a:r>
            <a:r>
              <a:rPr lang="en-US"/>
              <a:t> deutsche CERN General- </a:t>
            </a:r>
            <a:r>
              <a:rPr lang="en-US" err="1"/>
              <a:t>Direktoren</a:t>
            </a:r>
            <a:r>
              <a:rPr lang="en-US"/>
              <a:t> </a:t>
            </a:r>
            <a:r>
              <a:rPr lang="en-US" sz="1400"/>
              <a:t>(</a:t>
            </a:r>
            <a:r>
              <a:rPr lang="en-US" sz="1400" err="1"/>
              <a:t>beide</a:t>
            </a:r>
            <a:r>
              <a:rPr lang="en-US" sz="1400"/>
              <a:t> </a:t>
            </a:r>
            <a:r>
              <a:rPr lang="en-US" sz="1400" err="1"/>
              <a:t>vormals</a:t>
            </a:r>
            <a:r>
              <a:rPr lang="en-US" sz="1400"/>
              <a:t> DESY)</a:t>
            </a:r>
          </a:p>
          <a:p>
            <a:pPr lvl="1"/>
            <a:r>
              <a:rPr lang="en-US" err="1">
                <a:solidFill>
                  <a:srgbClr val="FF0000"/>
                </a:solidFill>
              </a:rPr>
              <a:t>Herwig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Schopper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(1981 – 1988)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Rolf-Dieter </a:t>
            </a:r>
            <a:r>
              <a:rPr lang="en-US" err="1">
                <a:solidFill>
                  <a:srgbClr val="FF0000"/>
                </a:solidFill>
              </a:rPr>
              <a:t>Heuer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(2009 – 2015)</a:t>
            </a: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44784" y="4153892"/>
            <a:ext cx="1465200" cy="408240"/>
          </a:xfrm>
          <a:prstGeom prst="rect">
            <a:avLst/>
          </a:prstGeom>
          <a:noFill/>
          <a:ln w="36720">
            <a:solidFill>
              <a:srgbClr val="0000FF"/>
            </a:solidFill>
            <a:prstDash val="solid"/>
          </a:ln>
        </p:spPr>
        <p:txBody>
          <a:bodyPr vert="horz" lIns="18000" tIns="18000" rIns="18000" bIns="18000" anchor="ctr" anchorCtr="1" compatLnSpc="0"/>
          <a:lstStyle/>
          <a:p>
            <a:pPr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latin typeface="Times" pitchFamily="18"/>
              <a:ea typeface="HG Mincho Light J" pitchFamily="2"/>
              <a:cs typeface="Tahoma" pitchFamily="2"/>
            </a:endParaRPr>
          </a:p>
        </p:txBody>
      </p:sp>
      <p:pic>
        <p:nvPicPr>
          <p:cNvPr id="4" name="Picture 15" descr="688px-Werner_Heisenberg_Briefmark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12520" y="1015025"/>
            <a:ext cx="2592288" cy="22607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traight Connector 7"/>
          <p:cNvSpPr/>
          <p:nvPr/>
        </p:nvSpPr>
        <p:spPr>
          <a:xfrm>
            <a:off x="5400352" y="2967642"/>
            <a:ext cx="864096" cy="884205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lIns="9000" tIns="9000" rIns="9000" bIns="9000" anchor="ctr" anchorCtr="1" compatLnSpc="0"/>
          <a:lstStyle/>
          <a:p>
            <a:pPr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latin typeface="Times" pitchFamily="18"/>
              <a:ea typeface="HG Mincho Light J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555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74333" y="1187551"/>
            <a:ext cx="4962525" cy="6048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Teilchenphysik</a:t>
            </a:r>
            <a:r>
              <a:rPr lang="en-US"/>
              <a:t> in Deutschland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89038"/>
            <a:ext cx="4981698" cy="5942012"/>
          </a:xfrm>
        </p:spPr>
        <p:txBody>
          <a:bodyPr/>
          <a:lstStyle/>
          <a:p>
            <a:r>
              <a:rPr lang="en-US" err="1"/>
              <a:t>Universitäten</a:t>
            </a:r>
            <a:r>
              <a:rPr lang="en-US"/>
              <a:t> und </a:t>
            </a:r>
            <a:r>
              <a:rPr lang="en-US" err="1"/>
              <a:t>Forschungszentren</a:t>
            </a:r>
            <a:r>
              <a:rPr lang="en-US"/>
              <a:t> in Deutschland</a:t>
            </a:r>
            <a:endParaRPr lang="en-GB"/>
          </a:p>
          <a:p>
            <a:pPr lvl="1"/>
            <a:r>
              <a:rPr lang="en-US" err="1"/>
              <a:t>Universitäten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sowohl</a:t>
            </a:r>
            <a:r>
              <a:rPr lang="en-US"/>
              <a:t> </a:t>
            </a:r>
            <a:r>
              <a:rPr lang="en-US" err="1">
                <a:solidFill>
                  <a:srgbClr val="002060"/>
                </a:solidFill>
              </a:rPr>
              <a:t>experimenteller</a:t>
            </a:r>
            <a:r>
              <a:rPr lang="en-US"/>
              <a:t> </a:t>
            </a:r>
            <a:r>
              <a:rPr lang="en-US">
                <a:solidFill>
                  <a:schemeClr val="accent6"/>
                </a:solidFill>
              </a:rPr>
              <a:t>und</a:t>
            </a:r>
            <a:r>
              <a:rPr lang="en-US"/>
              <a:t> </a:t>
            </a:r>
            <a:r>
              <a:rPr lang="en-US" err="1">
                <a:solidFill>
                  <a:srgbClr val="002060"/>
                </a:solidFill>
              </a:rPr>
              <a:t>theoretischer</a:t>
            </a:r>
            <a:r>
              <a:rPr lang="en-US"/>
              <a:t> </a:t>
            </a:r>
            <a:r>
              <a:rPr lang="en-US" err="1"/>
              <a:t>Teilchenphysik</a:t>
            </a:r>
            <a:r>
              <a:rPr lang="en-US"/>
              <a:t>: 14</a:t>
            </a:r>
          </a:p>
          <a:p>
            <a:pPr lvl="1"/>
            <a:r>
              <a:rPr lang="en-US" err="1"/>
              <a:t>Universitäten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entweder</a:t>
            </a:r>
            <a:r>
              <a:rPr lang="en-US"/>
              <a:t> </a:t>
            </a:r>
            <a:r>
              <a:rPr lang="en-US" err="1">
                <a:solidFill>
                  <a:srgbClr val="002060"/>
                </a:solidFill>
              </a:rPr>
              <a:t>experimenteller</a:t>
            </a:r>
            <a:r>
              <a:rPr lang="en-US"/>
              <a:t> </a:t>
            </a:r>
            <a:r>
              <a:rPr lang="en-US" err="1">
                <a:solidFill>
                  <a:schemeClr val="accent6"/>
                </a:solidFill>
              </a:rPr>
              <a:t>oder</a:t>
            </a:r>
            <a:r>
              <a:rPr lang="en-US"/>
              <a:t> </a:t>
            </a:r>
            <a:r>
              <a:rPr lang="en-US" err="1">
                <a:solidFill>
                  <a:srgbClr val="002060"/>
                </a:solidFill>
              </a:rPr>
              <a:t>theoretischer</a:t>
            </a:r>
            <a:r>
              <a:rPr lang="en-US"/>
              <a:t> </a:t>
            </a:r>
            <a:r>
              <a:rPr lang="en-US" err="1"/>
              <a:t>Teilchenphysik</a:t>
            </a:r>
            <a:r>
              <a:rPr lang="en-US"/>
              <a:t>: 12</a:t>
            </a:r>
          </a:p>
          <a:p>
            <a:pPr lvl="1"/>
            <a:r>
              <a:rPr lang="en-US" err="1"/>
              <a:t>Forschungszentren</a:t>
            </a:r>
            <a:r>
              <a:rPr lang="en-US"/>
              <a:t> (</a:t>
            </a:r>
            <a:r>
              <a:rPr lang="en-US" err="1"/>
              <a:t>Standorte</a:t>
            </a:r>
            <a:r>
              <a:rPr lang="en-US"/>
              <a:t>) </a:t>
            </a:r>
            <a:r>
              <a:rPr lang="en-US" err="1"/>
              <a:t>ausserhalb</a:t>
            </a:r>
            <a:r>
              <a:rPr lang="en-US"/>
              <a:t> </a:t>
            </a:r>
            <a:r>
              <a:rPr lang="en-US" err="1"/>
              <a:t>Universitäten</a:t>
            </a:r>
            <a:r>
              <a:rPr lang="en-US"/>
              <a:t>: 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1793" y="5808749"/>
            <a:ext cx="3983943" cy="779400"/>
            <a:chOff x="556200" y="4947479"/>
            <a:chExt cx="3415859" cy="779400"/>
          </a:xfrm>
        </p:grpSpPr>
        <p:sp>
          <p:nvSpPr>
            <p:cNvPr id="5" name="Rectangle 4"/>
            <p:cNvSpPr/>
            <p:nvPr/>
          </p:nvSpPr>
          <p:spPr>
            <a:xfrm>
              <a:off x="556200" y="4949279"/>
              <a:ext cx="493921" cy="777600"/>
            </a:xfrm>
            <a:prstGeom prst="rect">
              <a:avLst/>
            </a:prstGeom>
            <a:solidFill>
              <a:srgbClr val="33CC66"/>
            </a:solidFill>
            <a:ln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0" tIns="0" rIns="0" bIns="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3346" y="4947479"/>
              <a:ext cx="2834959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err="1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gelb</a:t>
              </a:r>
              <a:r>
                <a:rPr lang="en-US" sz="1200" b="1">
                  <a:solidFill>
                    <a:srgbClr val="FFFF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: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(exp. und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theo.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6200" y="5236200"/>
              <a:ext cx="3037679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err="1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grau</a:t>
              </a:r>
              <a:r>
                <a:rPr lang="en-US" sz="1200" b="1">
                  <a:solidFill>
                    <a:srgbClr val="666666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: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(exp.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oder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theo.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oder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Luxi Sans" pitchFamily="34"/>
                  <a:cs typeface="Luxi Sans" pitchFamily="34"/>
                </a:rPr>
                <a:t> IT)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8259" y="5523840"/>
              <a:ext cx="3403800" cy="1810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0" rIns="0" bIns="0" anchorCtr="0" compatLnSpc="0">
              <a:spAutoFit/>
            </a:bodyPr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1">
                  <a:solidFill>
                    <a:srgbClr val="FF000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   rot: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 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Forschungszentrum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(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ausserhalb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 </a:t>
              </a:r>
              <a:r>
                <a:rPr lang="en-US" sz="1200" b="1" err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Universität</a:t>
              </a:r>
              <a:r>
                <a:rPr lang="en-US" sz="1200" b="1">
                  <a:solidFill>
                    <a:srgbClr val="000080"/>
                  </a:solidFill>
                  <a:latin typeface="Luxi Sans" pitchFamily="34"/>
                  <a:ea typeface="HG Mincho Light J" pitchFamily="2"/>
                  <a:cs typeface="Tahoma" pitchFamily="2"/>
                </a:rPr>
                <a:t>)</a:t>
              </a:r>
              <a:endParaRPr lang="en-US" sz="1200" b="1">
                <a:solidFill>
                  <a:srgbClr val="000080"/>
                </a:solidFill>
                <a:latin typeface="Luxi Sans" pitchFamily="34"/>
                <a:ea typeface="Luxi Sans" pitchFamily="34"/>
                <a:cs typeface="Luxi Sans" pitchFamily="34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1AB1E3B-7307-E74D-ADDD-09B370E9D1D7}"/>
              </a:ext>
            </a:extLst>
          </p:cNvPr>
          <p:cNvSpPr/>
          <p:nvPr/>
        </p:nvSpPr>
        <p:spPr bwMode="auto">
          <a:xfrm>
            <a:off x="6336456" y="4184490"/>
            <a:ext cx="720080" cy="360187"/>
          </a:xfrm>
          <a:prstGeom prst="ellipse">
            <a:avLst/>
          </a:prstGeom>
          <a:noFill/>
          <a:ln w="47625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0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Deutsche </a:t>
            </a:r>
            <a:r>
              <a:rPr lang="en-US" dirty="0" err="1"/>
              <a:t>Prominenz</a:t>
            </a:r>
            <a:r>
              <a:rPr lang="en-US" dirty="0"/>
              <a:t> am CERN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4638" y="5940077"/>
            <a:ext cx="9599612" cy="1190972"/>
          </a:xfrm>
        </p:spPr>
        <p:txBody>
          <a:bodyPr/>
          <a:lstStyle/>
          <a:p>
            <a:r>
              <a:rPr lang="en-US"/>
              <a:t>+ </a:t>
            </a:r>
            <a:r>
              <a:rPr lang="en-US" err="1"/>
              <a:t>Ministerinnen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 </a:t>
            </a:r>
            <a:r>
              <a:rPr lang="en-US" err="1"/>
              <a:t>Bildung</a:t>
            </a:r>
            <a:r>
              <a:rPr lang="en-US"/>
              <a:t> und </a:t>
            </a:r>
            <a:r>
              <a:rPr lang="en-US" err="1"/>
              <a:t>Forschung</a:t>
            </a:r>
            <a:r>
              <a:rPr lang="en-US"/>
              <a:t> (Johanna </a:t>
            </a:r>
            <a:r>
              <a:rPr lang="en-US" err="1"/>
              <a:t>Wanka</a:t>
            </a:r>
            <a:r>
              <a:rPr lang="en-US"/>
              <a:t>, Annette </a:t>
            </a:r>
            <a:r>
              <a:rPr lang="en-US" err="1"/>
              <a:t>Schavan</a:t>
            </a:r>
            <a:r>
              <a:rPr lang="en-US"/>
              <a:t>, </a:t>
            </a:r>
            <a:r>
              <a:rPr lang="en-US" err="1"/>
              <a:t>Edelgard</a:t>
            </a:r>
            <a:r>
              <a:rPr lang="en-US"/>
              <a:t> </a:t>
            </a:r>
            <a:r>
              <a:rPr lang="en-US" err="1"/>
              <a:t>Bulmahn</a:t>
            </a:r>
            <a:r>
              <a:rPr lang="en-US"/>
              <a:t>), </a:t>
            </a:r>
            <a:r>
              <a:rPr lang="en-US" err="1"/>
              <a:t>weitere</a:t>
            </a:r>
            <a:r>
              <a:rPr lang="en-US"/>
              <a:t> </a:t>
            </a:r>
            <a:r>
              <a:rPr lang="en-US" err="1"/>
              <a:t>Landesminister</a:t>
            </a:r>
            <a:r>
              <a:rPr lang="en-US"/>
              <a:t>, </a:t>
            </a:r>
            <a:r>
              <a:rPr lang="en-US" err="1"/>
              <a:t>Staatssekretäre</a:t>
            </a:r>
            <a:r>
              <a:rPr lang="en-US"/>
              <a:t>, Uni-</a:t>
            </a:r>
            <a:r>
              <a:rPr lang="en-US" err="1"/>
              <a:t>Rektoren</a:t>
            </a:r>
            <a:r>
              <a:rPr lang="en-US"/>
              <a:t>…</a:t>
            </a:r>
          </a:p>
        </p:txBody>
      </p:sp>
      <p:pic>
        <p:nvPicPr>
          <p:cNvPr id="3" name="Picture 2" descr="201404-069_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1187549"/>
            <a:ext cx="3944438" cy="3944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0804038_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15289"/>
          <a:stretch/>
        </p:blipFill>
        <p:spPr>
          <a:xfrm>
            <a:off x="1007866" y="1187551"/>
            <a:ext cx="3672409" cy="3941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00353" y="5292005"/>
            <a:ext cx="3816425" cy="50159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Bundespräsident</a:t>
            </a:r>
            <a:r>
              <a:rPr lang="en-US" sz="16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Joachim </a:t>
            </a:r>
            <a:r>
              <a:rPr lang="en-US" sz="16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Gauck</a:t>
            </a:r>
            <a:r>
              <a:rPr lang="en-US" sz="16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,</a:t>
            </a: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April 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5858" y="5292005"/>
            <a:ext cx="3816425" cy="501590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Bundeskanzlerin</a:t>
            </a:r>
            <a:r>
              <a:rPr lang="en-US" sz="16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Angela Merkel,</a:t>
            </a: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April 2008</a:t>
            </a:r>
          </a:p>
        </p:txBody>
      </p:sp>
    </p:spTree>
    <p:extLst>
      <p:ext uri="{BB962C8B-B14F-4D97-AF65-F5344CB8AC3E}">
        <p14:creationId xmlns:p14="http://schemas.microsoft.com/office/powerpoint/2010/main" val="222383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Aufgabenteilung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Hauptanteil</a:t>
            </a:r>
            <a:r>
              <a:rPr lang="en-US"/>
              <a:t> der CERN </a:t>
            </a:r>
            <a:r>
              <a:rPr lang="en-US" err="1"/>
              <a:t>Angestellten</a:t>
            </a:r>
            <a:r>
              <a:rPr lang="en-US"/>
              <a:t>: </a:t>
            </a:r>
            <a:r>
              <a:rPr lang="en-US" err="1">
                <a:solidFill>
                  <a:srgbClr val="FF0000"/>
                </a:solidFill>
              </a:rPr>
              <a:t>Ingenieure</a:t>
            </a:r>
            <a:r>
              <a:rPr lang="en-US">
                <a:solidFill>
                  <a:srgbClr val="FF0000"/>
                </a:solidFill>
              </a:rPr>
              <a:t> und </a:t>
            </a:r>
            <a:r>
              <a:rPr lang="en-US" err="1">
                <a:solidFill>
                  <a:srgbClr val="FF0000"/>
                </a:solidFill>
              </a:rPr>
              <a:t>Techniker</a:t>
            </a:r>
            <a:endParaRPr lang="en-US">
              <a:solidFill>
                <a:srgbClr val="FF0000"/>
              </a:solidFill>
            </a:endParaRPr>
          </a:p>
          <a:p>
            <a:pPr lvl="1"/>
            <a:r>
              <a:rPr lang="en-US" err="1"/>
              <a:t>nur</a:t>
            </a:r>
            <a:r>
              <a:rPr lang="en-US"/>
              <a:t> 13% </a:t>
            </a:r>
            <a:r>
              <a:rPr lang="en-US" err="1"/>
              <a:t>Physiker</a:t>
            </a:r>
            <a:endParaRPr lang="en-US"/>
          </a:p>
          <a:p>
            <a:r>
              <a:rPr lang="en-US"/>
              <a:t>CERN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beides</a:t>
            </a:r>
            <a:r>
              <a:rPr lang="en-US"/>
              <a:t>:									     </a:t>
            </a:r>
            <a:r>
              <a:rPr lang="en-US" err="1"/>
              <a:t>Technologielabor</a:t>
            </a:r>
            <a:r>
              <a:rPr lang="en-US"/>
              <a:t> + </a:t>
            </a:r>
            <a:r>
              <a:rPr lang="en-US" err="1"/>
              <a:t>wissenschaftliches</a:t>
            </a:r>
            <a:r>
              <a:rPr lang="en-US"/>
              <a:t> </a:t>
            </a:r>
            <a:r>
              <a:rPr lang="en-US" err="1"/>
              <a:t>Zentrum</a:t>
            </a:r>
            <a:endParaRPr lang="en-US"/>
          </a:p>
          <a:p>
            <a:pPr lvl="1"/>
            <a:r>
              <a:rPr lang="en-US"/>
              <a:t>CERN </a:t>
            </a:r>
            <a:r>
              <a:rPr lang="en-US" err="1"/>
              <a:t>Angestellte</a:t>
            </a:r>
            <a:r>
              <a:rPr lang="en-US"/>
              <a:t>: </a:t>
            </a:r>
            <a:r>
              <a:rPr lang="en-US" err="1">
                <a:solidFill>
                  <a:srgbClr val="FF0000"/>
                </a:solidFill>
              </a:rPr>
              <a:t>Technologie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1000" b="0">
                <a:solidFill>
                  <a:schemeClr val="tx1"/>
                </a:solidFill>
              </a:rPr>
              <a:t>(</a:t>
            </a:r>
            <a:r>
              <a:rPr lang="en-US" sz="1000" b="0" err="1">
                <a:solidFill>
                  <a:schemeClr val="tx1"/>
                </a:solidFill>
              </a:rPr>
              <a:t>hauptsächlich</a:t>
            </a:r>
            <a:r>
              <a:rPr lang="en-US" sz="1000" b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>
                <a:solidFill>
                  <a:srgbClr val="0432FF"/>
                </a:solidFill>
              </a:rPr>
              <a:t>Design, </a:t>
            </a:r>
            <a:r>
              <a:rPr lang="en-US" err="1">
                <a:solidFill>
                  <a:srgbClr val="0432FF"/>
                </a:solidFill>
              </a:rPr>
              <a:t>Bau</a:t>
            </a:r>
            <a:r>
              <a:rPr lang="en-US">
                <a:solidFill>
                  <a:srgbClr val="0432FF"/>
                </a:solidFill>
              </a:rPr>
              <a:t> und </a:t>
            </a:r>
            <a:r>
              <a:rPr lang="en-US" err="1">
                <a:solidFill>
                  <a:srgbClr val="0432FF"/>
                </a:solidFill>
              </a:rPr>
              <a:t>Betrieb</a:t>
            </a:r>
            <a:r>
              <a:rPr lang="en-US">
                <a:solidFill>
                  <a:srgbClr val="0432FF"/>
                </a:solidFill>
              </a:rPr>
              <a:t> grosser </a:t>
            </a:r>
            <a:r>
              <a:rPr lang="en-US" err="1">
                <a:solidFill>
                  <a:srgbClr val="0432FF"/>
                </a:solidFill>
              </a:rPr>
              <a:t>Beschleunigeranlagen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/>
              <a:t>(</a:t>
            </a:r>
            <a:r>
              <a:rPr lang="en-US" err="1"/>
              <a:t>Infrastruktur</a:t>
            </a:r>
            <a:r>
              <a:rPr lang="en-US"/>
              <a:t> “provider”)</a:t>
            </a:r>
          </a:p>
          <a:p>
            <a:pPr lvl="1"/>
            <a:r>
              <a:rPr lang="en-US"/>
              <a:t>CERN </a:t>
            </a:r>
            <a:r>
              <a:rPr lang="en-US" err="1"/>
              <a:t>Gastwissenschaftler</a:t>
            </a:r>
            <a:r>
              <a:rPr lang="en-US"/>
              <a:t> </a:t>
            </a:r>
            <a:r>
              <a:rPr lang="en-US" err="1"/>
              <a:t>aus</a:t>
            </a:r>
            <a:r>
              <a:rPr lang="en-US"/>
              <a:t> </a:t>
            </a:r>
            <a:r>
              <a:rPr lang="en-US" err="1"/>
              <a:t>Universitäten</a:t>
            </a:r>
            <a:r>
              <a:rPr lang="en-US"/>
              <a:t> und </a:t>
            </a:r>
            <a:r>
              <a:rPr lang="en-US" err="1"/>
              <a:t>anderen</a:t>
            </a:r>
            <a:r>
              <a:rPr lang="en-US"/>
              <a:t> </a:t>
            </a:r>
            <a:r>
              <a:rPr lang="en-US" err="1"/>
              <a:t>Forschungszentren</a:t>
            </a:r>
            <a:r>
              <a:rPr lang="en-US"/>
              <a:t>: </a:t>
            </a:r>
            <a:r>
              <a:rPr lang="en-US" err="1">
                <a:solidFill>
                  <a:srgbClr val="FF0000"/>
                </a:solidFill>
              </a:rPr>
              <a:t>Wissenschaft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1000" b="0">
                <a:solidFill>
                  <a:schemeClr val="tx1"/>
                </a:solidFill>
              </a:rPr>
              <a:t>(</a:t>
            </a:r>
            <a:r>
              <a:rPr lang="en-US" sz="1000" b="0" err="1">
                <a:solidFill>
                  <a:schemeClr val="tx1"/>
                </a:solidFill>
              </a:rPr>
              <a:t>hauptsächlich</a:t>
            </a:r>
            <a:r>
              <a:rPr lang="en-US" sz="1000" b="0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>
                <a:solidFill>
                  <a:srgbClr val="0432FF"/>
                </a:solidFill>
              </a:rPr>
              <a:t>Design, </a:t>
            </a:r>
            <a:r>
              <a:rPr lang="en-US" err="1">
                <a:solidFill>
                  <a:srgbClr val="0432FF"/>
                </a:solidFill>
              </a:rPr>
              <a:t>Bau</a:t>
            </a:r>
            <a:r>
              <a:rPr lang="en-US">
                <a:solidFill>
                  <a:srgbClr val="0432FF"/>
                </a:solidFill>
              </a:rPr>
              <a:t>, </a:t>
            </a:r>
            <a:r>
              <a:rPr lang="en-US" err="1">
                <a:solidFill>
                  <a:srgbClr val="0432FF"/>
                </a:solidFill>
              </a:rPr>
              <a:t>Betrieb</a:t>
            </a:r>
            <a:r>
              <a:rPr lang="en-US">
                <a:solidFill>
                  <a:srgbClr val="0432FF"/>
                </a:solidFill>
              </a:rPr>
              <a:t> der </a:t>
            </a:r>
            <a:r>
              <a:rPr lang="en-US" err="1">
                <a:solidFill>
                  <a:srgbClr val="0432FF"/>
                </a:solidFill>
              </a:rPr>
              <a:t>Teilchendetektoren</a:t>
            </a:r>
            <a:r>
              <a:rPr lang="en-US">
                <a:solidFill>
                  <a:srgbClr val="0432FF"/>
                </a:solidFill>
              </a:rPr>
              <a:t> und </a:t>
            </a:r>
            <a:r>
              <a:rPr lang="en-US" err="1">
                <a:solidFill>
                  <a:srgbClr val="0432FF"/>
                </a:solidFill>
              </a:rPr>
              <a:t>Physikdatenanalyse</a:t>
            </a:r>
            <a:endParaRPr lang="en-US">
              <a:solidFill>
                <a:srgbClr val="0432FF"/>
              </a:solidFill>
            </a:endParaRPr>
          </a:p>
          <a:p>
            <a:r>
              <a:rPr lang="en-US" err="1"/>
              <a:t>Teilchenkollisionspunkt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Schnittstelle</a:t>
            </a:r>
            <a:r>
              <a:rPr lang="en-US"/>
              <a:t> </a:t>
            </a:r>
            <a:r>
              <a:rPr lang="en-US" err="1"/>
              <a:t>zwischen</a:t>
            </a:r>
            <a:r>
              <a:rPr lang="en-US"/>
              <a:t> CERN </a:t>
            </a:r>
            <a:r>
              <a:rPr lang="en-US" err="1"/>
              <a:t>Angestellten</a:t>
            </a:r>
            <a:r>
              <a:rPr lang="en-US"/>
              <a:t> und </a:t>
            </a:r>
            <a:r>
              <a:rPr lang="en-US" err="1"/>
              <a:t>Gastwissenschaftlern</a:t>
            </a:r>
            <a:endParaRPr lang="en-US"/>
          </a:p>
          <a:p>
            <a:pPr lvl="1"/>
            <a:r>
              <a:rPr lang="en-US" err="1"/>
              <a:t>Erzeugung</a:t>
            </a:r>
            <a:r>
              <a:rPr lang="en-US"/>
              <a:t> der </a:t>
            </a:r>
            <a:r>
              <a:rPr lang="en-US" err="1"/>
              <a:t>Kollisionen</a:t>
            </a:r>
            <a:endParaRPr lang="en-US"/>
          </a:p>
          <a:p>
            <a:pPr lvl="2"/>
            <a:r>
              <a:rPr lang="en-US">
                <a:solidFill>
                  <a:srgbClr val="FF0000"/>
                </a:solidFill>
              </a:rPr>
              <a:t>CERN </a:t>
            </a:r>
            <a:r>
              <a:rPr lang="en-US" err="1">
                <a:solidFill>
                  <a:srgbClr val="FF0000"/>
                </a:solidFill>
              </a:rPr>
              <a:t>Angestellte</a:t>
            </a:r>
            <a:endParaRPr lang="en-US">
              <a:solidFill>
                <a:srgbClr val="FF0000"/>
              </a:solidFill>
            </a:endParaRPr>
          </a:p>
          <a:p>
            <a:pPr lvl="1"/>
            <a:r>
              <a:rPr lang="en-US" err="1"/>
              <a:t>Vermessung</a:t>
            </a:r>
            <a:r>
              <a:rPr lang="en-US"/>
              <a:t> und </a:t>
            </a:r>
            <a:r>
              <a:rPr lang="en-US" err="1"/>
              <a:t>Analyse</a:t>
            </a:r>
            <a:r>
              <a:rPr lang="en-US"/>
              <a:t> der </a:t>
            </a:r>
            <a:r>
              <a:rPr lang="en-US" err="1"/>
              <a:t>Kollisionen</a:t>
            </a:r>
            <a:endParaRPr lang="en-US"/>
          </a:p>
          <a:p>
            <a:pPr lvl="2"/>
            <a:r>
              <a:rPr lang="en-US" err="1">
                <a:solidFill>
                  <a:srgbClr val="FF0000"/>
                </a:solidFill>
              </a:rPr>
              <a:t>Gastwissenschaftler</a:t>
            </a:r>
            <a:endParaRPr lang="en-US">
              <a:solidFill>
                <a:srgbClr val="FF0000"/>
              </a:solidFill>
            </a:endParaRPr>
          </a:p>
          <a:p>
            <a:pPr marL="500063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0E541-1C09-1643-8316-2E46C0390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5364013"/>
            <a:ext cx="2520280" cy="1890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420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" y="267762"/>
            <a:ext cx="9848250" cy="674787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215776" y="2807748"/>
            <a:ext cx="1695205" cy="180001"/>
            <a:chOff x="260406" y="3764729"/>
            <a:chExt cx="1670678" cy="1779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260406" y="3764729"/>
              <a:ext cx="1170811" cy="177983"/>
            </a:xfrm>
            <a:prstGeom prst="rect">
              <a:avLst/>
            </a:prstGeom>
            <a:solidFill>
              <a:srgbClr val="FFFF99">
                <a:alpha val="20000"/>
              </a:srgbClr>
            </a:solidFill>
            <a:ln w="36720">
              <a:solidFill>
                <a:srgbClr val="0070C0"/>
              </a:solidFill>
              <a:prstDash val="solid"/>
            </a:ln>
          </p:spPr>
          <p:txBody>
            <a:bodyPr vert="horz" lIns="18000" tIns="18000" rIns="18000" bIns="1800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  <p:sp>
          <p:nvSpPr>
            <p:cNvPr id="5" name="Straight Connector 4"/>
            <p:cNvSpPr/>
            <p:nvPr/>
          </p:nvSpPr>
          <p:spPr>
            <a:xfrm flipH="1">
              <a:off x="1499036" y="3853456"/>
              <a:ext cx="432048" cy="0"/>
            </a:xfrm>
            <a:prstGeom prst="line">
              <a:avLst/>
            </a:prstGeom>
            <a:noFill/>
            <a:ln w="36720">
              <a:solidFill>
                <a:srgbClr val="0070C0"/>
              </a:solidFill>
              <a:prstDash val="solid"/>
              <a:tailEnd type="arrow"/>
            </a:ln>
          </p:spPr>
          <p:txBody>
            <a:bodyPr vert="horz" lIns="18000" tIns="18000" rIns="18000" bIns="18000" anchor="ctr" anchorCtr="1" compatLnSpc="0"/>
            <a:lstStyle/>
            <a:p>
              <a:pPr>
                <a:lnSpc>
                  <a:spcPct val="98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>
                <a:solidFill>
                  <a:srgbClr val="000000"/>
                </a:solidFill>
                <a:latin typeface="Times" pitchFamily="18"/>
                <a:ea typeface="HG Mincho Light J" pitchFamily="2"/>
                <a:cs typeface="Tahoma" pitchFamily="2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1801" y="755503"/>
            <a:ext cx="9217025" cy="694387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</p:spPr>
        <p:txBody>
          <a:bodyPr vert="horz" wrap="square" lIns="9000" tIns="9000" rIns="9000" bIns="9000" anchorCtr="0" compatLnSpc="0">
            <a:spAutoFit/>
          </a:bodyPr>
          <a:lstStyle/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13‘342 CERN </a:t>
            </a:r>
            <a:r>
              <a:rPr lang="en-US" sz="22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Gastwissenschaftler</a:t>
            </a:r>
            <a:r>
              <a:rPr lang="en-US" sz="22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</a:t>
            </a:r>
            <a:r>
              <a:rPr lang="en-US" sz="22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aus</a:t>
            </a:r>
            <a:r>
              <a:rPr lang="en-US" sz="22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</a:t>
            </a:r>
            <a:r>
              <a:rPr lang="en-US" sz="22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Instituten</a:t>
            </a:r>
            <a:endParaRPr lang="en-US" sz="2200" b="1">
              <a:solidFill>
                <a:srgbClr val="000080"/>
              </a:solidFill>
              <a:latin typeface="Luxi Sans" pitchFamily="34"/>
              <a:ea typeface="HG Mincho Light J" pitchFamily="2"/>
              <a:cs typeface="Tahoma" pitchFamily="2"/>
            </a:endParaRPr>
          </a:p>
          <a:p>
            <a:pPr algn="ctr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in 78 </a:t>
            </a:r>
            <a:r>
              <a:rPr lang="en-US" sz="22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Ländern</a:t>
            </a:r>
            <a:r>
              <a:rPr lang="en-US" sz="22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(~9.9% Deutsche) und </a:t>
            </a:r>
            <a:r>
              <a:rPr lang="en-US" sz="22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mit</a:t>
            </a:r>
            <a:r>
              <a:rPr lang="en-US" sz="2200" b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 111 </a:t>
            </a:r>
            <a:r>
              <a:rPr lang="en-US" sz="2200" b="1" err="1">
                <a:solidFill>
                  <a:srgbClr val="000080"/>
                </a:solidFill>
                <a:latin typeface="Luxi Sans" pitchFamily="34"/>
                <a:ea typeface="HG Mincho Light J" pitchFamily="2"/>
                <a:cs typeface="Tahoma" pitchFamily="2"/>
              </a:rPr>
              <a:t>Nationalitäten</a:t>
            </a:r>
            <a:endParaRPr lang="en-US" sz="2200" b="1">
              <a:solidFill>
                <a:srgbClr val="000080"/>
              </a:solidFill>
              <a:latin typeface="Luxi Sans" pitchFamily="34"/>
              <a:ea typeface="HG Mincho Light J" pitchFamily="2"/>
              <a:cs typeface="Tahoma" pitchFamily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20234" y="1619599"/>
            <a:ext cx="5664096" cy="3666663"/>
            <a:chOff x="4320234" y="1619599"/>
            <a:chExt cx="5664096" cy="36666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234" y="1619599"/>
              <a:ext cx="5324995" cy="3666663"/>
            </a:xfrm>
            <a:prstGeom prst="rect">
              <a:avLst/>
            </a:prstGeom>
            <a:ln w="19050">
              <a:solidFill>
                <a:srgbClr val="00206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056538" y="1841720"/>
              <a:ext cx="2135521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de-DE" sz="2000" b="1" kern="0">
                  <a:solidFill>
                    <a:srgbClr val="002060"/>
                  </a:solidFill>
                </a:rPr>
                <a:t>Altersverteilung</a:t>
              </a:r>
              <a:endParaRPr lang="en-GB" sz="2000" b="1" kern="0">
                <a:solidFill>
                  <a:srgbClr val="002060"/>
                </a:solidFill>
              </a:endParaRP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5040312" y="1907631"/>
              <a:ext cx="432046" cy="334199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defTabSz="91440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000" b="1" kern="0">
                  <a:solidFill>
                    <a:srgbClr val="002060"/>
                  </a:solidFill>
                  <a:latin typeface="Luxi Sans" charset="0"/>
                </a:rPr>
                <a:t>26</a:t>
              </a:r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9344618" y="4597766"/>
              <a:ext cx="432046" cy="334199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 defTabSz="914400" fontAlgn="auto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2000" b="1" kern="0">
                  <a:solidFill>
                    <a:srgbClr val="002060"/>
                  </a:solidFill>
                  <a:latin typeface="Luxi Sans" charset="0"/>
                </a:rPr>
                <a:t>98</a:t>
              </a:r>
            </a:p>
          </p:txBody>
        </p:sp>
        <p:sp>
          <p:nvSpPr>
            <p:cNvPr id="19" name="Left-Right Arrow 18"/>
            <p:cNvSpPr/>
            <p:nvPr/>
          </p:nvSpPr>
          <p:spPr bwMode="auto">
            <a:xfrm>
              <a:off x="9560641" y="4931965"/>
              <a:ext cx="423689" cy="181244"/>
            </a:xfrm>
            <a:custGeom>
              <a:avLst/>
              <a:gdLst>
                <a:gd name="connsiteX0" fmla="*/ 0 w 648072"/>
                <a:gd name="connsiteY0" fmla="*/ 126626 h 253252"/>
                <a:gd name="connsiteX1" fmla="*/ 126626 w 648072"/>
                <a:gd name="connsiteY1" fmla="*/ 0 h 253252"/>
                <a:gd name="connsiteX2" fmla="*/ 126626 w 648072"/>
                <a:gd name="connsiteY2" fmla="*/ 63313 h 253252"/>
                <a:gd name="connsiteX3" fmla="*/ 521446 w 648072"/>
                <a:gd name="connsiteY3" fmla="*/ 63313 h 253252"/>
                <a:gd name="connsiteX4" fmla="*/ 521446 w 648072"/>
                <a:gd name="connsiteY4" fmla="*/ 0 h 253252"/>
                <a:gd name="connsiteX5" fmla="*/ 648072 w 648072"/>
                <a:gd name="connsiteY5" fmla="*/ 126626 h 253252"/>
                <a:gd name="connsiteX6" fmla="*/ 521446 w 648072"/>
                <a:gd name="connsiteY6" fmla="*/ 253252 h 253252"/>
                <a:gd name="connsiteX7" fmla="*/ 521446 w 648072"/>
                <a:gd name="connsiteY7" fmla="*/ 189939 h 253252"/>
                <a:gd name="connsiteX8" fmla="*/ 126626 w 648072"/>
                <a:gd name="connsiteY8" fmla="*/ 189939 h 253252"/>
                <a:gd name="connsiteX9" fmla="*/ 126626 w 648072"/>
                <a:gd name="connsiteY9" fmla="*/ 253252 h 253252"/>
                <a:gd name="connsiteX10" fmla="*/ 0 w 648072"/>
                <a:gd name="connsiteY10" fmla="*/ 126626 h 253252"/>
                <a:gd name="connsiteX0" fmla="*/ 8546 w 521446"/>
                <a:gd name="connsiteY0" fmla="*/ 150479 h 253252"/>
                <a:gd name="connsiteX1" fmla="*/ 0 w 521446"/>
                <a:gd name="connsiteY1" fmla="*/ 0 h 253252"/>
                <a:gd name="connsiteX2" fmla="*/ 0 w 521446"/>
                <a:gd name="connsiteY2" fmla="*/ 63313 h 253252"/>
                <a:gd name="connsiteX3" fmla="*/ 394820 w 521446"/>
                <a:gd name="connsiteY3" fmla="*/ 63313 h 253252"/>
                <a:gd name="connsiteX4" fmla="*/ 394820 w 521446"/>
                <a:gd name="connsiteY4" fmla="*/ 0 h 253252"/>
                <a:gd name="connsiteX5" fmla="*/ 521446 w 521446"/>
                <a:gd name="connsiteY5" fmla="*/ 126626 h 253252"/>
                <a:gd name="connsiteX6" fmla="*/ 394820 w 521446"/>
                <a:gd name="connsiteY6" fmla="*/ 253252 h 253252"/>
                <a:gd name="connsiteX7" fmla="*/ 394820 w 521446"/>
                <a:gd name="connsiteY7" fmla="*/ 189939 h 253252"/>
                <a:gd name="connsiteX8" fmla="*/ 0 w 521446"/>
                <a:gd name="connsiteY8" fmla="*/ 189939 h 253252"/>
                <a:gd name="connsiteX9" fmla="*/ 0 w 521446"/>
                <a:gd name="connsiteY9" fmla="*/ 253252 h 253252"/>
                <a:gd name="connsiteX10" fmla="*/ 8546 w 521446"/>
                <a:gd name="connsiteY10" fmla="*/ 150479 h 253252"/>
                <a:gd name="connsiteX0" fmla="*/ 8546 w 521446"/>
                <a:gd name="connsiteY0" fmla="*/ 15047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  <a:gd name="connsiteX8" fmla="*/ 0 w 521446"/>
                <a:gd name="connsiteY8" fmla="*/ 253252 h 253252"/>
                <a:gd name="connsiteX9" fmla="*/ 8546 w 521446"/>
                <a:gd name="connsiteY9" fmla="*/ 150479 h 253252"/>
                <a:gd name="connsiteX0" fmla="*/ 8546 w 521446"/>
                <a:gd name="connsiteY0" fmla="*/ 15047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  <a:gd name="connsiteX8" fmla="*/ 8546 w 521446"/>
                <a:gd name="connsiteY8" fmla="*/ 150479 h 253252"/>
                <a:gd name="connsiteX0" fmla="*/ 0 w 521446"/>
                <a:gd name="connsiteY0" fmla="*/ 189939 h 253252"/>
                <a:gd name="connsiteX1" fmla="*/ 0 w 521446"/>
                <a:gd name="connsiteY1" fmla="*/ 63313 h 253252"/>
                <a:gd name="connsiteX2" fmla="*/ 394820 w 521446"/>
                <a:gd name="connsiteY2" fmla="*/ 63313 h 253252"/>
                <a:gd name="connsiteX3" fmla="*/ 394820 w 521446"/>
                <a:gd name="connsiteY3" fmla="*/ 0 h 253252"/>
                <a:gd name="connsiteX4" fmla="*/ 521446 w 521446"/>
                <a:gd name="connsiteY4" fmla="*/ 126626 h 253252"/>
                <a:gd name="connsiteX5" fmla="*/ 394820 w 521446"/>
                <a:gd name="connsiteY5" fmla="*/ 253252 h 253252"/>
                <a:gd name="connsiteX6" fmla="*/ 394820 w 521446"/>
                <a:gd name="connsiteY6" fmla="*/ 189939 h 253252"/>
                <a:gd name="connsiteX7" fmla="*/ 0 w 521446"/>
                <a:gd name="connsiteY7" fmla="*/ 189939 h 25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446" h="253252">
                  <a:moveTo>
                    <a:pt x="0" y="189939"/>
                  </a:moveTo>
                  <a:lnTo>
                    <a:pt x="0" y="63313"/>
                  </a:lnTo>
                  <a:lnTo>
                    <a:pt x="394820" y="63313"/>
                  </a:lnTo>
                  <a:lnTo>
                    <a:pt x="394820" y="0"/>
                  </a:lnTo>
                  <a:lnTo>
                    <a:pt x="521446" y="126626"/>
                  </a:lnTo>
                  <a:lnTo>
                    <a:pt x="394820" y="253252"/>
                  </a:lnTo>
                  <a:lnTo>
                    <a:pt x="394820" y="189939"/>
                  </a:lnTo>
                  <a:lnTo>
                    <a:pt x="0" y="189939"/>
                  </a:lnTo>
                  <a:close/>
                </a:path>
              </a:pathLst>
            </a:cu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40312" y="2771725"/>
            <a:ext cx="2951908" cy="338554"/>
            <a:chOff x="5040312" y="2771725"/>
            <a:chExt cx="2951908" cy="338554"/>
          </a:xfrm>
          <a:effectLst/>
        </p:grpSpPr>
        <p:sp>
          <p:nvSpPr>
            <p:cNvPr id="8" name="Left-Right Arrow 7"/>
            <p:cNvSpPr/>
            <p:nvPr/>
          </p:nvSpPr>
          <p:spPr bwMode="auto">
            <a:xfrm>
              <a:off x="5040312" y="2843733"/>
              <a:ext cx="648072" cy="253252"/>
            </a:xfrm>
            <a:prstGeom prst="left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88384" y="2771725"/>
              <a:ext cx="230383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de-DE" sz="1600" b="1" kern="0">
                  <a:solidFill>
                    <a:srgbClr val="002060"/>
                  </a:solidFill>
                </a:rPr>
                <a:t>ca. 3000 Doktoranden</a:t>
              </a:r>
              <a:endParaRPr lang="en-GB" sz="1600" b="1" kern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8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Ausbildungsprogramme</a:t>
            </a:r>
            <a:r>
              <a:rPr lang="en-GB"/>
              <a:t> am 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>
                <a:latin typeface="" pitchFamily="16"/>
              </a:rPr>
              <a:t>Summer Students (2 – 3 </a:t>
            </a:r>
            <a:r>
              <a:rPr lang="en-GB" err="1">
                <a:latin typeface="" pitchFamily="16"/>
              </a:rPr>
              <a:t>Monate</a:t>
            </a:r>
            <a:r>
              <a:rPr lang="en-GB">
                <a:latin typeface="" pitchFamily="16"/>
              </a:rPr>
              <a:t>, ~350 </a:t>
            </a:r>
            <a:r>
              <a:rPr lang="en-GB" err="1">
                <a:latin typeface="" pitchFamily="16"/>
              </a:rPr>
              <a:t>Studenten</a:t>
            </a:r>
            <a:r>
              <a:rPr lang="en-GB">
                <a:latin typeface="" pitchFamily="16"/>
              </a:rPr>
              <a:t>)</a:t>
            </a:r>
          </a:p>
          <a:p>
            <a:pPr lvl="1"/>
            <a:r>
              <a:rPr lang="en-GB" err="1">
                <a:latin typeface="" pitchFamily="16"/>
              </a:rPr>
              <a:t>Studierende</a:t>
            </a:r>
            <a:r>
              <a:rPr lang="en-GB">
                <a:latin typeface="" pitchFamily="16"/>
              </a:rPr>
              <a:t> </a:t>
            </a:r>
            <a:r>
              <a:rPr lang="en-GB" err="1">
                <a:latin typeface="" pitchFamily="16"/>
              </a:rPr>
              <a:t>im</a:t>
            </a:r>
            <a:r>
              <a:rPr lang="en-GB">
                <a:latin typeface="" pitchFamily="16"/>
              </a:rPr>
              <a:t> 3. – 4. </a:t>
            </a:r>
            <a:r>
              <a:rPr lang="en-GB" err="1">
                <a:latin typeface="" pitchFamily="16"/>
              </a:rPr>
              <a:t>Jahr</a:t>
            </a:r>
            <a:r>
              <a:rPr lang="en-GB">
                <a:latin typeface="" pitchFamily="16"/>
              </a:rPr>
              <a:t>,											    70% </a:t>
            </a:r>
            <a:r>
              <a:rPr lang="de-DE">
                <a:latin typeface="" pitchFamily="16"/>
              </a:rPr>
              <a:t>Physik – 30% Ingenieurswissenschaften und Informatik</a:t>
            </a:r>
            <a:endParaRPr lang="en-GB">
              <a:latin typeface="" pitchFamily="16"/>
            </a:endParaRPr>
          </a:p>
          <a:p>
            <a:pPr lvl="2"/>
            <a:r>
              <a:rPr lang="en-GB">
                <a:latin typeface="" pitchFamily="16"/>
              </a:rPr>
              <a:t>5 </a:t>
            </a:r>
            <a:r>
              <a:rPr lang="en-GB" err="1">
                <a:latin typeface="" pitchFamily="16"/>
              </a:rPr>
              <a:t>Wochen</a:t>
            </a:r>
            <a:r>
              <a:rPr lang="en-GB">
                <a:latin typeface="" pitchFamily="16"/>
              </a:rPr>
              <a:t> </a:t>
            </a:r>
            <a:r>
              <a:rPr lang="en-GB" err="1">
                <a:latin typeface="" pitchFamily="16"/>
              </a:rPr>
              <a:t>Vormittags-Vorlesungen</a:t>
            </a:r>
            <a:r>
              <a:rPr lang="en-GB">
                <a:latin typeface="" pitchFamily="16"/>
              </a:rPr>
              <a:t> + </a:t>
            </a:r>
            <a:r>
              <a:rPr lang="en-GB" err="1">
                <a:latin typeface="" pitchFamily="16"/>
              </a:rPr>
              <a:t>Arbeit</a:t>
            </a:r>
            <a:r>
              <a:rPr lang="en-GB">
                <a:latin typeface="" pitchFamily="16"/>
              </a:rPr>
              <a:t> in </a:t>
            </a:r>
            <a:r>
              <a:rPr lang="en-GB" err="1">
                <a:latin typeface="" pitchFamily="16"/>
              </a:rPr>
              <a:t>einer</a:t>
            </a:r>
            <a:r>
              <a:rPr lang="en-GB">
                <a:latin typeface="" pitchFamily="16"/>
              </a:rPr>
              <a:t> CERN </a:t>
            </a:r>
            <a:r>
              <a:rPr lang="en-GB" err="1">
                <a:latin typeface="" pitchFamily="16"/>
              </a:rPr>
              <a:t>Gruppe</a:t>
            </a:r>
            <a:r>
              <a:rPr lang="en-GB">
                <a:latin typeface="" pitchFamily="16"/>
              </a:rPr>
              <a:t> (</a:t>
            </a:r>
            <a:r>
              <a:rPr lang="en-GB" err="1">
                <a:latin typeface="" pitchFamily="16"/>
              </a:rPr>
              <a:t>kleines</a:t>
            </a:r>
            <a:r>
              <a:rPr lang="en-GB">
                <a:latin typeface="" pitchFamily="16"/>
              </a:rPr>
              <a:t> </a:t>
            </a:r>
            <a:r>
              <a:rPr lang="en-GB" err="1">
                <a:latin typeface="" pitchFamily="16"/>
              </a:rPr>
              <a:t>Projekt</a:t>
            </a:r>
            <a:r>
              <a:rPr lang="en-GB">
                <a:latin typeface="" pitchFamily="16"/>
              </a:rPr>
              <a:t>)</a:t>
            </a:r>
          </a:p>
          <a:p>
            <a:pPr lvl="0"/>
            <a:r>
              <a:rPr lang="en-GB">
                <a:latin typeface="" pitchFamily="16"/>
              </a:rPr>
              <a:t>Technical Students (6 – 12 </a:t>
            </a:r>
            <a:r>
              <a:rPr lang="en-GB" err="1">
                <a:latin typeface="" pitchFamily="16"/>
              </a:rPr>
              <a:t>Monate</a:t>
            </a:r>
            <a:r>
              <a:rPr lang="en-GB">
                <a:latin typeface="" pitchFamily="16"/>
              </a:rPr>
              <a:t>, ~200 </a:t>
            </a:r>
            <a:r>
              <a:rPr lang="en-GB" err="1">
                <a:latin typeface="" pitchFamily="16"/>
              </a:rPr>
              <a:t>Studenten</a:t>
            </a:r>
            <a:r>
              <a:rPr lang="en-GB">
                <a:latin typeface="" pitchFamily="16"/>
              </a:rPr>
              <a:t>)</a:t>
            </a:r>
          </a:p>
          <a:p>
            <a:pPr lvl="1"/>
            <a:r>
              <a:rPr lang="en-GB" err="1">
                <a:latin typeface="" pitchFamily="16"/>
              </a:rPr>
              <a:t>Masterstudenten</a:t>
            </a:r>
            <a:r>
              <a:rPr lang="en-GB">
                <a:latin typeface="" pitchFamily="16"/>
              </a:rPr>
              <a:t> in </a:t>
            </a:r>
            <a:r>
              <a:rPr lang="en-GB" err="1">
                <a:latin typeface="" pitchFamily="16"/>
              </a:rPr>
              <a:t>technischen</a:t>
            </a:r>
            <a:r>
              <a:rPr lang="en-GB">
                <a:latin typeface="" pitchFamily="16"/>
              </a:rPr>
              <a:t> </a:t>
            </a:r>
            <a:r>
              <a:rPr lang="en-GB" err="1">
                <a:latin typeface="" pitchFamily="16"/>
              </a:rPr>
              <a:t>Bereichen</a:t>
            </a:r>
            <a:endParaRPr lang="en-GB">
              <a:latin typeface="" pitchFamily="16"/>
            </a:endParaRPr>
          </a:p>
          <a:p>
            <a:pPr lvl="1"/>
            <a:r>
              <a:rPr lang="de-DE">
                <a:solidFill>
                  <a:srgbClr val="FF0000"/>
                </a:solidFill>
                <a:latin typeface="" pitchFamily="16"/>
              </a:rPr>
              <a:t>Sonderprogramm Baden-Württemberg</a:t>
            </a:r>
            <a:r>
              <a:rPr lang="de-DE" sz="1400">
                <a:solidFill>
                  <a:srgbClr val="FF0000"/>
                </a:solidFill>
                <a:latin typeface="" pitchFamily="16"/>
              </a:rPr>
              <a:t> (einige FHs + KIT) </a:t>
            </a:r>
            <a:r>
              <a:rPr lang="de-DE">
                <a:solidFill>
                  <a:srgbClr val="FF0000"/>
                </a:solidFill>
                <a:latin typeface="" pitchFamily="16"/>
              </a:rPr>
              <a:t>und Rheinland-Pfalz</a:t>
            </a:r>
            <a:endParaRPr lang="en-GB">
              <a:solidFill>
                <a:srgbClr val="FF0000"/>
              </a:solidFill>
              <a:latin typeface="" pitchFamily="16"/>
            </a:endParaRPr>
          </a:p>
          <a:p>
            <a:pPr lvl="0"/>
            <a:r>
              <a:rPr lang="en-GB">
                <a:latin typeface="" pitchFamily="16"/>
              </a:rPr>
              <a:t>Doctoral Students (3 Jahre, ~220 </a:t>
            </a:r>
            <a:r>
              <a:rPr lang="en-GB" err="1">
                <a:latin typeface="" pitchFamily="16"/>
              </a:rPr>
              <a:t>Studenten</a:t>
            </a:r>
            <a:r>
              <a:rPr lang="en-GB">
                <a:latin typeface="" pitchFamily="16"/>
              </a:rPr>
              <a:t>)</a:t>
            </a:r>
          </a:p>
          <a:p>
            <a:pPr lvl="1"/>
            <a:r>
              <a:rPr lang="de-DE">
                <a:solidFill>
                  <a:schemeClr val="accent4"/>
                </a:solidFill>
                <a:latin typeface="" pitchFamily="16"/>
              </a:rPr>
              <a:t>Doktoranden mit technisch orientierten Themenbereichen</a:t>
            </a:r>
          </a:p>
          <a:p>
            <a:pPr lvl="1"/>
            <a:r>
              <a:rPr lang="de-DE">
                <a:solidFill>
                  <a:srgbClr val="FF0000"/>
                </a:solidFill>
                <a:latin typeface="" pitchFamily="16"/>
              </a:rPr>
              <a:t>Deutsches Sonderprogramm (Wolfgang-</a:t>
            </a:r>
            <a:r>
              <a:rPr lang="de-DE" err="1">
                <a:solidFill>
                  <a:srgbClr val="FF0000"/>
                </a:solidFill>
                <a:latin typeface="" pitchFamily="16"/>
              </a:rPr>
              <a:t>Gentner</a:t>
            </a:r>
            <a:r>
              <a:rPr lang="de-DE">
                <a:solidFill>
                  <a:srgbClr val="FF0000"/>
                </a:solidFill>
                <a:latin typeface="" pitchFamily="16"/>
              </a:rPr>
              <a:t>-Programm)</a:t>
            </a:r>
            <a:endParaRPr lang="en-GB">
              <a:solidFill>
                <a:srgbClr val="FF0000"/>
              </a:solidFill>
              <a:latin typeface="" pitchFamily="16"/>
            </a:endParaRPr>
          </a:p>
          <a:p>
            <a:pPr lvl="0"/>
            <a:r>
              <a:rPr lang="en-GB">
                <a:latin typeface="" pitchFamily="16"/>
              </a:rPr>
              <a:t>Fellows (2 – 3 Jahre, ~850 Fellows)</a:t>
            </a:r>
          </a:p>
          <a:p>
            <a:pPr lvl="1"/>
            <a:r>
              <a:rPr lang="en-GB">
                <a:latin typeface="" pitchFamily="16"/>
              </a:rPr>
              <a:t>Junior-Fellowships: </a:t>
            </a:r>
            <a:r>
              <a:rPr lang="en-GB" err="1">
                <a:latin typeface="" pitchFamily="16"/>
              </a:rPr>
              <a:t>technischer</a:t>
            </a:r>
            <a:r>
              <a:rPr lang="en-GB">
                <a:latin typeface="" pitchFamily="16"/>
              </a:rPr>
              <a:t> Master, </a:t>
            </a:r>
            <a:r>
              <a:rPr lang="en-GB" err="1">
                <a:latin typeface="" pitchFamily="16"/>
              </a:rPr>
              <a:t>keine</a:t>
            </a:r>
            <a:r>
              <a:rPr lang="en-GB">
                <a:latin typeface="" pitchFamily="16"/>
              </a:rPr>
              <a:t> Promotion </a:t>
            </a:r>
            <a:r>
              <a:rPr lang="en-GB" err="1">
                <a:latin typeface="" pitchFamily="16"/>
              </a:rPr>
              <a:t>erforderlich</a:t>
            </a:r>
            <a:endParaRPr lang="en-GB">
              <a:latin typeface="" pitchFamily="16"/>
            </a:endParaRPr>
          </a:p>
          <a:p>
            <a:pPr lvl="1"/>
            <a:r>
              <a:rPr lang="en-GB">
                <a:latin typeface="" pitchFamily="16"/>
              </a:rPr>
              <a:t>Senior-Fellowships: Promotion </a:t>
            </a:r>
            <a:r>
              <a:rPr lang="en-GB" err="1">
                <a:latin typeface="" pitchFamily="16"/>
              </a:rPr>
              <a:t>erforderlich</a:t>
            </a:r>
            <a:r>
              <a:rPr lang="en-GB">
                <a:latin typeface="" pitchFamily="16"/>
              </a:rPr>
              <a:t> </a:t>
            </a:r>
            <a:r>
              <a:rPr lang="en-GB" err="1">
                <a:latin typeface="" pitchFamily="16"/>
              </a:rPr>
              <a:t>oder</a:t>
            </a:r>
            <a:r>
              <a:rPr lang="en-GB">
                <a:latin typeface="" pitchFamily="16"/>
              </a:rPr>
              <a:t> </a:t>
            </a:r>
            <a:r>
              <a:rPr lang="en-US">
                <a:latin typeface="" pitchFamily="16"/>
              </a:rPr>
              <a:t>&gt;</a:t>
            </a:r>
            <a:r>
              <a:rPr lang="en-GB">
                <a:latin typeface="" pitchFamily="16"/>
              </a:rPr>
              <a:t>4 </a:t>
            </a:r>
            <a:r>
              <a:rPr lang="en-GB" err="1">
                <a:latin typeface="" pitchFamily="16"/>
              </a:rPr>
              <a:t>Jahre</a:t>
            </a:r>
            <a:r>
              <a:rPr lang="en-GB">
                <a:latin typeface="" pitchFamily="16"/>
              </a:rPr>
              <a:t> </a:t>
            </a:r>
            <a:r>
              <a:rPr lang="en-GB" err="1">
                <a:latin typeface="" pitchFamily="16"/>
              </a:rPr>
              <a:t>nach</a:t>
            </a:r>
            <a:r>
              <a:rPr lang="en-GB">
                <a:latin typeface="" pitchFamily="16"/>
              </a:rPr>
              <a:t> Master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37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Lehrer- und </a:t>
            </a:r>
            <a:r>
              <a:rPr lang="en-US" err="1"/>
              <a:t>Sch</a:t>
            </a:r>
            <a:r>
              <a:rPr lang="de-DE" err="1"/>
              <a:t>üler</a:t>
            </a:r>
            <a:r>
              <a:rPr lang="en-US" err="1"/>
              <a:t>ausbildung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High School Teachers Programme (HST)</a:t>
            </a:r>
          </a:p>
          <a:p>
            <a:pPr lvl="1"/>
            <a:r>
              <a:rPr lang="en-US"/>
              <a:t>3 </a:t>
            </a:r>
            <a:r>
              <a:rPr lang="en-US" err="1"/>
              <a:t>Wochen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</a:t>
            </a:r>
            <a:r>
              <a:rPr lang="en-US" err="1"/>
              <a:t>Sommer</a:t>
            </a:r>
            <a:r>
              <a:rPr lang="en-US"/>
              <a:t>, ~40-50 </a:t>
            </a:r>
            <a:r>
              <a:rPr lang="en-US" err="1"/>
              <a:t>Teilnehmer</a:t>
            </a:r>
            <a:r>
              <a:rPr lang="en-US"/>
              <a:t>/</a:t>
            </a:r>
            <a:r>
              <a:rPr lang="en-US" err="1"/>
              <a:t>Jahr</a:t>
            </a:r>
            <a:r>
              <a:rPr lang="en-US"/>
              <a:t>, auf </a:t>
            </a:r>
            <a:r>
              <a:rPr lang="en-US" err="1"/>
              <a:t>Englisch</a:t>
            </a:r>
            <a:endParaRPr lang="en-US"/>
          </a:p>
          <a:p>
            <a:r>
              <a:rPr lang="en-US"/>
              <a:t>National Teacher Programmes (in </a:t>
            </a:r>
            <a:r>
              <a:rPr lang="en-US" err="1"/>
              <a:t>Landessprache</a:t>
            </a:r>
            <a:r>
              <a:rPr lang="en-US"/>
              <a:t>, 1 </a:t>
            </a:r>
            <a:r>
              <a:rPr lang="en-US" err="1"/>
              <a:t>Woche</a:t>
            </a:r>
            <a:r>
              <a:rPr lang="en-US"/>
              <a:t>)</a:t>
            </a:r>
          </a:p>
          <a:p>
            <a:pPr lvl="1"/>
            <a:r>
              <a:rPr lang="en-US"/>
              <a:t>2017: 31 </a:t>
            </a:r>
            <a:r>
              <a:rPr lang="en-US" err="1"/>
              <a:t>Kurse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952 </a:t>
            </a:r>
            <a:r>
              <a:rPr lang="en-US" err="1"/>
              <a:t>Physik-Lehrern</a:t>
            </a:r>
            <a:endParaRPr lang="en-US"/>
          </a:p>
          <a:p>
            <a:r>
              <a:rPr lang="en-US" err="1"/>
              <a:t>S’Cool</a:t>
            </a:r>
            <a:r>
              <a:rPr lang="en-US"/>
              <a:t> LAB</a:t>
            </a:r>
          </a:p>
          <a:p>
            <a:pPr lvl="1"/>
            <a:r>
              <a:rPr lang="en-US" err="1"/>
              <a:t>Experimente</a:t>
            </a:r>
            <a:r>
              <a:rPr lang="en-US"/>
              <a:t> f</a:t>
            </a:r>
            <a:r>
              <a:rPr lang="de-DE" err="1"/>
              <a:t>ür</a:t>
            </a:r>
            <a:r>
              <a:rPr lang="de-DE"/>
              <a:t> Schüler</a:t>
            </a:r>
          </a:p>
          <a:p>
            <a:pPr lvl="2"/>
            <a:r>
              <a:rPr lang="de-DE"/>
              <a:t>Bau einer Nebelkammer</a:t>
            </a:r>
          </a:p>
          <a:p>
            <a:pPr lvl="2"/>
            <a:r>
              <a:rPr lang="de-DE"/>
              <a:t>Röntgen-Röhre + Experimente</a:t>
            </a:r>
          </a:p>
          <a:p>
            <a:pPr lvl="2"/>
            <a:r>
              <a:rPr lang="de-DE"/>
              <a:t>Supraleitung</a:t>
            </a:r>
          </a:p>
          <a:p>
            <a:pPr lvl="2"/>
            <a:r>
              <a:rPr lang="de-DE"/>
              <a:t>Fadenstrahlrohr</a:t>
            </a:r>
          </a:p>
          <a:p>
            <a:pPr lvl="2"/>
            <a:r>
              <a:rPr lang="de-DE"/>
              <a:t>ATLAS Magnetmodell</a:t>
            </a:r>
          </a:p>
          <a:p>
            <a:pPr lvl="1"/>
            <a:r>
              <a:rPr lang="de-DE"/>
              <a:t>2017:</a:t>
            </a:r>
          </a:p>
          <a:p>
            <a:pPr lvl="2"/>
            <a:r>
              <a:rPr lang="de-DE"/>
              <a:t>7240 Schüler aus 58 Ländern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3347189"/>
            <a:ext cx="5328592" cy="35375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994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CERN’s </a:t>
            </a:r>
            <a:r>
              <a:rPr lang="en-US" err="1"/>
              <a:t>wissenschaftliche</a:t>
            </a:r>
            <a:r>
              <a:rPr lang="en-US"/>
              <a:t> </a:t>
            </a:r>
            <a:r>
              <a:rPr lang="en-US" err="1"/>
              <a:t>Aufgaben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err="1">
                <a:solidFill>
                  <a:srgbClr val="FF0000"/>
                </a:solidFill>
              </a:rPr>
              <a:t>Beantwortung</a:t>
            </a:r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 err="1">
                <a:solidFill>
                  <a:srgbClr val="FF0000"/>
                </a:solidFill>
              </a:rPr>
              <a:t>fundamentaler</a:t>
            </a:r>
            <a:r>
              <a:rPr lang="fr-FR">
                <a:solidFill>
                  <a:srgbClr val="FF0000"/>
                </a:solidFill>
              </a:rPr>
              <a:t> </a:t>
            </a:r>
            <a:r>
              <a:rPr lang="fr-FR" err="1">
                <a:solidFill>
                  <a:srgbClr val="FF0000"/>
                </a:solidFill>
              </a:rPr>
              <a:t>Fragen</a:t>
            </a:r>
            <a:endParaRPr lang="fr-FR">
              <a:solidFill>
                <a:srgbClr val="FF0000"/>
              </a:solidFill>
            </a:endParaRPr>
          </a:p>
          <a:p>
            <a:pPr lvl="1"/>
            <a:r>
              <a:rPr lang="de-DE">
                <a:solidFill>
                  <a:srgbClr val="0070C0"/>
                </a:solidFill>
              </a:rPr>
              <a:t>Warum haben Teilchen Masse (sind schwer)?</a:t>
            </a:r>
          </a:p>
          <a:p>
            <a:pPr lvl="2"/>
            <a:r>
              <a:rPr lang="de-DE">
                <a:solidFill>
                  <a:schemeClr val="tx1"/>
                </a:solidFill>
              </a:rPr>
              <a:t>Newton konnte dies nicht erklären, aber </a:t>
            </a:r>
            <a:r>
              <a:rPr lang="de-DE" err="1">
                <a:solidFill>
                  <a:schemeClr val="tx1"/>
                </a:solidFill>
              </a:rPr>
              <a:t>Higgs</a:t>
            </a:r>
            <a:r>
              <a:rPr lang="de-DE">
                <a:solidFill>
                  <a:schemeClr val="tx1"/>
                </a:solidFill>
              </a:rPr>
              <a:t>…</a:t>
            </a:r>
          </a:p>
          <a:p>
            <a:pPr lvl="3"/>
            <a:endParaRPr lang="de-DE">
              <a:solidFill>
                <a:schemeClr val="tx1"/>
              </a:solidFill>
            </a:endParaRPr>
          </a:p>
          <a:p>
            <a:pPr lvl="1"/>
            <a:r>
              <a:rPr lang="de-DE">
                <a:solidFill>
                  <a:srgbClr val="0070C0"/>
                </a:solidFill>
              </a:rPr>
              <a:t>Aus was besteht 96% des Universums?</a:t>
            </a:r>
          </a:p>
          <a:p>
            <a:pPr lvl="2"/>
            <a:r>
              <a:rPr lang="de-DE">
                <a:solidFill>
                  <a:schemeClr val="tx1"/>
                </a:solidFill>
              </a:rPr>
              <a:t>Nur 4% besteht aus Elementarteilchen, die wir kennen. Und der Rest???</a:t>
            </a:r>
          </a:p>
          <a:p>
            <a:pPr lvl="3"/>
            <a:endParaRPr lang="de-DE">
              <a:solidFill>
                <a:schemeClr val="tx1"/>
              </a:solidFill>
            </a:endParaRPr>
          </a:p>
          <a:p>
            <a:pPr lvl="1"/>
            <a:r>
              <a:rPr lang="de-DE">
                <a:solidFill>
                  <a:srgbClr val="0070C0"/>
                </a:solidFill>
              </a:rPr>
              <a:t>Warum gibt er im Universum keine Antimaterie?</a:t>
            </a:r>
          </a:p>
          <a:p>
            <a:pPr lvl="2"/>
            <a:r>
              <a:rPr lang="de-DE">
                <a:solidFill>
                  <a:schemeClr val="tx1"/>
                </a:solidFill>
              </a:rPr>
              <a:t>Materie und Antimaterie sollte gleichermaßen nach dem Urknall entstanden sein. Es scheint nur Materie im Universum zu geben. Wo ist die Antimaterie?</a:t>
            </a:r>
          </a:p>
          <a:p>
            <a:pPr lvl="3"/>
            <a:endParaRPr lang="de-DE">
              <a:solidFill>
                <a:schemeClr val="tx1"/>
              </a:solidFill>
            </a:endParaRPr>
          </a:p>
          <a:p>
            <a:pPr lvl="1"/>
            <a:r>
              <a:rPr lang="de-DE">
                <a:solidFill>
                  <a:srgbClr val="0070C0"/>
                </a:solidFill>
              </a:rPr>
              <a:t>Wie war der Zustand der Materie kurz nach dem „Urknall“?</a:t>
            </a:r>
          </a:p>
          <a:p>
            <a:pPr lvl="2"/>
            <a:r>
              <a:rPr lang="de-DE">
                <a:solidFill>
                  <a:schemeClr val="tx1"/>
                </a:solidFill>
              </a:rPr>
              <a:t>Wie hat sich unser Universum daraus entwickelt?</a:t>
            </a:r>
          </a:p>
          <a:p>
            <a:pPr lvl="2"/>
            <a:endParaRPr lang="de-DE">
              <a:solidFill>
                <a:schemeClr val="tx1"/>
              </a:solidFill>
            </a:endParaRPr>
          </a:p>
          <a:p>
            <a:r>
              <a:rPr lang="de-DE" err="1">
                <a:solidFill>
                  <a:srgbClr val="FF0000"/>
                </a:solidFill>
              </a:rPr>
              <a:t>Letztlichendlich</a:t>
            </a:r>
            <a:r>
              <a:rPr lang="de-DE">
                <a:solidFill>
                  <a:srgbClr val="FF0000"/>
                </a:solidFill>
              </a:rPr>
              <a:t>: Warum gibt es uns überhaupt?</a:t>
            </a:r>
          </a:p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86AFDE-8517-7542-9709-9C813441BCA5}"/>
              </a:ext>
            </a:extLst>
          </p:cNvPr>
          <p:cNvGrpSpPr/>
          <p:nvPr/>
        </p:nvGrpSpPr>
        <p:grpSpPr>
          <a:xfrm>
            <a:off x="6912520" y="1547589"/>
            <a:ext cx="2328393" cy="1035851"/>
            <a:chOff x="5786446" y="1571612"/>
            <a:chExt cx="2328393" cy="1035851"/>
          </a:xfrm>
        </p:grpSpPr>
        <p:pic>
          <p:nvPicPr>
            <p:cNvPr id="5" name="Picture 4" descr="higgs_boson.gif">
              <a:extLst>
                <a:ext uri="{FF2B5EF4-FFF2-40B4-BE49-F238E27FC236}">
                  <a16:creationId xmlns:a16="http://schemas.microsoft.com/office/drawing/2014/main" id="{8120FB01-D5E3-4742-93F7-8308C0AA2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446" y="1571612"/>
              <a:ext cx="1143008" cy="10358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AAC055-B5FA-0C49-A9A1-43FE21C79D68}"/>
                </a:ext>
              </a:extLst>
            </p:cNvPr>
            <p:cNvSpPr txBox="1"/>
            <p:nvPr/>
          </p:nvSpPr>
          <p:spPr>
            <a:xfrm>
              <a:off x="7056536" y="1729438"/>
              <a:ext cx="1058303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Higgs</a:t>
              </a:r>
              <a:br>
                <a:rPr lang="en-GB" i="1">
                  <a:solidFill>
                    <a:srgbClr val="FF0000"/>
                  </a:solidFill>
                </a:rPr>
              </a:br>
              <a:r>
                <a:rPr lang="en-GB" i="1">
                  <a:solidFill>
                    <a:srgbClr val="FF0000"/>
                  </a:solidFill>
                </a:rPr>
                <a:t>Boson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04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5F7FE6-DAE5-0046-9859-91F594C82F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7"/>
          <a:stretch/>
        </p:blipFill>
        <p:spPr>
          <a:xfrm>
            <a:off x="8240680" y="3853745"/>
            <a:ext cx="1286270" cy="128877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C8A31-562C-2F4A-ADFF-6DE540B5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Grundlagenforschung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62427-1BB1-C047-BCCF-A0E8E487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5557762" cy="5942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err="1"/>
              <a:t>ist</a:t>
            </a:r>
            <a:r>
              <a:rPr lang="en-US" sz="1800"/>
              <a:t> </a:t>
            </a:r>
            <a:r>
              <a:rPr lang="en-US" sz="1800" err="1"/>
              <a:t>ein</a:t>
            </a:r>
            <a:r>
              <a:rPr lang="en-US" sz="1800"/>
              <a:t> </a:t>
            </a:r>
            <a:r>
              <a:rPr lang="en-US" sz="1800" err="1"/>
              <a:t>elementares</a:t>
            </a:r>
            <a:r>
              <a:rPr lang="en-US" sz="1800"/>
              <a:t> </a:t>
            </a:r>
            <a:r>
              <a:rPr lang="en-US" sz="1800" err="1"/>
              <a:t>Kulturgut</a:t>
            </a:r>
            <a:r>
              <a:rPr lang="en-US" sz="1800"/>
              <a:t> des Menschen</a:t>
            </a:r>
          </a:p>
          <a:p>
            <a:pPr marL="1006475" lvl="3" indent="0">
              <a:lnSpc>
                <a:spcPct val="100000"/>
              </a:lnSpc>
              <a:buNone/>
            </a:pPr>
            <a:endParaRPr lang="en-US" sz="1100"/>
          </a:p>
          <a:p>
            <a:pPr>
              <a:lnSpc>
                <a:spcPct val="100000"/>
              </a:lnSpc>
            </a:pPr>
            <a:r>
              <a:rPr lang="en-US" sz="1800" err="1"/>
              <a:t>befriedigt</a:t>
            </a:r>
            <a:r>
              <a:rPr lang="en-US" sz="1800"/>
              <a:t> die </a:t>
            </a:r>
            <a:r>
              <a:rPr lang="en-US" sz="1800" err="1"/>
              <a:t>menschliche</a:t>
            </a:r>
            <a:r>
              <a:rPr lang="en-US" sz="1800"/>
              <a:t> </a:t>
            </a:r>
            <a:r>
              <a:rPr lang="en-US" sz="1800" err="1"/>
              <a:t>Neugier</a:t>
            </a:r>
            <a:r>
              <a:rPr lang="en-US" sz="1800"/>
              <a:t> und den </a:t>
            </a:r>
            <a:r>
              <a:rPr lang="en-US" sz="1800" err="1"/>
              <a:t>Drang</a:t>
            </a:r>
            <a:r>
              <a:rPr lang="en-US" sz="1800"/>
              <a:t>, </a:t>
            </a:r>
            <a:r>
              <a:rPr lang="en-US" sz="1800" err="1"/>
              <a:t>etwas</a:t>
            </a:r>
            <a:r>
              <a:rPr lang="en-US" sz="1800"/>
              <a:t> </a:t>
            </a:r>
            <a:r>
              <a:rPr lang="en-US" sz="1800" err="1"/>
              <a:t>Neues</a:t>
            </a:r>
            <a:r>
              <a:rPr lang="en-US" sz="1800"/>
              <a:t>, </a:t>
            </a:r>
            <a:r>
              <a:rPr lang="en-US" sz="1800" err="1"/>
              <a:t>Unbekanntes</a:t>
            </a:r>
            <a:r>
              <a:rPr lang="en-US" sz="1800"/>
              <a:t> hinter </a:t>
            </a:r>
            <a:r>
              <a:rPr lang="en-US" sz="1800" err="1"/>
              <a:t>dem</a:t>
            </a:r>
            <a:r>
              <a:rPr lang="en-US" sz="1800"/>
              <a:t> </a:t>
            </a:r>
            <a:r>
              <a:rPr lang="en-US" sz="1800" err="1"/>
              <a:t>bekannten</a:t>
            </a:r>
            <a:r>
              <a:rPr lang="en-US" sz="1800"/>
              <a:t> </a:t>
            </a:r>
            <a:r>
              <a:rPr lang="en-US" sz="1800" err="1"/>
              <a:t>Horizont</a:t>
            </a:r>
            <a:r>
              <a:rPr lang="en-US" sz="1800"/>
              <a:t> </a:t>
            </a:r>
            <a:r>
              <a:rPr lang="en-US" sz="1800" err="1"/>
              <a:t>zu</a:t>
            </a:r>
            <a:r>
              <a:rPr lang="en-US" sz="1800"/>
              <a:t> </a:t>
            </a:r>
            <a:r>
              <a:rPr lang="en-US" sz="1800" err="1"/>
              <a:t>finden</a:t>
            </a:r>
            <a:endParaRPr lang="en-US" sz="1800"/>
          </a:p>
          <a:p>
            <a:pPr marL="1006475" lvl="3" indent="0">
              <a:lnSpc>
                <a:spcPct val="100000"/>
              </a:lnSpc>
              <a:buNone/>
            </a:pPr>
            <a:endParaRPr lang="en-US" sz="1100"/>
          </a:p>
          <a:p>
            <a:pPr>
              <a:lnSpc>
                <a:spcPct val="100000"/>
              </a:lnSpc>
            </a:pPr>
            <a:r>
              <a:rPr lang="en-US" sz="1800" err="1"/>
              <a:t>schafft</a:t>
            </a:r>
            <a:r>
              <a:rPr lang="en-US" sz="1800"/>
              <a:t> </a:t>
            </a:r>
            <a:r>
              <a:rPr lang="en-US" sz="1800" err="1"/>
              <a:t>Wissen</a:t>
            </a:r>
            <a:r>
              <a:rPr lang="en-US" sz="1800"/>
              <a:t> und </a:t>
            </a:r>
            <a:r>
              <a:rPr lang="en-US" sz="1800" err="1"/>
              <a:t>Erkenntnisse</a:t>
            </a:r>
            <a:r>
              <a:rPr lang="en-US" sz="1800"/>
              <a:t> </a:t>
            </a:r>
            <a:r>
              <a:rPr lang="en-US" sz="1800" err="1"/>
              <a:t>über</a:t>
            </a:r>
            <a:r>
              <a:rPr lang="en-US" sz="1800"/>
              <a:t> die </a:t>
            </a:r>
            <a:r>
              <a:rPr lang="en-US" sz="1800" err="1"/>
              <a:t>tieferen</a:t>
            </a:r>
            <a:r>
              <a:rPr lang="en-US" sz="1800"/>
              <a:t> </a:t>
            </a:r>
            <a:r>
              <a:rPr lang="en-US" sz="1800" err="1"/>
              <a:t>Zusammenhänge</a:t>
            </a:r>
            <a:r>
              <a:rPr lang="en-US" sz="1800"/>
              <a:t> der </a:t>
            </a:r>
            <a:r>
              <a:rPr lang="en-US" sz="1800" err="1"/>
              <a:t>Natur</a:t>
            </a:r>
            <a:r>
              <a:rPr lang="en-US" sz="1800"/>
              <a:t> und des Menschen</a:t>
            </a:r>
          </a:p>
          <a:p>
            <a:pPr marL="1006475" lvl="3" indent="0">
              <a:lnSpc>
                <a:spcPct val="100000"/>
              </a:lnSpc>
              <a:buNone/>
            </a:pPr>
            <a:endParaRPr lang="en-US" sz="1100"/>
          </a:p>
          <a:p>
            <a:pPr>
              <a:lnSpc>
                <a:spcPct val="100000"/>
              </a:lnSpc>
            </a:pPr>
            <a:r>
              <a:rPr lang="en-US" sz="1800" err="1"/>
              <a:t>dient</a:t>
            </a:r>
            <a:r>
              <a:rPr lang="en-US" sz="1800"/>
              <a:t> </a:t>
            </a:r>
            <a:r>
              <a:rPr lang="en-US" sz="1800" err="1"/>
              <a:t>keinen</a:t>
            </a:r>
            <a:r>
              <a:rPr lang="en-US" sz="1800"/>
              <a:t> </a:t>
            </a:r>
            <a:r>
              <a:rPr lang="en-US" sz="1800" err="1"/>
              <a:t>kommerziellen</a:t>
            </a:r>
            <a:r>
              <a:rPr lang="en-US" sz="1800"/>
              <a:t> </a:t>
            </a:r>
            <a:r>
              <a:rPr lang="en-US" sz="1800" err="1"/>
              <a:t>Zwecken</a:t>
            </a:r>
            <a:r>
              <a:rPr lang="en-US" sz="1800"/>
              <a:t> und </a:t>
            </a:r>
            <a:r>
              <a:rPr lang="en-US" sz="1800" err="1"/>
              <a:t>ist</a:t>
            </a:r>
            <a:r>
              <a:rPr lang="en-US" sz="1800"/>
              <a:t> </a:t>
            </a:r>
            <a:r>
              <a:rPr lang="en-US" sz="1800" err="1"/>
              <a:t>unvoreingenommen</a:t>
            </a:r>
            <a:endParaRPr lang="en-US" sz="1800"/>
          </a:p>
          <a:p>
            <a:pPr marL="1006475" lvl="3" indent="0">
              <a:lnSpc>
                <a:spcPct val="100000"/>
              </a:lnSpc>
              <a:buNone/>
            </a:pPr>
            <a:endParaRPr lang="en-US" sz="1100"/>
          </a:p>
          <a:p>
            <a:pPr>
              <a:lnSpc>
                <a:spcPct val="100000"/>
              </a:lnSpc>
            </a:pPr>
            <a:r>
              <a:rPr lang="en-US" sz="1800" err="1"/>
              <a:t>ist</a:t>
            </a:r>
            <a:r>
              <a:rPr lang="en-US" sz="1800"/>
              <a:t> auf </a:t>
            </a:r>
            <a:r>
              <a:rPr lang="en-US" sz="1800" err="1"/>
              <a:t>Finanzierung</a:t>
            </a:r>
            <a:r>
              <a:rPr lang="en-US" sz="1800"/>
              <a:t> </a:t>
            </a:r>
            <a:r>
              <a:rPr lang="en-US" sz="1800" err="1"/>
              <a:t>durch</a:t>
            </a:r>
            <a:r>
              <a:rPr lang="en-US" sz="1800"/>
              <a:t> </a:t>
            </a:r>
            <a:r>
              <a:rPr lang="en-US" sz="1800" err="1"/>
              <a:t>öffentliche</a:t>
            </a:r>
            <a:r>
              <a:rPr lang="en-US" sz="1800"/>
              <a:t> Gelder </a:t>
            </a:r>
            <a:r>
              <a:rPr lang="en-US" sz="1800" err="1"/>
              <a:t>angewiesen</a:t>
            </a:r>
            <a:endParaRPr lang="en-US" sz="1800"/>
          </a:p>
          <a:p>
            <a:pPr marL="1006475" lvl="3" indent="0">
              <a:lnSpc>
                <a:spcPct val="100000"/>
              </a:lnSpc>
              <a:buNone/>
            </a:pPr>
            <a:endParaRPr lang="en-US" sz="1100"/>
          </a:p>
          <a:p>
            <a:pPr>
              <a:lnSpc>
                <a:spcPct val="100000"/>
              </a:lnSpc>
            </a:pPr>
            <a:r>
              <a:rPr lang="en-US" sz="1800" err="1"/>
              <a:t>steht</a:t>
            </a:r>
            <a:r>
              <a:rPr lang="en-US" sz="1800"/>
              <a:t> am </a:t>
            </a:r>
            <a:r>
              <a:rPr lang="en-US" sz="1800" err="1"/>
              <a:t>Anfang</a:t>
            </a:r>
            <a:r>
              <a:rPr lang="en-US" sz="1800"/>
              <a:t> </a:t>
            </a:r>
            <a:r>
              <a:rPr lang="en-US" sz="1800" err="1"/>
              <a:t>einer</a:t>
            </a:r>
            <a:r>
              <a:rPr lang="en-US" sz="1800"/>
              <a:t> </a:t>
            </a:r>
            <a:r>
              <a:rPr lang="en-US" sz="1800" err="1"/>
              <a:t>Kette</a:t>
            </a:r>
            <a:r>
              <a:rPr lang="en-US" sz="1800"/>
              <a:t> </a:t>
            </a:r>
            <a:r>
              <a:rPr lang="en-US" sz="1800" err="1"/>
              <a:t>hin</a:t>
            </a:r>
            <a:r>
              <a:rPr lang="en-US" sz="1800"/>
              <a:t> </a:t>
            </a:r>
            <a:r>
              <a:rPr lang="en-US" sz="1800" err="1"/>
              <a:t>zur</a:t>
            </a:r>
            <a:r>
              <a:rPr lang="en-US" sz="1800"/>
              <a:t> </a:t>
            </a:r>
            <a:r>
              <a:rPr lang="en-US" sz="1800" err="1"/>
              <a:t>anwendungsorientierten</a:t>
            </a:r>
            <a:r>
              <a:rPr lang="en-US" sz="1800"/>
              <a:t> </a:t>
            </a:r>
            <a:r>
              <a:rPr lang="en-US" sz="1800" err="1"/>
              <a:t>Forschung</a:t>
            </a:r>
            <a:r>
              <a:rPr lang="en-US" sz="1800"/>
              <a:t> </a:t>
            </a:r>
            <a:r>
              <a:rPr lang="en-US" sz="1800" err="1"/>
              <a:t>bis</a:t>
            </a:r>
            <a:r>
              <a:rPr lang="en-US" sz="1800"/>
              <a:t> </a:t>
            </a:r>
            <a:r>
              <a:rPr lang="en-US" sz="1800" err="1"/>
              <a:t>zur</a:t>
            </a:r>
            <a:r>
              <a:rPr lang="en-US" sz="1800"/>
              <a:t> </a:t>
            </a:r>
            <a:r>
              <a:rPr lang="en-US" sz="1800" err="1"/>
              <a:t>Entwicklung</a:t>
            </a:r>
            <a:r>
              <a:rPr lang="en-US" sz="1800"/>
              <a:t> </a:t>
            </a:r>
            <a:r>
              <a:rPr lang="en-US" sz="1800" err="1"/>
              <a:t>konkreter</a:t>
            </a:r>
            <a:r>
              <a:rPr lang="en-US" sz="1800"/>
              <a:t> </a:t>
            </a:r>
            <a:r>
              <a:rPr lang="en-US" sz="1800" err="1"/>
              <a:t>Anwendungen</a:t>
            </a:r>
            <a:endParaRPr lang="en-US" sz="1800"/>
          </a:p>
          <a:p>
            <a:endParaRPr lang="en-US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E8232B-E78B-6844-B959-03F1B01D5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/>
          <a:stretch/>
        </p:blipFill>
        <p:spPr>
          <a:xfrm>
            <a:off x="5704255" y="2662073"/>
            <a:ext cx="2757745" cy="129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32E0D-590D-C041-A456-DCA8B4A30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66" y="1597210"/>
            <a:ext cx="2042698" cy="1373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6BC4D-B57C-5A4A-BA3B-17471D4EA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46" y="872628"/>
            <a:ext cx="2169209" cy="1113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86E3D-DB20-E14C-93A1-63886350D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47" y="5835045"/>
            <a:ext cx="2304008" cy="129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133E2A-0F63-5249-9105-ED55E6770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00" y="4814101"/>
            <a:ext cx="2443557" cy="1189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635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Die </a:t>
            </a:r>
            <a:r>
              <a:rPr lang="en-US" err="1"/>
              <a:t>Teilchenwelt</a:t>
            </a:r>
            <a:r>
              <a:rPr lang="en-US"/>
              <a:t> 1948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Einige</a:t>
            </a:r>
            <a:r>
              <a:rPr lang="en-US"/>
              <a:t> </a:t>
            </a:r>
            <a:r>
              <a:rPr lang="en-US" err="1"/>
              <a:t>wenige</a:t>
            </a:r>
            <a:r>
              <a:rPr lang="en-US"/>
              <a:t> “</a:t>
            </a:r>
            <a:r>
              <a:rPr lang="en-US" err="1"/>
              <a:t>Elementarteilchen</a:t>
            </a:r>
            <a:r>
              <a:rPr lang="en-US"/>
              <a:t>”</a:t>
            </a:r>
          </a:p>
          <a:p>
            <a:pPr lvl="1"/>
            <a:r>
              <a:rPr lang="en-US" err="1"/>
              <a:t>Bestandteile</a:t>
            </a:r>
            <a:r>
              <a:rPr lang="en-US"/>
              <a:t> des Atoms</a:t>
            </a:r>
          </a:p>
          <a:p>
            <a:pPr lvl="2"/>
            <a:r>
              <a:rPr lang="en-US" err="1">
                <a:solidFill>
                  <a:srgbClr val="0000FF"/>
                </a:solidFill>
              </a:rPr>
              <a:t>Elektron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/>
              <a:t>= </a:t>
            </a:r>
            <a:r>
              <a:rPr lang="en-US" err="1"/>
              <a:t>Hülle</a:t>
            </a:r>
            <a:endParaRPr lang="en-US"/>
          </a:p>
          <a:p>
            <a:pPr lvl="2"/>
            <a:r>
              <a:rPr lang="en-US">
                <a:solidFill>
                  <a:srgbClr val="FF0000"/>
                </a:solidFill>
              </a:rPr>
              <a:t>Proton</a:t>
            </a:r>
            <a:r>
              <a:rPr lang="en-US"/>
              <a:t>, </a:t>
            </a:r>
            <a:r>
              <a:rPr lang="en-US">
                <a:solidFill>
                  <a:srgbClr val="FF0000"/>
                </a:solidFill>
              </a:rPr>
              <a:t>Neutron</a:t>
            </a:r>
            <a:r>
              <a:rPr lang="en-US"/>
              <a:t> = Kern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Pion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Teilchen</a:t>
            </a:r>
            <a:r>
              <a:rPr lang="en-US"/>
              <a:t>, </a:t>
            </a:r>
            <a:r>
              <a:rPr lang="en-US" err="1"/>
              <a:t>notwendig</a:t>
            </a:r>
            <a:r>
              <a:rPr lang="en-US"/>
              <a:t> </a:t>
            </a:r>
            <a:r>
              <a:rPr lang="en-US" err="1"/>
              <a:t>zum</a:t>
            </a:r>
            <a:r>
              <a:rPr lang="en-US"/>
              <a:t> </a:t>
            </a:r>
            <a:r>
              <a:rPr lang="en-US" err="1"/>
              <a:t>Zusammenhalt</a:t>
            </a:r>
            <a:endParaRPr lang="en-US"/>
          </a:p>
          <a:p>
            <a:pPr lvl="1"/>
            <a:r>
              <a:rPr lang="en-US">
                <a:solidFill>
                  <a:srgbClr val="0000FF"/>
                </a:solidFill>
              </a:rPr>
              <a:t>Neutrino</a:t>
            </a:r>
            <a:r>
              <a:rPr lang="en-US"/>
              <a:t> (</a:t>
            </a:r>
            <a:r>
              <a:rPr lang="en-US" err="1"/>
              <a:t>hypothetisch</a:t>
            </a:r>
            <a:r>
              <a:rPr lang="en-US"/>
              <a:t>) </a:t>
            </a:r>
            <a:r>
              <a:rPr lang="en-US" err="1"/>
              <a:t>zur</a:t>
            </a:r>
            <a:r>
              <a:rPr lang="en-US"/>
              <a:t> </a:t>
            </a:r>
            <a:r>
              <a:rPr lang="en-US" err="1"/>
              <a:t>Erklärung</a:t>
            </a:r>
            <a:r>
              <a:rPr lang="en-US"/>
              <a:t> des </a:t>
            </a:r>
            <a:r>
              <a:rPr lang="en-US" err="1"/>
              <a:t>Betazerfalls</a:t>
            </a:r>
            <a:r>
              <a:rPr lang="en-US"/>
              <a:t> der </a:t>
            </a:r>
            <a:r>
              <a:rPr lang="en-US" err="1"/>
              <a:t>Neutronen</a:t>
            </a:r>
            <a:endParaRPr lang="en-US"/>
          </a:p>
          <a:p>
            <a:pPr lvl="1"/>
            <a:r>
              <a:rPr lang="en-US" err="1">
                <a:solidFill>
                  <a:schemeClr val="accent1">
                    <a:lumMod val="50000"/>
                  </a:schemeClr>
                </a:solidFill>
              </a:rPr>
              <a:t>Myon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/>
              <a:t>in der </a:t>
            </a:r>
            <a:r>
              <a:rPr lang="en-US" err="1"/>
              <a:t>Höhenstrahlung</a:t>
            </a:r>
            <a:r>
              <a:rPr lang="en-US"/>
              <a:t> </a:t>
            </a:r>
            <a:r>
              <a:rPr lang="en-US" err="1"/>
              <a:t>gefunden</a:t>
            </a:r>
            <a:r>
              <a:rPr lang="en-US"/>
              <a:t>, </a:t>
            </a:r>
            <a:r>
              <a:rPr lang="en-US" err="1"/>
              <a:t>aber</a:t>
            </a:r>
            <a:r>
              <a:rPr lang="en-US"/>
              <a:t> </a:t>
            </a:r>
            <a:r>
              <a:rPr lang="en-US" err="1"/>
              <a:t>unklare</a:t>
            </a:r>
            <a:r>
              <a:rPr lang="en-US"/>
              <a:t> “</a:t>
            </a:r>
            <a:r>
              <a:rPr lang="en-US" err="1"/>
              <a:t>Funktion</a:t>
            </a:r>
            <a:r>
              <a:rPr lang="en-US"/>
              <a:t>”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908991" y="3779837"/>
            <a:ext cx="5843813" cy="3195835"/>
            <a:chOff x="2033978" y="2452580"/>
            <a:chExt cx="6897189" cy="3771900"/>
          </a:xfrm>
        </p:grpSpPr>
        <p:pic>
          <p:nvPicPr>
            <p:cNvPr id="4" name="StandardModel_1948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3978" y="2452580"/>
              <a:ext cx="6897189" cy="37719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220"/>
            <p:cNvSpPr/>
            <p:nvPr/>
          </p:nvSpPr>
          <p:spPr>
            <a:xfrm>
              <a:off x="4301634" y="3965146"/>
              <a:ext cx="2102021" cy="315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 algn="ctr">
                <a:defRPr sz="10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/>
                  <a:ea typeface="Verdana"/>
                  <a:cs typeface="Verdana"/>
                  <a:sym typeface="Verdana"/>
                </a:rPr>
                <a:t>(1948: Hypothetisch)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0631DAE-4E4D-7242-9E78-938FB51DDE0D}"/>
              </a:ext>
            </a:extLst>
          </p:cNvPr>
          <p:cNvSpPr/>
          <p:nvPr/>
        </p:nvSpPr>
        <p:spPr bwMode="auto">
          <a:xfrm>
            <a:off x="1799952" y="3779837"/>
            <a:ext cx="1944216" cy="1656184"/>
          </a:xfrm>
          <a:prstGeom prst="rect">
            <a:avLst/>
          </a:prstGeom>
          <a:solidFill>
            <a:srgbClr val="00B8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83F97A-8084-4747-A06C-6B6D1E233DE3}"/>
              </a:ext>
            </a:extLst>
          </p:cNvPr>
          <p:cNvSpPr/>
          <p:nvPr/>
        </p:nvSpPr>
        <p:spPr bwMode="auto">
          <a:xfrm>
            <a:off x="1799952" y="5436021"/>
            <a:ext cx="6048672" cy="1656184"/>
          </a:xfrm>
          <a:prstGeom prst="rect">
            <a:avLst/>
          </a:prstGeom>
          <a:solidFill>
            <a:srgbClr val="00B8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77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Teilchenphysik</a:t>
            </a:r>
            <a:r>
              <a:rPr lang="en-US"/>
              <a:t> in den 1950…60ern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Viele</a:t>
            </a:r>
            <a:r>
              <a:rPr lang="en-US"/>
              <a:t> </a:t>
            </a:r>
            <a:r>
              <a:rPr lang="en-US" err="1"/>
              <a:t>neue</a:t>
            </a:r>
            <a:r>
              <a:rPr lang="en-US"/>
              <a:t> </a:t>
            </a:r>
            <a:r>
              <a:rPr lang="en-US" err="1"/>
              <a:t>Teilchen</a:t>
            </a:r>
            <a:r>
              <a:rPr lang="en-US"/>
              <a:t> </a:t>
            </a:r>
            <a:r>
              <a:rPr lang="en-US" err="1"/>
              <a:t>wurden</a:t>
            </a:r>
            <a:r>
              <a:rPr lang="en-US"/>
              <a:t> </a:t>
            </a:r>
            <a:r>
              <a:rPr lang="en-US" err="1"/>
              <a:t>entdeckt</a:t>
            </a:r>
            <a:r>
              <a:rPr lang="en-US"/>
              <a:t> (“</a:t>
            </a:r>
            <a:r>
              <a:rPr lang="en-US" err="1">
                <a:solidFill>
                  <a:srgbClr val="FF0000"/>
                </a:solidFill>
              </a:rPr>
              <a:t>Teilchenzoo</a:t>
            </a:r>
            <a:r>
              <a:rPr lang="en-US"/>
              <a:t>”)</a:t>
            </a:r>
          </a:p>
          <a:p>
            <a:pPr lvl="1"/>
            <a:r>
              <a:rPr lang="en-US"/>
              <a:t>m</a:t>
            </a:r>
            <a:r>
              <a:rPr lang="de-DE" err="1"/>
              <a:t>öglich</a:t>
            </a:r>
            <a:r>
              <a:rPr lang="de-DE"/>
              <a:t> gemacht durch immer stärkere Beschleuniger</a:t>
            </a:r>
            <a:endParaRPr lang="en-US"/>
          </a:p>
          <a:p>
            <a:pPr lvl="3"/>
            <a:r>
              <a:rPr lang="en-US"/>
              <a:t>1959: CERN Proton Synchrotron (</a:t>
            </a:r>
            <a:r>
              <a:rPr lang="en-US" err="1"/>
              <a:t>noch</a:t>
            </a:r>
            <a:r>
              <a:rPr lang="en-US"/>
              <a:t> </a:t>
            </a:r>
            <a:r>
              <a:rPr lang="en-US" err="1"/>
              <a:t>heute</a:t>
            </a:r>
            <a:r>
              <a:rPr lang="en-US"/>
              <a:t> in </a:t>
            </a:r>
            <a:r>
              <a:rPr lang="en-US" err="1"/>
              <a:t>Betrieb</a:t>
            </a:r>
            <a:r>
              <a:rPr lang="en-US"/>
              <a:t>)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err="1"/>
              <a:t>Fundamentale</a:t>
            </a:r>
            <a:r>
              <a:rPr lang="en-US"/>
              <a:t> </a:t>
            </a:r>
            <a:r>
              <a:rPr lang="en-US" err="1"/>
              <a:t>Fragen</a:t>
            </a:r>
            <a:endParaRPr lang="en-US"/>
          </a:p>
          <a:p>
            <a:pPr lvl="1"/>
            <a:r>
              <a:rPr lang="en-US">
                <a:solidFill>
                  <a:srgbClr val="0000FF"/>
                </a:solidFill>
              </a:rPr>
              <a:t>Was </a:t>
            </a:r>
            <a:r>
              <a:rPr lang="en-US" err="1">
                <a:solidFill>
                  <a:srgbClr val="0000FF"/>
                </a:solidFill>
              </a:rPr>
              <a:t>sind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err="1">
                <a:solidFill>
                  <a:srgbClr val="0000FF"/>
                </a:solidFill>
              </a:rPr>
              <a:t>grundlegenden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err="1">
                <a:solidFill>
                  <a:srgbClr val="0000FF"/>
                </a:solidFill>
              </a:rPr>
              <a:t>Bausteine</a:t>
            </a:r>
            <a:r>
              <a:rPr lang="en-US">
                <a:solidFill>
                  <a:srgbClr val="0000FF"/>
                </a:solidFill>
              </a:rPr>
              <a:t> der </a:t>
            </a:r>
            <a:r>
              <a:rPr lang="en-US" err="1">
                <a:solidFill>
                  <a:srgbClr val="0000FF"/>
                </a:solidFill>
              </a:rPr>
              <a:t>Materie</a:t>
            </a:r>
            <a:r>
              <a:rPr lang="en-US">
                <a:solidFill>
                  <a:srgbClr val="0000FF"/>
                </a:solidFill>
              </a:rPr>
              <a:t>? </a:t>
            </a:r>
            <a:r>
              <a:rPr lang="en-US">
                <a:sym typeface="Wingdings"/>
              </a:rPr>
              <a:t> </a:t>
            </a:r>
            <a:r>
              <a:rPr lang="en-US" err="1">
                <a:solidFill>
                  <a:srgbClr val="FF0000"/>
                </a:solidFill>
                <a:sym typeface="Wingdings"/>
              </a:rPr>
              <a:t>Quarktheorie</a:t>
            </a:r>
            <a:r>
              <a:rPr lang="en-US">
                <a:solidFill>
                  <a:srgbClr val="FF0000"/>
                </a:solidFill>
                <a:sym typeface="Wingdings"/>
              </a:rPr>
              <a:t> </a:t>
            </a:r>
            <a:r>
              <a:rPr lang="en-US">
                <a:sym typeface="Wingdings"/>
              </a:rPr>
              <a:t>(1964)</a:t>
            </a:r>
          </a:p>
          <a:p>
            <a:pPr lvl="1"/>
            <a:r>
              <a:rPr lang="en-US" err="1">
                <a:solidFill>
                  <a:srgbClr val="0000FF"/>
                </a:solidFill>
                <a:sym typeface="Wingdings"/>
              </a:rPr>
              <a:t>Welche</a:t>
            </a:r>
            <a:r>
              <a:rPr lang="en-US">
                <a:solidFill>
                  <a:srgbClr val="0000FF"/>
                </a:solidFill>
                <a:sym typeface="Wingdings"/>
              </a:rPr>
              <a:t> Kr</a:t>
            </a:r>
            <a:r>
              <a:rPr lang="de-DE" err="1">
                <a:solidFill>
                  <a:srgbClr val="0000FF"/>
                </a:solidFill>
                <a:sym typeface="Wingdings"/>
              </a:rPr>
              <a:t>äfte</a:t>
            </a:r>
            <a:r>
              <a:rPr lang="de-DE">
                <a:solidFill>
                  <a:srgbClr val="0000FF"/>
                </a:solidFill>
                <a:sym typeface="Wingdings"/>
              </a:rPr>
              <a:t> wirken zwischen den Materieteilchen</a:t>
            </a:r>
            <a:r>
              <a:rPr lang="en-US">
                <a:solidFill>
                  <a:srgbClr val="0000FF"/>
                </a:solidFill>
                <a:sym typeface="Wingdings"/>
              </a:rPr>
              <a:t>?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Standardmodell</a:t>
            </a:r>
            <a:endParaRPr lang="en-US">
              <a:solidFill>
                <a:srgbClr val="FF0000"/>
              </a:solidFill>
            </a:endParaRPr>
          </a:p>
          <a:p>
            <a:pPr lvl="1"/>
            <a:r>
              <a:rPr lang="en-US" err="1">
                <a:solidFill>
                  <a:srgbClr val="0000FF"/>
                </a:solidFill>
              </a:rPr>
              <a:t>Wie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err="1">
                <a:solidFill>
                  <a:srgbClr val="0000FF"/>
                </a:solidFill>
              </a:rPr>
              <a:t>erhalten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err="1">
                <a:solidFill>
                  <a:srgbClr val="0000FF"/>
                </a:solidFill>
              </a:rPr>
              <a:t>Teilchen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err="1">
                <a:solidFill>
                  <a:srgbClr val="0000FF"/>
                </a:solidFill>
              </a:rPr>
              <a:t>ihre</a:t>
            </a:r>
            <a:r>
              <a:rPr lang="en-US">
                <a:solidFill>
                  <a:srgbClr val="0000FF"/>
                </a:solidFill>
              </a:rPr>
              <a:t> (</a:t>
            </a:r>
            <a:r>
              <a:rPr lang="en-US" err="1">
                <a:solidFill>
                  <a:srgbClr val="0000FF"/>
                </a:solidFill>
              </a:rPr>
              <a:t>verschiedene</a:t>
            </a:r>
            <a:r>
              <a:rPr lang="en-US">
                <a:solidFill>
                  <a:srgbClr val="0000FF"/>
                </a:solidFill>
              </a:rPr>
              <a:t>) Masse?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Higgs</a:t>
            </a:r>
            <a:r>
              <a:rPr lang="en-US">
                <a:sym typeface="Wingdings" panose="05000000000000000000" pitchFamily="2" charset="2"/>
              </a:rPr>
              <a:t> (1964/2012)</a:t>
            </a:r>
            <a:endParaRPr lang="en-US"/>
          </a:p>
        </p:txBody>
      </p:sp>
      <p:pic>
        <p:nvPicPr>
          <p:cNvPr id="4" name="Picture 3" descr="006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28" y="2478584"/>
            <a:ext cx="4824536" cy="2988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mzl.pkfqolmt.480x480-7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63" y="2110155"/>
            <a:ext cx="2664295" cy="3829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 bwMode="auto">
          <a:xfrm>
            <a:off x="2880072" y="2771725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Oval 7"/>
          <p:cNvSpPr/>
          <p:nvPr/>
        </p:nvSpPr>
        <p:spPr bwMode="auto">
          <a:xfrm>
            <a:off x="5904408" y="2771725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Oval 8"/>
          <p:cNvSpPr/>
          <p:nvPr/>
        </p:nvSpPr>
        <p:spPr bwMode="auto">
          <a:xfrm>
            <a:off x="3184872" y="3635821"/>
            <a:ext cx="360040" cy="57606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467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91102" y="2771725"/>
            <a:ext cx="8741698" cy="3960440"/>
            <a:chOff x="359792" y="2673178"/>
            <a:chExt cx="9217024" cy="4248472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92" y="2673178"/>
              <a:ext cx="9214105" cy="4248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Oval 13"/>
            <p:cNvSpPr/>
            <p:nvPr/>
          </p:nvSpPr>
          <p:spPr bwMode="auto">
            <a:xfrm>
              <a:off x="6660672" y="3123493"/>
              <a:ext cx="1620000" cy="432048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956816" y="5049493"/>
              <a:ext cx="1620000" cy="432048"/>
            </a:xfrm>
            <a:prstGeom prst="ellips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Aufbau der Materie</a:t>
            </a:r>
            <a:endParaRPr lang="en-GB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Heutiges</a:t>
            </a:r>
            <a:r>
              <a:rPr lang="en-US"/>
              <a:t> </a:t>
            </a:r>
            <a:r>
              <a:rPr lang="en-US" err="1"/>
              <a:t>Wissen</a:t>
            </a:r>
            <a:r>
              <a:rPr lang="en-US"/>
              <a:t>: </a:t>
            </a:r>
            <a:r>
              <a:rPr lang="en-US" err="1"/>
              <a:t>Materie</a:t>
            </a:r>
            <a:r>
              <a:rPr lang="en-US"/>
              <a:t> hat </a:t>
            </a:r>
            <a:r>
              <a:rPr lang="en-US" err="1"/>
              <a:t>eine</a:t>
            </a:r>
            <a:r>
              <a:rPr lang="en-US"/>
              <a:t> </a:t>
            </a:r>
            <a:r>
              <a:rPr lang="en-US" err="1"/>
              <a:t>hierarchische</a:t>
            </a:r>
            <a:r>
              <a:rPr lang="en-US"/>
              <a:t> </a:t>
            </a:r>
            <a:r>
              <a:rPr lang="en-US" err="1"/>
              <a:t>Struktur</a:t>
            </a:r>
            <a:endParaRPr lang="en-US"/>
          </a:p>
          <a:p>
            <a:pPr lvl="1"/>
            <a:r>
              <a:rPr lang="en-US" err="1"/>
              <a:t>nur</a:t>
            </a:r>
            <a:r>
              <a:rPr lang="en-US"/>
              <a:t> </a:t>
            </a:r>
            <a:r>
              <a:rPr lang="en-US" err="1">
                <a:solidFill>
                  <a:srgbClr val="FF0000"/>
                </a:solidFill>
              </a:rPr>
              <a:t>Elektronen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und </a:t>
            </a:r>
            <a:r>
              <a:rPr lang="en-US">
                <a:solidFill>
                  <a:srgbClr val="FF0000"/>
                </a:solidFill>
              </a:rPr>
              <a:t>Quarks</a:t>
            </a:r>
            <a:r>
              <a:rPr lang="en-US"/>
              <a:t> </a:t>
            </a:r>
            <a:r>
              <a:rPr lang="en-US" err="1"/>
              <a:t>sind</a:t>
            </a:r>
            <a:r>
              <a:rPr lang="en-US"/>
              <a:t> </a:t>
            </a:r>
            <a:r>
              <a:rPr lang="en-US" err="1"/>
              <a:t>elementar</a:t>
            </a:r>
            <a:r>
              <a:rPr lang="en-US"/>
              <a:t> (“</a:t>
            </a:r>
            <a:r>
              <a:rPr lang="en-US" err="1"/>
              <a:t>punktf</a:t>
            </a:r>
            <a:r>
              <a:rPr lang="de-DE" err="1"/>
              <a:t>örmig</a:t>
            </a:r>
            <a:r>
              <a:rPr lang="en-US"/>
              <a:t>“)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15776" y="2267669"/>
            <a:ext cx="4450193" cy="82484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Atom:</a:t>
            </a:r>
          </a:p>
          <a:p>
            <a:r>
              <a:rPr lang="en-US" sz="1400" err="1">
                <a:solidFill>
                  <a:srgbClr val="0000FF"/>
                </a:solidFill>
              </a:rPr>
              <a:t>Philosophisch</a:t>
            </a:r>
            <a:r>
              <a:rPr lang="en-US" sz="1400">
                <a:solidFill>
                  <a:srgbClr val="0000FF"/>
                </a:solidFill>
              </a:rPr>
              <a:t>: </a:t>
            </a:r>
            <a:r>
              <a:rPr lang="en-US" sz="1400" err="1">
                <a:solidFill>
                  <a:srgbClr val="0000FF"/>
                </a:solidFill>
              </a:rPr>
              <a:t>Demokrit</a:t>
            </a:r>
            <a:r>
              <a:rPr lang="en-US" sz="1400">
                <a:solidFill>
                  <a:srgbClr val="0000FF"/>
                </a:solidFill>
              </a:rPr>
              <a:t>, 4. </a:t>
            </a:r>
            <a:r>
              <a:rPr lang="en-US" sz="1400" err="1">
                <a:solidFill>
                  <a:srgbClr val="0000FF"/>
                </a:solidFill>
              </a:rPr>
              <a:t>Jh</a:t>
            </a:r>
            <a:r>
              <a:rPr lang="en-US" sz="1400">
                <a:solidFill>
                  <a:srgbClr val="0000FF"/>
                </a:solidFill>
              </a:rPr>
              <a:t>. </a:t>
            </a:r>
            <a:r>
              <a:rPr lang="en-US" sz="1400" err="1">
                <a:solidFill>
                  <a:srgbClr val="0000FF"/>
                </a:solidFill>
              </a:rPr>
              <a:t>vor</a:t>
            </a:r>
            <a:r>
              <a:rPr lang="en-US" sz="1400">
                <a:solidFill>
                  <a:srgbClr val="0000FF"/>
                </a:solidFill>
              </a:rPr>
              <a:t> </a:t>
            </a:r>
            <a:r>
              <a:rPr lang="en-US" sz="1400" err="1">
                <a:solidFill>
                  <a:srgbClr val="0000FF"/>
                </a:solidFill>
              </a:rPr>
              <a:t>Christus</a:t>
            </a:r>
            <a:endParaRPr lang="en-US" sz="1400">
              <a:solidFill>
                <a:srgbClr val="0000FF"/>
              </a:solidFill>
            </a:endParaRPr>
          </a:p>
          <a:p>
            <a:r>
              <a:rPr lang="en-US" sz="1400" err="1">
                <a:solidFill>
                  <a:srgbClr val="0000FF"/>
                </a:solidFill>
              </a:rPr>
              <a:t>Theoretisch</a:t>
            </a:r>
            <a:r>
              <a:rPr lang="en-US" sz="1400">
                <a:solidFill>
                  <a:srgbClr val="0000FF"/>
                </a:solidFill>
              </a:rPr>
              <a:t>/</a:t>
            </a:r>
            <a:r>
              <a:rPr lang="en-US" sz="1400" err="1">
                <a:solidFill>
                  <a:srgbClr val="0000FF"/>
                </a:solidFill>
              </a:rPr>
              <a:t>Experimentell</a:t>
            </a:r>
            <a:r>
              <a:rPr lang="en-US" sz="1400">
                <a:solidFill>
                  <a:srgbClr val="0000FF"/>
                </a:solidFill>
              </a:rPr>
              <a:t>: Einstein/Perrin,</a:t>
            </a:r>
          </a:p>
          <a:p>
            <a:r>
              <a:rPr lang="en-US" sz="1400" err="1">
                <a:solidFill>
                  <a:srgbClr val="0000FF"/>
                </a:solidFill>
              </a:rPr>
              <a:t>Erkl</a:t>
            </a:r>
            <a:r>
              <a:rPr lang="de-DE" sz="1400" err="1">
                <a:solidFill>
                  <a:srgbClr val="0000FF"/>
                </a:solidFill>
              </a:rPr>
              <a:t>ärung</a:t>
            </a:r>
            <a:r>
              <a:rPr lang="de-DE" sz="1400">
                <a:solidFill>
                  <a:srgbClr val="0000FF"/>
                </a:solidFill>
              </a:rPr>
              <a:t>/Messung der </a:t>
            </a:r>
            <a:r>
              <a:rPr lang="en-US" sz="1400" err="1">
                <a:solidFill>
                  <a:srgbClr val="0000FF"/>
                </a:solidFill>
              </a:rPr>
              <a:t>Brown’sche</a:t>
            </a:r>
            <a:r>
              <a:rPr lang="en-US" sz="1400">
                <a:solidFill>
                  <a:srgbClr val="0000FF"/>
                </a:solidFill>
              </a:rPr>
              <a:t> </a:t>
            </a:r>
            <a:r>
              <a:rPr lang="en-US" sz="1400" err="1">
                <a:solidFill>
                  <a:srgbClr val="0000FF"/>
                </a:solidFill>
              </a:rPr>
              <a:t>Bewegung</a:t>
            </a:r>
            <a:r>
              <a:rPr lang="en-US" sz="1400">
                <a:solidFill>
                  <a:srgbClr val="0000FF"/>
                </a:solidFill>
              </a:rPr>
              <a:t>, 1905 </a:t>
            </a:r>
            <a:endParaRPr lang="en-GB" sz="1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0837" y="6228109"/>
            <a:ext cx="2277547" cy="82484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err="1">
                <a:solidFill>
                  <a:srgbClr val="0000FF"/>
                </a:solidFill>
              </a:rPr>
              <a:t>Atomkern</a:t>
            </a:r>
            <a:r>
              <a:rPr lang="en-US" sz="1400" b="1">
                <a:solidFill>
                  <a:srgbClr val="0000FF"/>
                </a:solidFill>
              </a:rPr>
              <a:t>:</a:t>
            </a:r>
          </a:p>
          <a:p>
            <a:r>
              <a:rPr lang="en-US" sz="1400">
                <a:solidFill>
                  <a:srgbClr val="0000FF"/>
                </a:solidFill>
              </a:rPr>
              <a:t>Rutherford, </a:t>
            </a:r>
            <a:r>
              <a:rPr lang="en-US" sz="1400" err="1">
                <a:solidFill>
                  <a:srgbClr val="0000FF"/>
                </a:solidFill>
              </a:rPr>
              <a:t>Streuung</a:t>
            </a:r>
            <a:r>
              <a:rPr lang="en-US" sz="1400">
                <a:solidFill>
                  <a:srgbClr val="0000FF"/>
                </a:solidFill>
              </a:rPr>
              <a:t> von</a:t>
            </a:r>
          </a:p>
          <a:p>
            <a:r>
              <a:rPr lang="el-GR" sz="1400">
                <a:solidFill>
                  <a:srgbClr val="0000FF"/>
                </a:solidFill>
                <a:latin typeface="Arial"/>
                <a:cs typeface="Arial"/>
              </a:rPr>
              <a:t>α</a:t>
            </a:r>
            <a:r>
              <a:rPr lang="en-US" sz="140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sz="1400" err="1">
                <a:solidFill>
                  <a:srgbClr val="0000FF"/>
                </a:solidFill>
              </a:rPr>
              <a:t>Teilchen</a:t>
            </a:r>
            <a:r>
              <a:rPr lang="en-US" sz="1400">
                <a:solidFill>
                  <a:srgbClr val="0000FF"/>
                </a:solidFill>
              </a:rPr>
              <a:t> (</a:t>
            </a:r>
            <a:r>
              <a:rPr lang="en-US" sz="1400" err="1">
                <a:solidFill>
                  <a:srgbClr val="0000FF"/>
                </a:solidFill>
              </a:rPr>
              <a:t>Heliumkernen</a:t>
            </a:r>
            <a:r>
              <a:rPr lang="en-US" sz="1400">
                <a:solidFill>
                  <a:srgbClr val="0000FF"/>
                </a:solidFill>
              </a:rPr>
              <a:t>)</a:t>
            </a:r>
          </a:p>
          <a:p>
            <a:r>
              <a:rPr lang="en-US" sz="1400">
                <a:solidFill>
                  <a:srgbClr val="0000FF"/>
                </a:solidFill>
              </a:rPr>
              <a:t>an </a:t>
            </a:r>
            <a:r>
              <a:rPr lang="en-US" sz="1400" err="1">
                <a:solidFill>
                  <a:srgbClr val="0000FF"/>
                </a:solidFill>
              </a:rPr>
              <a:t>Goldatomen</a:t>
            </a:r>
            <a:r>
              <a:rPr lang="en-US" sz="1400">
                <a:solidFill>
                  <a:srgbClr val="0000FF"/>
                </a:solidFill>
              </a:rPr>
              <a:t>, 1910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0472" y="2313138"/>
            <a:ext cx="3254352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err="1">
                <a:solidFill>
                  <a:srgbClr val="FF0000"/>
                </a:solidFill>
              </a:rPr>
              <a:t>Elektron</a:t>
            </a:r>
            <a:r>
              <a:rPr lang="en-US" sz="1400" b="1">
                <a:solidFill>
                  <a:srgbClr val="FF0000"/>
                </a:solidFill>
              </a:rPr>
              <a:t>:</a:t>
            </a:r>
          </a:p>
          <a:p>
            <a:r>
              <a:rPr lang="en-US" sz="1400">
                <a:solidFill>
                  <a:srgbClr val="0000FF"/>
                </a:solidFill>
              </a:rPr>
              <a:t>J.J. Thomson, </a:t>
            </a:r>
            <a:r>
              <a:rPr lang="en-US" sz="1400" err="1">
                <a:solidFill>
                  <a:srgbClr val="0000FF"/>
                </a:solidFill>
              </a:rPr>
              <a:t>Kathodenstrahlen</a:t>
            </a:r>
            <a:r>
              <a:rPr lang="en-US" sz="1400">
                <a:solidFill>
                  <a:srgbClr val="0000FF"/>
                </a:solidFill>
              </a:rPr>
              <a:t>, 1897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28544" y="3923853"/>
            <a:ext cx="2254143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Proton:</a:t>
            </a:r>
            <a:r>
              <a:rPr lang="en-US" sz="1400">
                <a:solidFill>
                  <a:srgbClr val="0000FF"/>
                </a:solidFill>
              </a:rPr>
              <a:t> Rutherford, 1919</a:t>
            </a:r>
          </a:p>
          <a:p>
            <a:r>
              <a:rPr lang="en-US" sz="1400" b="1">
                <a:solidFill>
                  <a:srgbClr val="0000FF"/>
                </a:solidFill>
              </a:rPr>
              <a:t>Neutron:</a:t>
            </a:r>
            <a:r>
              <a:rPr lang="en-US" sz="1400">
                <a:solidFill>
                  <a:srgbClr val="0000FF"/>
                </a:solidFill>
              </a:rPr>
              <a:t> Chadwick, 1932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2600" y="6705626"/>
            <a:ext cx="2084225" cy="458587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Quark</a:t>
            </a:r>
            <a:r>
              <a:rPr lang="en-US" sz="1400" b="1">
                <a:solidFill>
                  <a:srgbClr val="0000FF"/>
                </a:solidFill>
              </a:rPr>
              <a:t>-Modell:</a:t>
            </a:r>
          </a:p>
          <a:p>
            <a:r>
              <a:rPr lang="en-US" sz="1400">
                <a:solidFill>
                  <a:srgbClr val="0000FF"/>
                </a:solidFill>
              </a:rPr>
              <a:t>Gell-Mann, Zweig, 1964</a:t>
            </a:r>
          </a:p>
        </p:txBody>
      </p:sp>
    </p:spTree>
    <p:extLst>
      <p:ext uri="{BB962C8B-B14F-4D97-AF65-F5344CB8AC3E}">
        <p14:creationId xmlns:p14="http://schemas.microsoft.com/office/powerpoint/2010/main" val="3542652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6038"/>
            <a:ext cx="10080624" cy="912812"/>
          </a:xfrm>
        </p:spPr>
        <p:txBody>
          <a:bodyPr/>
          <a:lstStyle/>
          <a:p>
            <a:r>
              <a:rPr lang="de-DE"/>
              <a:t>Das Standardmodell auf einen Blick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274638" y="958850"/>
            <a:ext cx="9599612" cy="6172200"/>
          </a:xfrm>
        </p:spPr>
        <p:txBody>
          <a:bodyPr/>
          <a:lstStyle/>
          <a:p>
            <a:r>
              <a:rPr lang="de-DE"/>
              <a:t>Entwickelt seit den 1960er Jahren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75581"/>
            <a:ext cx="9820656" cy="552907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07864" y="1947862"/>
            <a:ext cx="2952328" cy="5224809"/>
            <a:chOff x="1007864" y="1475581"/>
            <a:chExt cx="2952328" cy="5224809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1007864" y="1475581"/>
              <a:ext cx="2952328" cy="4752528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1079872" y="6401940"/>
              <a:ext cx="2808312" cy="298450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err="1">
                  <a:solidFill>
                    <a:srgbClr val="FF0000"/>
                  </a:solidFill>
                  <a:latin typeface="Luxi Sans" charset="0"/>
                </a:rPr>
                <a:t>Materie</a:t>
              </a: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 (</a:t>
              </a:r>
              <a:r>
                <a:rPr lang="en-US" sz="1800" b="1" err="1">
                  <a:solidFill>
                    <a:srgbClr val="FF0000"/>
                  </a:solidFill>
                  <a:latin typeface="Luxi Sans" charset="0"/>
                </a:rPr>
                <a:t>Materieteilchen</a:t>
              </a: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64448" y="2811957"/>
            <a:ext cx="2952328" cy="3456019"/>
            <a:chOff x="6264448" y="2339676"/>
            <a:chExt cx="2952328" cy="3456019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264448" y="2339676"/>
              <a:ext cx="2952328" cy="3024337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6624488" y="5497245"/>
              <a:ext cx="2448272" cy="298450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 </a:t>
              </a:r>
              <a:r>
                <a:rPr lang="en-US" sz="1800" b="1" err="1">
                  <a:solidFill>
                    <a:srgbClr val="FF0000"/>
                  </a:solidFill>
                  <a:latin typeface="Luxi Sans" charset="0"/>
                </a:rPr>
                <a:t>Kräfte</a:t>
              </a: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 (</a:t>
              </a:r>
              <a:r>
                <a:rPr lang="en-US" sz="1800" b="1" err="1">
                  <a:solidFill>
                    <a:srgbClr val="FF0000"/>
                  </a:solidFill>
                  <a:latin typeface="Luxi Sans" charset="0"/>
                </a:rPr>
                <a:t>Kraftteilchen</a:t>
              </a: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26725" y="2595934"/>
            <a:ext cx="2021699" cy="2808312"/>
            <a:chOff x="4026725" y="2123653"/>
            <a:chExt cx="2021699" cy="280831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026725" y="2771358"/>
              <a:ext cx="2021699" cy="2160607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104208" y="2123653"/>
              <a:ext cx="1886829" cy="572081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 algn="ctr">
                <a:lnSpc>
                  <a:spcPct val="93000"/>
                </a:lnSpc>
              </a:pP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Masse</a:t>
              </a:r>
            </a:p>
            <a:p>
              <a:pPr algn="ctr">
                <a:lnSpc>
                  <a:spcPct val="93000"/>
                </a:lnSpc>
              </a:pP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 (Higgs </a:t>
              </a:r>
              <a:r>
                <a:rPr lang="en-US" sz="1800" b="1" err="1">
                  <a:solidFill>
                    <a:srgbClr val="FF0000"/>
                  </a:solidFill>
                  <a:latin typeface="Luxi Sans" charset="0"/>
                </a:rPr>
                <a:t>Teilchen</a:t>
              </a:r>
              <a:r>
                <a:rPr lang="en-US" sz="1800" b="1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51880" y="2091878"/>
            <a:ext cx="1728192" cy="3456384"/>
            <a:chOff x="1151880" y="1619597"/>
            <a:chExt cx="1728192" cy="3456384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1151880" y="1619597"/>
              <a:ext cx="1008112" cy="2016224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1151880" y="4108102"/>
              <a:ext cx="1008112" cy="967879"/>
            </a:xfrm>
            <a:prstGeom prst="roundRect">
              <a:avLst/>
            </a:prstGeom>
            <a:noFill/>
            <a:ln w="412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7675" rtl="0" eaLnBrk="1" fontAlgn="base" latinLnBrk="0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1151880" y="3722737"/>
              <a:ext cx="1728192" cy="273124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4876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400" b="1">
                  <a:solidFill>
                    <a:srgbClr val="FF0000"/>
                  </a:solidFill>
                  <a:latin typeface="Luxi Sans" charset="0"/>
                </a:rPr>
                <a:t> Atom (Kern + H</a:t>
              </a:r>
              <a:r>
                <a:rPr lang="de-DE" sz="1400" b="1">
                  <a:solidFill>
                    <a:srgbClr val="FF0000"/>
                  </a:solidFill>
                  <a:latin typeface="Luxi Sans" charset="0"/>
                </a:rPr>
                <a:t>ülle</a:t>
              </a:r>
              <a:r>
                <a:rPr lang="en-US" sz="1400" b="1">
                  <a:solidFill>
                    <a:srgbClr val="FF0000"/>
                  </a:solidFill>
                  <a:latin typeface="Luxi Sans" charset="0"/>
                </a:rPr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66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6074E-ABE3-5540-8EFE-98F89383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Antiteilchen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92BD-16C2-2348-A963-02E940BE6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Theoretische Vorhersage 1928 durch Paul Dirac</a:t>
            </a:r>
          </a:p>
          <a:p>
            <a:pPr lvl="1"/>
            <a:r>
              <a:rPr lang="de-DE"/>
              <a:t>kombinierte </a:t>
            </a:r>
            <a:r>
              <a:rPr lang="de-DE">
                <a:solidFill>
                  <a:srgbClr val="0070C0"/>
                </a:solidFill>
              </a:rPr>
              <a:t>Quantenmechanik</a:t>
            </a:r>
            <a:r>
              <a:rPr lang="de-DE"/>
              <a:t> mit </a:t>
            </a:r>
            <a:r>
              <a:rPr lang="de-DE">
                <a:solidFill>
                  <a:srgbClr val="0070C0"/>
                </a:solidFill>
              </a:rPr>
              <a:t>Relativitätstheorie</a:t>
            </a:r>
          </a:p>
          <a:p>
            <a:pPr lvl="1"/>
            <a:r>
              <a:rPr lang="de-DE"/>
              <a:t>fand Gleichung </a:t>
            </a:r>
            <a:r>
              <a:rPr lang="en-US" err="1">
                <a:sym typeface="Wingdings" panose="05000000000000000000" pitchFamily="2" charset="2"/>
              </a:rPr>
              <a:t>zur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Beschreibung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eines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Elektrons</a:t>
            </a:r>
            <a:r>
              <a:rPr lang="en-US">
                <a:sym typeface="Wingdings" panose="05000000000000000000" pitchFamily="2" charset="2"/>
              </a:rPr>
              <a:t>…</a:t>
            </a:r>
          </a:p>
          <a:p>
            <a:pPr lvl="2"/>
            <a:r>
              <a:rPr lang="en-US">
                <a:sym typeface="Wingdings" panose="05000000000000000000" pitchFamily="2" charset="2"/>
              </a:rPr>
              <a:t>…und </a:t>
            </a:r>
            <a:r>
              <a:rPr lang="en-US" err="1">
                <a:sym typeface="Wingdings" panose="05000000000000000000" pitchFamily="2" charset="2"/>
              </a:rPr>
              <a:t>wunderte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sich</a:t>
            </a:r>
            <a:endParaRPr lang="en-US">
              <a:sym typeface="Wingdings" panose="05000000000000000000" pitchFamily="2" charset="2"/>
            </a:endParaRPr>
          </a:p>
          <a:p>
            <a:pPr lvl="1"/>
            <a:r>
              <a:rPr lang="en-US">
                <a:sym typeface="Wingdings" panose="05000000000000000000" pitchFamily="2" charset="2"/>
              </a:rPr>
              <a:t>die </a:t>
            </a:r>
            <a:r>
              <a:rPr lang="en-US" err="1">
                <a:sym typeface="Wingdings" panose="05000000000000000000" pitchFamily="2" charset="2"/>
              </a:rPr>
              <a:t>Gleichung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ym typeface="Wingdings" panose="05000000000000000000" pitchFamily="2" charset="2"/>
              </a:rPr>
              <a:t>beschrieb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ein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weiteres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Teilchen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mit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umgekehrter</a:t>
            </a:r>
            <a:r>
              <a:rPr lang="en-US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err="1">
                <a:solidFill>
                  <a:srgbClr val="FF0000"/>
                </a:solidFill>
                <a:sym typeface="Wingdings" panose="05000000000000000000" pitchFamily="2" charset="2"/>
              </a:rPr>
              <a:t>Ladung</a:t>
            </a:r>
            <a:endParaRPr lang="en-US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1"/>
            <a:endParaRPr lang="en-US">
              <a:effectLst/>
              <a:sym typeface="Wingdings" panose="05000000000000000000" pitchFamily="2" charset="2"/>
            </a:endParaRPr>
          </a:p>
          <a:p>
            <a:pPr lvl="1"/>
            <a:endParaRPr lang="en-US">
              <a:sym typeface="Wingdings" panose="05000000000000000000" pitchFamily="2" charset="2"/>
            </a:endParaRPr>
          </a:p>
          <a:p>
            <a:pPr lvl="1"/>
            <a:r>
              <a:rPr lang="de-DE"/>
              <a:t>Vorhersage des Anti-Elektrons</a:t>
            </a:r>
          </a:p>
          <a:p>
            <a:r>
              <a:rPr lang="de-DE">
                <a:solidFill>
                  <a:srgbClr val="FF0000"/>
                </a:solidFill>
              </a:rPr>
              <a:t>das </a:t>
            </a:r>
            <a:r>
              <a:rPr lang="de-DE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Positron</a:t>
            </a:r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ym typeface="Wingdings" panose="05000000000000000000" pitchFamily="2" charset="2"/>
            </a:endParaRPr>
          </a:p>
          <a:p>
            <a:pPr lvl="1"/>
            <a:endParaRPr lang="en-US">
              <a:sym typeface="Wingdings" panose="05000000000000000000" pitchFamily="2" charset="2"/>
            </a:endParaRPr>
          </a:p>
        </p:txBody>
      </p:sp>
      <p:pic>
        <p:nvPicPr>
          <p:cNvPr id="4" name="dirac.pdf">
            <a:extLst>
              <a:ext uri="{FF2B5EF4-FFF2-40B4-BE49-F238E27FC236}">
                <a16:creationId xmlns:a16="http://schemas.microsoft.com/office/drawing/2014/main" id="{2AAF3D6C-E904-1143-8A2F-070C0CB5528E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9423" y="3784463"/>
            <a:ext cx="1590268" cy="2222500"/>
          </a:xfrm>
          <a:prstGeom prst="rect">
            <a:avLst/>
          </a:prstGeom>
          <a:ln w="889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0A789-4039-304D-A28D-58E99F1DB568}"/>
              </a:ext>
            </a:extLst>
          </p:cNvPr>
          <p:cNvSpPr txBox="1"/>
          <p:nvPr/>
        </p:nvSpPr>
        <p:spPr>
          <a:xfrm>
            <a:off x="7992640" y="6100810"/>
            <a:ext cx="1779169" cy="7033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00" tIns="9000" rIns="9000" bIns="9000" anchorCtr="0" compatLnSpc="0">
            <a:spAutoFit/>
          </a:bodyPr>
          <a:lstStyle/>
          <a:p>
            <a:pPr lvl="0" algn="ct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Paul Dirac</a:t>
            </a:r>
          </a:p>
          <a:p>
            <a:pPr lvl="0" algn="ct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(1902-1984)</a:t>
            </a:r>
          </a:p>
          <a:p>
            <a:pPr lvl="0" algn="ctr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 </a:t>
            </a:r>
            <a:r>
              <a:rPr lang="en-US" sz="1600" b="1" i="0" u="none" strike="noStrike" baseline="0" err="1">
                <a:ln>
                  <a:noFill/>
                </a:ln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Nobelpreis</a:t>
            </a:r>
            <a:r>
              <a:rPr lang="en-US" sz="1600" b="1" i="0" u="none" strike="noStrike" baseline="0">
                <a:ln>
                  <a:noFill/>
                </a:ln>
                <a:solidFill>
                  <a:srgbClr val="0000FF"/>
                </a:solidFill>
                <a:latin typeface="Luxi Sans" charset="0"/>
                <a:ea typeface="HG Mincho Light J" pitchFamily="2"/>
                <a:cs typeface="HG Mincho Light J" pitchFamily="2"/>
              </a:rPr>
              <a:t> 1933 </a:t>
            </a:r>
          </a:p>
        </p:txBody>
      </p:sp>
      <p:pic>
        <p:nvPicPr>
          <p:cNvPr id="6" name="droppedImage.pdf">
            <a:extLst>
              <a:ext uri="{FF2B5EF4-FFF2-40B4-BE49-F238E27FC236}">
                <a16:creationId xmlns:a16="http://schemas.microsoft.com/office/drawing/2014/main" id="{19ED2749-442C-F143-A875-ECBB25017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5896" y="3345285"/>
            <a:ext cx="2592288" cy="821530"/>
          </a:xfrm>
          <a:prstGeom prst="rect">
            <a:avLst/>
          </a:prstGeom>
          <a:ln w="889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144012-F2CC-404D-871C-B7020F9434D6}"/>
              </a:ext>
            </a:extLst>
          </p:cNvPr>
          <p:cNvSpPr txBox="1"/>
          <p:nvPr/>
        </p:nvSpPr>
        <p:spPr>
          <a:xfrm rot="20400000">
            <a:off x="2282302" y="4816116"/>
            <a:ext cx="5492209" cy="1557349"/>
          </a:xfrm>
          <a:prstGeom prst="rect">
            <a:avLst/>
          </a:prstGeom>
          <a:solidFill>
            <a:srgbClr val="FFFD78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Erstes ANTITEILCHEN!!!</a:t>
            </a:r>
          </a:p>
          <a:p>
            <a:endParaRPr lang="de-DE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  <a:p>
            <a:r>
              <a:rPr lang="de-DE" dirty="0">
                <a:solidFill>
                  <a:srgbClr val="FF0000"/>
                </a:solidFill>
                <a:effectLst/>
              </a:rPr>
              <a:t>zunächst noch theoretisch,</a:t>
            </a:r>
          </a:p>
          <a:p>
            <a:r>
              <a:rPr lang="de-DE" dirty="0">
                <a:solidFill>
                  <a:srgbClr val="FF0000"/>
                </a:solidFill>
              </a:rPr>
              <a:t>1932 entdeckt in kosmischer Strahlung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960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Antimaterie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err="1"/>
              <a:t>Sehr</a:t>
            </a:r>
            <a:r>
              <a:rPr lang="en-US" altLang="en-US"/>
              <a:t> </a:t>
            </a:r>
            <a:r>
              <a:rPr lang="en-US" altLang="en-US" err="1"/>
              <a:t>populär</a:t>
            </a:r>
            <a:r>
              <a:rPr lang="en-US" altLang="en-US"/>
              <a:t> </a:t>
            </a:r>
            <a:r>
              <a:rPr lang="en-US" altLang="en-US" err="1"/>
              <a:t>seit</a:t>
            </a:r>
            <a:r>
              <a:rPr lang="en-US" altLang="en-US"/>
              <a:t> Star Trek 								   (</a:t>
            </a:r>
            <a:r>
              <a:rPr lang="en-US" altLang="en-US" err="1"/>
              <a:t>Raumschiff</a:t>
            </a:r>
            <a:r>
              <a:rPr lang="en-US" altLang="en-US"/>
              <a:t> Enterprise) und Illuminati</a:t>
            </a:r>
          </a:p>
          <a:p>
            <a:r>
              <a:rPr lang="en-US" altLang="en-US" err="1">
                <a:solidFill>
                  <a:srgbClr val="FF0000"/>
                </a:solidFill>
              </a:rPr>
              <a:t>Antiteilchen</a:t>
            </a:r>
            <a:r>
              <a:rPr lang="en-US" altLang="en-US"/>
              <a:t> </a:t>
            </a:r>
            <a:r>
              <a:rPr lang="en-US" altLang="en-US" err="1"/>
              <a:t>verhalten</a:t>
            </a:r>
            <a:r>
              <a:rPr lang="en-US" altLang="en-US"/>
              <a:t> </a:t>
            </a:r>
            <a:r>
              <a:rPr lang="en-US" altLang="en-US" err="1"/>
              <a:t>sich</a:t>
            </a:r>
            <a:r>
              <a:rPr lang="en-US" altLang="en-US"/>
              <a:t> </a:t>
            </a:r>
            <a:r>
              <a:rPr lang="en-US" altLang="en-US" err="1"/>
              <a:t>wie</a:t>
            </a:r>
            <a:r>
              <a:rPr lang="en-US" altLang="en-US"/>
              <a:t>									 </a:t>
            </a:r>
            <a:r>
              <a:rPr lang="en-US" altLang="en-US" err="1">
                <a:solidFill>
                  <a:schemeClr val="accent1">
                    <a:lumMod val="50000"/>
                  </a:schemeClr>
                </a:solidFill>
              </a:rPr>
              <a:t>normale</a:t>
            </a:r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err="1">
                <a:solidFill>
                  <a:schemeClr val="accent1">
                    <a:lumMod val="50000"/>
                  </a:schemeClr>
                </a:solidFill>
              </a:rPr>
              <a:t>Teilchen</a:t>
            </a:r>
            <a:r>
              <a:rPr lang="en-US" altLang="en-US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err="1"/>
              <a:t>mit</a:t>
            </a:r>
            <a:r>
              <a:rPr lang="en-US" altLang="en-US"/>
              <a:t> </a:t>
            </a:r>
            <a:r>
              <a:rPr lang="en-US" altLang="en-US" err="1">
                <a:solidFill>
                  <a:srgbClr val="0000FF"/>
                </a:solidFill>
              </a:rPr>
              <a:t>gleicher</a:t>
            </a:r>
            <a:r>
              <a:rPr lang="en-US" altLang="en-US">
                <a:solidFill>
                  <a:srgbClr val="0000FF"/>
                </a:solidFill>
              </a:rPr>
              <a:t>										 Masse</a:t>
            </a:r>
            <a:r>
              <a:rPr lang="en-US" altLang="en-US"/>
              <a:t> </a:t>
            </a:r>
            <a:r>
              <a:rPr lang="en-US" altLang="en-US" err="1"/>
              <a:t>aber</a:t>
            </a:r>
            <a:r>
              <a:rPr lang="en-US" altLang="en-US"/>
              <a:t> </a:t>
            </a:r>
            <a:r>
              <a:rPr lang="en-US" altLang="en-US" err="1"/>
              <a:t>mit</a:t>
            </a:r>
            <a:r>
              <a:rPr lang="en-US" altLang="en-US"/>
              <a:t> </a:t>
            </a:r>
            <a:r>
              <a:rPr lang="en-US" altLang="en-US" err="1">
                <a:solidFill>
                  <a:srgbClr val="0000FF"/>
                </a:solidFill>
              </a:rPr>
              <a:t>umgekehrter</a:t>
            </a:r>
            <a:r>
              <a:rPr lang="en-US" altLang="en-US">
                <a:solidFill>
                  <a:srgbClr val="0000FF"/>
                </a:solidFill>
              </a:rPr>
              <a:t>										 </a:t>
            </a:r>
            <a:r>
              <a:rPr lang="en-US" altLang="en-US" err="1">
                <a:solidFill>
                  <a:srgbClr val="0000FF"/>
                </a:solidFill>
              </a:rPr>
              <a:t>Ladung</a:t>
            </a:r>
            <a:endParaRPr lang="en-US" altLang="en-US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395288"/>
            <a:ext cx="2259013" cy="3200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014" y="2195661"/>
            <a:ext cx="2176241" cy="12241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19138" y="3779838"/>
          <a:ext cx="8208960" cy="3240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1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1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0022">
                <a:tc>
                  <a:txBody>
                    <a:bodyPr/>
                    <a:lstStyle/>
                    <a:p>
                      <a:pPr marL="0" marR="0" indent="0" algn="r" defTabSz="457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>
                        <a:solidFill>
                          <a:schemeClr val="tx1"/>
                        </a:solidFill>
                        <a:latin typeface="Luxi Sans" charset="0"/>
                      </a:endParaRPr>
                    </a:p>
                    <a:p>
                      <a:pPr marL="0" marR="0" indent="0" algn="r" defTabSz="4571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Name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Elektrische</a:t>
                      </a:r>
                      <a:r>
                        <a:rPr lang="en-US" sz="2000" b="1" i="0" baseline="0">
                          <a:solidFill>
                            <a:schemeClr val="bg1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sz="2000" b="1" i="0" baseline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Ladung</a:t>
                      </a:r>
                      <a:r>
                        <a:rPr lang="en-US" sz="2000" b="1" i="0" baseline="0">
                          <a:solidFill>
                            <a:schemeClr val="bg1"/>
                          </a:solidFill>
                          <a:latin typeface="Luxi Sans" charset="0"/>
                        </a:rPr>
                        <a:t> [e]</a:t>
                      </a:r>
                      <a:endParaRPr lang="en-US" sz="2000" b="1" i="0">
                        <a:solidFill>
                          <a:schemeClr val="bg1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Masse [</a:t>
                      </a:r>
                      <a:r>
                        <a:rPr lang="en-US" sz="2000" b="1" i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GeV</a:t>
                      </a:r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/c</a:t>
                      </a:r>
                      <a:r>
                        <a:rPr lang="en-US" sz="2000" b="1" i="0" baseline="30000">
                          <a:solidFill>
                            <a:schemeClr val="bg1"/>
                          </a:solidFill>
                          <a:latin typeface="Luxi Sans" charset="0"/>
                        </a:rPr>
                        <a:t>2</a:t>
                      </a:r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]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Elektrische</a:t>
                      </a:r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 </a:t>
                      </a:r>
                      <a:r>
                        <a:rPr lang="en-US" sz="2000" b="1" i="0" err="1">
                          <a:solidFill>
                            <a:schemeClr val="bg1"/>
                          </a:solidFill>
                          <a:latin typeface="Luxi Sans" charset="0"/>
                        </a:rPr>
                        <a:t>Ladung</a:t>
                      </a:r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 [e]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(Anti-)</a:t>
                      </a:r>
                    </a:p>
                    <a:p>
                      <a:r>
                        <a:rPr lang="en-US" sz="2000" b="1" i="0">
                          <a:solidFill>
                            <a:schemeClr val="bg1"/>
                          </a:solidFill>
                          <a:latin typeface="Luxi Sans" charset="0"/>
                        </a:rPr>
                        <a:t>Name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err="1">
                          <a:solidFill>
                            <a:srgbClr val="0000FF"/>
                          </a:solidFill>
                          <a:latin typeface="Luxi Sans" charset="0"/>
                        </a:rPr>
                        <a:t>Elektron</a:t>
                      </a:r>
                      <a:endParaRPr lang="en-US" sz="2000" b="1" i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rgbClr val="0000FF"/>
                          </a:solidFill>
                          <a:latin typeface="Luxi Sans" charset="0"/>
                        </a:rPr>
                        <a:t>- 1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0.0005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rgbClr val="FF0000"/>
                          </a:solidFill>
                          <a:latin typeface="Luxi Sans" charset="0"/>
                        </a:rPr>
                        <a:t>+ 1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>
                          <a:solidFill>
                            <a:srgbClr val="FF0000"/>
                          </a:solidFill>
                          <a:latin typeface="Luxi Sans" charset="0"/>
                        </a:rPr>
                        <a:t>Positron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>
                          <a:solidFill>
                            <a:srgbClr val="FF0000"/>
                          </a:solidFill>
                          <a:latin typeface="Luxi Sans" charset="0"/>
                        </a:rPr>
                        <a:t>Proton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rgbClr val="FF0000"/>
                          </a:solidFill>
                          <a:latin typeface="Luxi Sans" charset="0"/>
                        </a:rPr>
                        <a:t>+ 1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0.938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rgbClr val="0000FF"/>
                          </a:solidFill>
                          <a:latin typeface="Luxi Sans" charset="0"/>
                        </a:rPr>
                        <a:t>-</a:t>
                      </a:r>
                      <a:r>
                        <a:rPr lang="en-US" sz="2000" b="1" i="0" baseline="0">
                          <a:solidFill>
                            <a:srgbClr val="0000FF"/>
                          </a:solidFill>
                          <a:latin typeface="Luxi Sans" charset="0"/>
                        </a:rPr>
                        <a:t> 1</a:t>
                      </a:r>
                      <a:endParaRPr lang="en-US" sz="2000" b="1" i="0">
                        <a:solidFill>
                          <a:srgbClr val="0000FF"/>
                        </a:solidFill>
                        <a:latin typeface="Luxi Sans" charset="0"/>
                      </a:endParaRP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>
                          <a:solidFill>
                            <a:srgbClr val="0000FF"/>
                          </a:solidFill>
                          <a:latin typeface="Luxi Sans" charset="0"/>
                        </a:rPr>
                        <a:t>Antiproton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022">
                <a:tc>
                  <a:txBody>
                    <a:bodyPr/>
                    <a:lstStyle/>
                    <a:p>
                      <a:pPr algn="r"/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Neutron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0.941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0</a:t>
                      </a:r>
                    </a:p>
                  </a:txBody>
                  <a:tcPr marL="91441" marR="91441" marT="45716" marB="45716"/>
                </a:tc>
                <a:tc>
                  <a:txBody>
                    <a:bodyPr/>
                    <a:lstStyle/>
                    <a:p>
                      <a:r>
                        <a:rPr lang="en-US" sz="2000" b="1" i="0">
                          <a:solidFill>
                            <a:schemeClr val="tx1"/>
                          </a:solidFill>
                          <a:latin typeface="Luxi Sans" charset="0"/>
                        </a:rPr>
                        <a:t>Antineutron</a:t>
                      </a:r>
                    </a:p>
                  </a:txBody>
                  <a:tcPr marL="91441" marR="91441" marT="45716" marB="457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21" name="Oval 11"/>
          <p:cNvSpPr>
            <a:spLocks noChangeArrowheads="1"/>
          </p:cNvSpPr>
          <p:nvPr/>
        </p:nvSpPr>
        <p:spPr bwMode="auto">
          <a:xfrm>
            <a:off x="7127875" y="4427538"/>
            <a:ext cx="1728788" cy="165576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912225" y="5075238"/>
            <a:ext cx="13128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>
                <a:solidFill>
                  <a:srgbClr val="008000"/>
                </a:solidFill>
                <a:latin typeface="Luxi Sans" charset="0"/>
              </a:rPr>
              <a:t>Anti-</a:t>
            </a:r>
          </a:p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err="1">
                <a:solidFill>
                  <a:srgbClr val="008000"/>
                </a:solidFill>
                <a:latin typeface="Luxi Sans" charset="0"/>
              </a:rPr>
              <a:t>Wasserstoff</a:t>
            </a:r>
            <a:endParaRPr lang="en-US" sz="1600" b="1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16423" name="Oval 13"/>
          <p:cNvSpPr>
            <a:spLocks noChangeArrowheads="1"/>
          </p:cNvSpPr>
          <p:nvPr/>
        </p:nvSpPr>
        <p:spPr bwMode="auto">
          <a:xfrm>
            <a:off x="936625" y="4427538"/>
            <a:ext cx="1727200" cy="1655762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49263" eaLnBrk="0" hangingPunct="0"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8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1438" y="5075238"/>
            <a:ext cx="8651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err="1">
                <a:solidFill>
                  <a:srgbClr val="008000"/>
                </a:solidFill>
                <a:latin typeface="Luxi Sans" charset="0"/>
              </a:rPr>
              <a:t>Wasser</a:t>
            </a:r>
            <a:r>
              <a:rPr lang="en-US" sz="1600" b="1">
                <a:solidFill>
                  <a:srgbClr val="008000"/>
                </a:solidFill>
                <a:latin typeface="Luxi Sans" charset="0"/>
              </a:rPr>
              <a:t>-</a:t>
            </a:r>
          </a:p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b="1" err="1">
                <a:solidFill>
                  <a:srgbClr val="008000"/>
                </a:solidFill>
                <a:latin typeface="Luxi Sans" charset="0"/>
              </a:rPr>
              <a:t>stoff</a:t>
            </a:r>
            <a:endParaRPr lang="en-US" sz="1600" b="1">
              <a:solidFill>
                <a:srgbClr val="008000"/>
              </a:solidFill>
              <a:latin typeface="Luxi Sans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303463" y="6794500"/>
            <a:ext cx="5113337" cy="22542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19440" rIns="9000" bIns="9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hangingPunct="0">
              <a:lnSpc>
                <a:spcPct val="96000"/>
              </a:lnSpc>
              <a:buSzPct val="100000"/>
              <a:defRPr/>
            </a:pPr>
            <a:r>
              <a:rPr lang="en-US" sz="14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400" b="1">
                <a:solidFill>
                  <a:schemeClr val="tx1"/>
                </a:solidFill>
                <a:latin typeface="Luxi Sans" charset="0"/>
              </a:rPr>
              <a:t>Neutron: </a:t>
            </a:r>
            <a:r>
              <a:rPr lang="en-US" sz="1400" b="1" err="1">
                <a:solidFill>
                  <a:schemeClr val="tx1"/>
                </a:solidFill>
                <a:latin typeface="Luxi Sans" charset="0"/>
              </a:rPr>
              <a:t>Ladungen</a:t>
            </a:r>
            <a:r>
              <a:rPr lang="en-US" sz="1400" b="1">
                <a:solidFill>
                  <a:schemeClr val="tx1"/>
                </a:solidFill>
                <a:latin typeface="Luxi Sans" charset="0"/>
              </a:rPr>
              <a:t> der Quarks </a:t>
            </a:r>
            <a:r>
              <a:rPr lang="en-US" sz="1400" b="1" err="1">
                <a:solidFill>
                  <a:schemeClr val="tx1"/>
                </a:solidFill>
                <a:latin typeface="Luxi Sans" charset="0"/>
              </a:rPr>
              <a:t>im</a:t>
            </a:r>
            <a:r>
              <a:rPr lang="en-US" sz="1400" b="1">
                <a:solidFill>
                  <a:schemeClr val="tx1"/>
                </a:solidFill>
                <a:latin typeface="Luxi Sans" charset="0"/>
              </a:rPr>
              <a:t> Neutron </a:t>
            </a:r>
            <a:r>
              <a:rPr lang="en-US" sz="1400" b="1" err="1">
                <a:solidFill>
                  <a:schemeClr val="tx1"/>
                </a:solidFill>
                <a:latin typeface="Luxi Sans" charset="0"/>
              </a:rPr>
              <a:t>kehren</a:t>
            </a:r>
            <a:r>
              <a:rPr lang="en-US" sz="1400" b="1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sz="1400" b="1" err="1">
                <a:solidFill>
                  <a:schemeClr val="tx1"/>
                </a:solidFill>
                <a:latin typeface="Luxi Sans" charset="0"/>
              </a:rPr>
              <a:t>sich</a:t>
            </a:r>
            <a:r>
              <a:rPr lang="en-US" sz="1400" b="1">
                <a:solidFill>
                  <a:schemeClr val="tx1"/>
                </a:solidFill>
                <a:latin typeface="Luxi Sans" charset="0"/>
              </a:rPr>
              <a:t> um</a:t>
            </a:r>
          </a:p>
        </p:txBody>
      </p:sp>
    </p:spTree>
    <p:extLst>
      <p:ext uri="{BB962C8B-B14F-4D97-AF65-F5344CB8AC3E}">
        <p14:creationId xmlns:p14="http://schemas.microsoft.com/office/powerpoint/2010/main" val="2501222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Erzeugung</a:t>
            </a:r>
            <a:r>
              <a:rPr lang="en-US"/>
              <a:t> von </a:t>
            </a:r>
            <a:r>
              <a:rPr lang="en-US" err="1"/>
              <a:t>Antimaterie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638" y="1189038"/>
            <a:ext cx="9599612" cy="5942012"/>
          </a:xfrm>
        </p:spPr>
        <p:txBody>
          <a:bodyPr/>
          <a:lstStyle/>
          <a:p>
            <a:r>
              <a:rPr lang="de-DE" dirty="0"/>
              <a:t>Umwandlung von Energie in Masse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Produktion von Antiprotonen am CERN</a:t>
            </a:r>
          </a:p>
          <a:p>
            <a:pPr lvl="1"/>
            <a:r>
              <a:rPr lang="de-DE" dirty="0"/>
              <a:t>intensiver Teilchen-Strahl mit hoher Energie							   (aus Beschleuniger) trifft auf Materieblock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Erzeugung</a:t>
            </a:r>
            <a:r>
              <a:rPr lang="de-DE" dirty="0"/>
              <a:t> von neuen Teilchen und Anti-Teilchen aller Art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Aussortieren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von Anti-</a:t>
            </a:r>
            <a:r>
              <a:rPr lang="en-US" dirty="0" err="1">
                <a:solidFill>
                  <a:srgbClr val="0432FF"/>
                </a:solidFill>
              </a:rPr>
              <a:t>Protonen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Filterung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Magnetfelder</a:t>
            </a:r>
            <a:r>
              <a:rPr lang="en-US" dirty="0"/>
              <a:t>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Verlangsamen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der Anti-</a:t>
            </a:r>
            <a:r>
              <a:rPr lang="en-US" dirty="0" err="1">
                <a:solidFill>
                  <a:srgbClr val="0432FF"/>
                </a:solidFill>
              </a:rPr>
              <a:t>Protonen</a:t>
            </a:r>
            <a:r>
              <a:rPr lang="en-US" dirty="0">
                <a:solidFill>
                  <a:srgbClr val="0432FF"/>
                </a:solidFill>
              </a:rPr>
              <a:t> und </a:t>
            </a:r>
            <a:r>
              <a:rPr lang="en-US" dirty="0" err="1">
                <a:solidFill>
                  <a:srgbClr val="FF0000"/>
                </a:solidFill>
              </a:rPr>
              <a:t>Speicherung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  <a:p>
            <a:endParaRPr lang="de-DE" dirty="0"/>
          </a:p>
          <a:p>
            <a:pPr marL="142875" indent="0">
              <a:buNone/>
            </a:pP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36" y="1763613"/>
            <a:ext cx="2781598" cy="17721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232000" y="3728244"/>
            <a:ext cx="1441004" cy="382091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90"/>
                </a:solidFill>
                <a:latin typeface="Luxi Sans" charset="0"/>
              </a:rPr>
              <a:t> E </a:t>
            </a:r>
            <a:r>
              <a:rPr lang="en-US" b="1" dirty="0">
                <a:solidFill>
                  <a:srgbClr val="000090"/>
                </a:solidFill>
                <a:latin typeface="Luxi Sans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0090"/>
                </a:solidFill>
                <a:latin typeface="Luxi Sans" charset="0"/>
              </a:rPr>
              <a:t>mc</a:t>
            </a:r>
            <a:r>
              <a:rPr lang="en-US" b="1" baseline="30000" dirty="0">
                <a:solidFill>
                  <a:srgbClr val="000090"/>
                </a:solidFill>
                <a:latin typeface="Luxi Sans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A1EF1-A577-6648-AE6D-14DCDDC57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3"/>
          <a:stretch/>
        </p:blipFill>
        <p:spPr>
          <a:xfrm>
            <a:off x="6138885" y="1189038"/>
            <a:ext cx="3443631" cy="17566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8106C3-A96D-2B4C-81C2-D88D0C4E34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8233" r="9363" b="5225"/>
          <a:stretch/>
        </p:blipFill>
        <p:spPr>
          <a:xfrm>
            <a:off x="6667382" y="3347789"/>
            <a:ext cx="2932232" cy="1850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96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Speicherung</a:t>
            </a:r>
            <a:r>
              <a:rPr lang="en-US"/>
              <a:t> von </a:t>
            </a:r>
            <a:r>
              <a:rPr lang="en-US" err="1"/>
              <a:t>Antimaterie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Speicherung</a:t>
            </a:r>
            <a:r>
              <a:rPr lang="en-US" dirty="0"/>
              <a:t> in </a:t>
            </a:r>
            <a:r>
              <a:rPr lang="en-US" dirty="0" err="1"/>
              <a:t>Antimaterie</a:t>
            </a:r>
            <a:r>
              <a:rPr lang="en-US" dirty="0"/>
              <a:t>-”</a:t>
            </a:r>
            <a:r>
              <a:rPr lang="en-US" dirty="0" err="1"/>
              <a:t>Falle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Kombination</a:t>
            </a:r>
            <a:r>
              <a:rPr lang="en-US" dirty="0"/>
              <a:t> von </a:t>
            </a:r>
            <a:r>
              <a:rPr lang="en-US" dirty="0" err="1"/>
              <a:t>magn</a:t>
            </a:r>
            <a:r>
              <a:rPr lang="en-US" dirty="0"/>
              <a:t>.+ el. </a:t>
            </a:r>
            <a:r>
              <a:rPr lang="en-US" dirty="0" err="1"/>
              <a:t>Feldern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1076325" lvl="3" indent="0">
              <a:buNone/>
            </a:pPr>
            <a:endParaRPr lang="en-US" dirty="0"/>
          </a:p>
          <a:p>
            <a:pPr marL="1076325" lvl="3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Speicherdauer</a:t>
            </a:r>
            <a:r>
              <a:rPr lang="en-US" dirty="0"/>
              <a:t>: ~</a:t>
            </a:r>
            <a:r>
              <a:rPr lang="en-US" dirty="0" err="1"/>
              <a:t>viele</a:t>
            </a:r>
            <a:r>
              <a:rPr lang="en-US" dirty="0"/>
              <a:t> </a:t>
            </a:r>
            <a:r>
              <a:rPr lang="en-US" dirty="0" err="1"/>
              <a:t>Monate</a:t>
            </a:r>
            <a:endParaRPr lang="en-US" dirty="0"/>
          </a:p>
          <a:p>
            <a:pPr lvl="1"/>
            <a:r>
              <a:rPr lang="en-US" dirty="0"/>
              <a:t>~10 </a:t>
            </a:r>
            <a:r>
              <a:rPr lang="en-US" dirty="0" err="1"/>
              <a:t>Millionen</a:t>
            </a:r>
            <a:r>
              <a:rPr lang="en-US" dirty="0"/>
              <a:t> Anti-</a:t>
            </a:r>
            <a:r>
              <a:rPr lang="en-US" dirty="0" err="1"/>
              <a:t>Protonen</a:t>
            </a:r>
            <a:endParaRPr lang="en-US" dirty="0"/>
          </a:p>
          <a:p>
            <a:pPr lvl="2"/>
            <a:r>
              <a:rPr lang="en-US" dirty="0" err="1"/>
              <a:t>geplant</a:t>
            </a:r>
            <a:r>
              <a:rPr lang="en-US" dirty="0"/>
              <a:t>: ~1 </a:t>
            </a:r>
            <a:r>
              <a:rPr lang="en-US" dirty="0" err="1"/>
              <a:t>Milliarde</a:t>
            </a:r>
            <a:r>
              <a:rPr lang="en-US" dirty="0"/>
              <a:t> Anti-</a:t>
            </a:r>
            <a:r>
              <a:rPr lang="en-US" dirty="0" err="1"/>
              <a:t>Protonen</a:t>
            </a:r>
            <a:endParaRPr lang="en-US" dirty="0"/>
          </a:p>
          <a:p>
            <a:pPr lvl="2"/>
            <a:r>
              <a:rPr lang="en-US" dirty="0"/>
              <a:t>= 0.000 000 000 000 002 Gramm (0.002 </a:t>
            </a:r>
            <a:r>
              <a:rPr lang="en-US" dirty="0" err="1"/>
              <a:t>picogramm</a:t>
            </a:r>
            <a:r>
              <a:rPr lang="en-US" dirty="0"/>
              <a:t>)</a:t>
            </a:r>
          </a:p>
          <a:p>
            <a:pPr lvl="2"/>
            <a:endParaRPr lang="de-DE" dirty="0"/>
          </a:p>
        </p:txBody>
      </p:sp>
      <p:pic>
        <p:nvPicPr>
          <p:cNvPr id="9" name="TrapPrincip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4448" y="1159505"/>
            <a:ext cx="3465786" cy="241874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THENA_PenningTrap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50601" y="3903758"/>
            <a:ext cx="4390467" cy="282746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G_9007b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0581" y="2272477"/>
            <a:ext cx="1866043" cy="279906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hape 475"/>
          <p:cNvSpPr/>
          <p:nvPr/>
        </p:nvSpPr>
        <p:spPr>
          <a:xfrm>
            <a:off x="704184" y="2378418"/>
            <a:ext cx="801501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76"/>
          <p:cNvSpPr/>
          <p:nvPr/>
        </p:nvSpPr>
        <p:spPr>
          <a:xfrm>
            <a:off x="704183" y="4084496"/>
            <a:ext cx="801501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77"/>
          <p:cNvSpPr/>
          <p:nvPr/>
        </p:nvSpPr>
        <p:spPr>
          <a:xfrm>
            <a:off x="503807" y="3231457"/>
            <a:ext cx="1001877" cy="26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trode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478"/>
          <p:cNvSpPr/>
          <p:nvPr/>
        </p:nvSpPr>
        <p:spPr>
          <a:xfrm>
            <a:off x="591501" y="4793466"/>
            <a:ext cx="912109" cy="443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lvl="0" defTabSz="584200">
              <a:defRPr sz="1800"/>
            </a:pP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Ultrah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och</a:t>
            </a:r>
            <a:endParaRPr sz="1400" b="1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Eurostile"/>
            </a:endParaRPr>
          </a:p>
          <a:p>
            <a:pPr lvl="0" defTabSz="584200">
              <a:defRPr sz="1800"/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V</a:t>
            </a: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a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k</a:t>
            </a:r>
            <a:r>
              <a:rPr sz="1400" b="1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Eurostile"/>
              </a:rPr>
              <a:t>uum</a:t>
            </a:r>
            <a:endParaRPr sz="1400" b="1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Eurostile"/>
            </a:endParaRPr>
          </a:p>
        </p:txBody>
      </p:sp>
      <p:sp>
        <p:nvSpPr>
          <p:cNvPr id="21" name="Shape 475"/>
          <p:cNvSpPr/>
          <p:nvPr/>
        </p:nvSpPr>
        <p:spPr>
          <a:xfrm>
            <a:off x="3816176" y="2272477"/>
            <a:ext cx="1756891" cy="547842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Filmversion</a:t>
            </a:r>
            <a:endParaRPr lang="en-US" sz="1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“Illuminati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1519348" y="2508453"/>
            <a:ext cx="856667" cy="26327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 flipH="1" flipV="1">
            <a:off x="1509594" y="4219786"/>
            <a:ext cx="506381" cy="154314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flipH="1" flipV="1">
            <a:off x="1509595" y="3359892"/>
            <a:ext cx="687470" cy="21835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1503610" y="4479857"/>
            <a:ext cx="1016421" cy="4589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0" tIns="45711" rIns="91420" bIns="45711"/>
          <a:lstStyle/>
          <a:p>
            <a:pPr defTabSz="449170"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6" name="Shape 475"/>
          <p:cNvSpPr/>
          <p:nvPr/>
        </p:nvSpPr>
        <p:spPr>
          <a:xfrm>
            <a:off x="4656400" y="3808438"/>
            <a:ext cx="3748847" cy="312393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Echte</a:t>
            </a: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Antimaterie-Falle</a:t>
            </a: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 CERN</a:t>
            </a:r>
          </a:p>
        </p:txBody>
      </p:sp>
    </p:spTree>
    <p:extLst>
      <p:ext uri="{BB962C8B-B14F-4D97-AF65-F5344CB8AC3E}">
        <p14:creationId xmlns:p14="http://schemas.microsoft.com/office/powerpoint/2010/main" val="22108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10080625" cy="912812"/>
          </a:xfrm>
        </p:spPr>
        <p:txBody>
          <a:bodyPr/>
          <a:lstStyle/>
          <a:p>
            <a:r>
              <a:rPr lang="en-US" err="1"/>
              <a:t>Grundlagenforschung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Antimaterie</a:t>
            </a:r>
            <a:endParaRPr lang="en-US"/>
          </a:p>
        </p:txBody>
      </p:sp>
      <p:sp>
        <p:nvSpPr>
          <p:cNvPr id="95" name="Content Placeholder 94"/>
          <p:cNvSpPr>
            <a:spLocks noGrp="1"/>
          </p:cNvSpPr>
          <p:nvPr>
            <p:ph sz="half" idx="1"/>
          </p:nvPr>
        </p:nvSpPr>
        <p:spPr>
          <a:xfrm>
            <a:off x="274638" y="1189038"/>
            <a:ext cx="4981698" cy="5942012"/>
          </a:xfrm>
        </p:spPr>
        <p:txBody>
          <a:bodyPr/>
          <a:lstStyle/>
          <a:p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Spektroskopie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Vergleich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Spektren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Wasserstoff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und Anti-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Wasserstoff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gibt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Unterschied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Übereinstimmung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auf &lt; 10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-14</a:t>
            </a:r>
          </a:p>
          <a:p>
            <a:pPr marL="500063" lvl="1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Content Placeholder 9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Gravitation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Vorhersage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Anziehung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Abstoßung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Materie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Antimaterie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Antigravitation???</a:t>
            </a:r>
          </a:p>
          <a:p>
            <a:pPr lvl="1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bisher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noch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gemessen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36322" y="1763614"/>
            <a:ext cx="2691822" cy="3365932"/>
            <a:chOff x="796761" y="1683038"/>
            <a:chExt cx="2861455" cy="3565253"/>
          </a:xfrm>
        </p:grpSpPr>
        <p:sp>
          <p:nvSpPr>
            <p:cNvPr id="18" name="object 14"/>
            <p:cNvSpPr/>
            <p:nvPr/>
          </p:nvSpPr>
          <p:spPr>
            <a:xfrm>
              <a:off x="1000705" y="4041699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19" name="object 15"/>
            <p:cNvSpPr/>
            <p:nvPr/>
          </p:nvSpPr>
          <p:spPr>
            <a:xfrm>
              <a:off x="1000705" y="2586781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0" name="object 16"/>
            <p:cNvSpPr/>
            <p:nvPr/>
          </p:nvSpPr>
          <p:spPr>
            <a:xfrm>
              <a:off x="1000705" y="2985068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1" name="object 17"/>
            <p:cNvSpPr/>
            <p:nvPr/>
          </p:nvSpPr>
          <p:spPr>
            <a:xfrm>
              <a:off x="1000705" y="2496491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0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2" name="object 18"/>
            <p:cNvSpPr/>
            <p:nvPr/>
          </p:nvSpPr>
          <p:spPr>
            <a:xfrm>
              <a:off x="1000705" y="2331631"/>
              <a:ext cx="791896" cy="95972"/>
            </a:xfrm>
            <a:custGeom>
              <a:avLst/>
              <a:gdLst/>
              <a:ahLst/>
              <a:cxnLst/>
              <a:rect l="l" t="t" r="r" b="b"/>
              <a:pathLst>
                <a:path w="1021714" h="123825">
                  <a:moveTo>
                    <a:pt x="0" y="0"/>
                  </a:moveTo>
                  <a:lnTo>
                    <a:pt x="1021502" y="0"/>
                  </a:lnTo>
                  <a:lnTo>
                    <a:pt x="1021502" y="123350"/>
                  </a:lnTo>
                  <a:lnTo>
                    <a:pt x="0" y="123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3" name="object 19"/>
            <p:cNvSpPr/>
            <p:nvPr/>
          </p:nvSpPr>
          <p:spPr>
            <a:xfrm>
              <a:off x="2006700" y="4530263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4" name="object 20"/>
            <p:cNvSpPr/>
            <p:nvPr/>
          </p:nvSpPr>
          <p:spPr>
            <a:xfrm>
              <a:off x="2543370" y="4285988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5" name="object 21"/>
            <p:cNvSpPr/>
            <p:nvPr/>
          </p:nvSpPr>
          <p:spPr>
            <a:xfrm>
              <a:off x="3053492" y="416383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6" name="object 22"/>
            <p:cNvSpPr/>
            <p:nvPr/>
          </p:nvSpPr>
          <p:spPr>
            <a:xfrm>
              <a:off x="3053492" y="4408125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7" name="object 23"/>
            <p:cNvSpPr/>
            <p:nvPr/>
          </p:nvSpPr>
          <p:spPr>
            <a:xfrm>
              <a:off x="2006700" y="306482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8" name="object 24"/>
            <p:cNvSpPr/>
            <p:nvPr/>
          </p:nvSpPr>
          <p:spPr>
            <a:xfrm>
              <a:off x="2006700" y="337955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29" name="object 25"/>
            <p:cNvSpPr/>
            <p:nvPr/>
          </p:nvSpPr>
          <p:spPr>
            <a:xfrm>
              <a:off x="2543370" y="306482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0" name="object 26"/>
            <p:cNvSpPr/>
            <p:nvPr/>
          </p:nvSpPr>
          <p:spPr>
            <a:xfrm>
              <a:off x="2543370" y="337955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1" name="object 27"/>
            <p:cNvSpPr/>
            <p:nvPr/>
          </p:nvSpPr>
          <p:spPr>
            <a:xfrm>
              <a:off x="2543370" y="325069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52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2" name="object 28"/>
            <p:cNvSpPr/>
            <p:nvPr/>
          </p:nvSpPr>
          <p:spPr>
            <a:xfrm>
              <a:off x="3053492" y="2991874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3" name="object 29"/>
            <p:cNvSpPr/>
            <p:nvPr/>
          </p:nvSpPr>
          <p:spPr>
            <a:xfrm>
              <a:off x="3053492" y="3120485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4" name="object 30"/>
            <p:cNvSpPr/>
            <p:nvPr/>
          </p:nvSpPr>
          <p:spPr>
            <a:xfrm>
              <a:off x="3053492" y="3209617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5" name="object 31"/>
            <p:cNvSpPr/>
            <p:nvPr/>
          </p:nvSpPr>
          <p:spPr>
            <a:xfrm>
              <a:off x="3053492" y="3290426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6" name="object 32"/>
            <p:cNvSpPr/>
            <p:nvPr/>
          </p:nvSpPr>
          <p:spPr>
            <a:xfrm>
              <a:off x="3053492" y="3323469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7" name="object 33"/>
            <p:cNvSpPr/>
            <p:nvPr/>
          </p:nvSpPr>
          <p:spPr>
            <a:xfrm>
              <a:off x="3053492" y="3435213"/>
              <a:ext cx="366664" cy="0"/>
            </a:xfrm>
            <a:custGeom>
              <a:avLst/>
              <a:gdLst/>
              <a:ahLst/>
              <a:cxnLst/>
              <a:rect l="l" t="t" r="r" b="b"/>
              <a:pathLst>
                <a:path w="473075">
                  <a:moveTo>
                    <a:pt x="0" y="0"/>
                  </a:moveTo>
                  <a:lnTo>
                    <a:pt x="473036" y="0"/>
                  </a:lnTo>
                </a:path>
              </a:pathLst>
            </a:custGeom>
            <a:ln w="3181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8" name="object 34"/>
            <p:cNvSpPr/>
            <p:nvPr/>
          </p:nvSpPr>
          <p:spPr>
            <a:xfrm>
              <a:off x="1792436" y="4041699"/>
              <a:ext cx="214585" cy="488721"/>
            </a:xfrm>
            <a:custGeom>
              <a:avLst/>
              <a:gdLst/>
              <a:ahLst/>
              <a:cxnLst/>
              <a:rect l="l" t="t" r="r" b="b"/>
              <a:pathLst>
                <a:path w="276860" h="630554">
                  <a:moveTo>
                    <a:pt x="0" y="0"/>
                  </a:moveTo>
                  <a:lnTo>
                    <a:pt x="276445" y="630352"/>
                  </a:lnTo>
                </a:path>
              </a:pathLst>
            </a:custGeom>
            <a:ln w="79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39" name="object 35"/>
            <p:cNvSpPr/>
            <p:nvPr/>
          </p:nvSpPr>
          <p:spPr>
            <a:xfrm>
              <a:off x="1792436" y="2985068"/>
              <a:ext cx="214585" cy="394717"/>
            </a:xfrm>
            <a:custGeom>
              <a:avLst/>
              <a:gdLst/>
              <a:ahLst/>
              <a:cxnLst/>
              <a:rect l="l" t="t" r="r" b="b"/>
              <a:pathLst>
                <a:path w="276860" h="509270">
                  <a:moveTo>
                    <a:pt x="0" y="0"/>
                  </a:moveTo>
                  <a:lnTo>
                    <a:pt x="276445" y="508975"/>
                  </a:lnTo>
                </a:path>
              </a:pathLst>
            </a:custGeom>
            <a:ln w="7957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0" name="object 36"/>
            <p:cNvSpPr/>
            <p:nvPr/>
          </p:nvSpPr>
          <p:spPr>
            <a:xfrm>
              <a:off x="1792436" y="2985068"/>
              <a:ext cx="202280" cy="74317"/>
            </a:xfrm>
            <a:custGeom>
              <a:avLst/>
              <a:gdLst/>
              <a:ahLst/>
              <a:cxnLst/>
              <a:rect l="l" t="t" r="r" b="b"/>
              <a:pathLst>
                <a:path w="260985" h="95885">
                  <a:moveTo>
                    <a:pt x="0" y="0"/>
                  </a:moveTo>
                  <a:lnTo>
                    <a:pt x="260528" y="9563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1" name="object 37"/>
            <p:cNvSpPr/>
            <p:nvPr/>
          </p:nvSpPr>
          <p:spPr>
            <a:xfrm>
              <a:off x="2373333" y="4275334"/>
              <a:ext cx="179149" cy="254942"/>
            </a:xfrm>
            <a:custGeom>
              <a:avLst/>
              <a:gdLst/>
              <a:ahLst/>
              <a:cxnLst/>
              <a:rect l="l" t="t" r="r" b="b"/>
              <a:pathLst>
                <a:path w="231139" h="328929">
                  <a:moveTo>
                    <a:pt x="0" y="328912"/>
                  </a:moveTo>
                  <a:lnTo>
                    <a:pt x="230891" y="0"/>
                  </a:lnTo>
                </a:path>
              </a:pathLst>
            </a:custGeom>
            <a:ln w="795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2" name="object 38"/>
            <p:cNvSpPr/>
            <p:nvPr/>
          </p:nvSpPr>
          <p:spPr>
            <a:xfrm>
              <a:off x="2910016" y="4163837"/>
              <a:ext cx="143713" cy="122549"/>
            </a:xfrm>
            <a:custGeom>
              <a:avLst/>
              <a:gdLst/>
              <a:ahLst/>
              <a:cxnLst/>
              <a:rect l="l" t="t" r="r" b="b"/>
              <a:pathLst>
                <a:path w="185420" h="158114">
                  <a:moveTo>
                    <a:pt x="0" y="157600"/>
                  </a:moveTo>
                  <a:lnTo>
                    <a:pt x="185114" y="0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3" name="object 39"/>
            <p:cNvSpPr/>
            <p:nvPr/>
          </p:nvSpPr>
          <p:spPr>
            <a:xfrm>
              <a:off x="2910016" y="4285988"/>
              <a:ext cx="143713" cy="122549"/>
            </a:xfrm>
            <a:custGeom>
              <a:avLst/>
              <a:gdLst/>
              <a:ahLst/>
              <a:cxnLst/>
              <a:rect l="l" t="t" r="r" b="b"/>
              <a:pathLst>
                <a:path w="185420" h="158114">
                  <a:moveTo>
                    <a:pt x="0" y="0"/>
                  </a:moveTo>
                  <a:lnTo>
                    <a:pt x="185114" y="157584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4" name="object 40"/>
            <p:cNvSpPr/>
            <p:nvPr/>
          </p:nvSpPr>
          <p:spPr>
            <a:xfrm>
              <a:off x="2373333" y="3379557"/>
              <a:ext cx="17029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383" y="0"/>
                  </a:lnTo>
                </a:path>
              </a:pathLst>
            </a:custGeom>
            <a:ln w="79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5" name="object 41"/>
            <p:cNvSpPr/>
            <p:nvPr/>
          </p:nvSpPr>
          <p:spPr>
            <a:xfrm>
              <a:off x="2373333" y="3250699"/>
              <a:ext cx="170290" cy="128948"/>
            </a:xfrm>
            <a:custGeom>
              <a:avLst/>
              <a:gdLst/>
              <a:ahLst/>
              <a:cxnLst/>
              <a:rect l="l" t="t" r="r" b="b"/>
              <a:pathLst>
                <a:path w="219710" h="166370">
                  <a:moveTo>
                    <a:pt x="0" y="166254"/>
                  </a:moveTo>
                  <a:lnTo>
                    <a:pt x="219383" y="0"/>
                  </a:lnTo>
                </a:path>
              </a:pathLst>
            </a:custGeom>
            <a:ln w="795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6" name="object 42"/>
            <p:cNvSpPr/>
            <p:nvPr/>
          </p:nvSpPr>
          <p:spPr>
            <a:xfrm>
              <a:off x="2373333" y="3064829"/>
              <a:ext cx="170290" cy="0"/>
            </a:xfrm>
            <a:custGeom>
              <a:avLst/>
              <a:gdLst/>
              <a:ahLst/>
              <a:cxnLst/>
              <a:rect l="l" t="t" r="r" b="b"/>
              <a:pathLst>
                <a:path w="219710">
                  <a:moveTo>
                    <a:pt x="0" y="0"/>
                  </a:moveTo>
                  <a:lnTo>
                    <a:pt x="219383" y="0"/>
                  </a:lnTo>
                </a:path>
              </a:pathLst>
            </a:custGeom>
            <a:ln w="7953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7" name="object 43"/>
            <p:cNvSpPr/>
            <p:nvPr/>
          </p:nvSpPr>
          <p:spPr>
            <a:xfrm>
              <a:off x="2910016" y="2991874"/>
              <a:ext cx="143713" cy="73333"/>
            </a:xfrm>
            <a:custGeom>
              <a:avLst/>
              <a:gdLst/>
              <a:ahLst/>
              <a:cxnLst/>
              <a:rect l="l" t="t" r="r" b="b"/>
              <a:pathLst>
                <a:path w="185420" h="94614">
                  <a:moveTo>
                    <a:pt x="0" y="94127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8" name="object 44"/>
            <p:cNvSpPr/>
            <p:nvPr/>
          </p:nvSpPr>
          <p:spPr>
            <a:xfrm>
              <a:off x="2910016" y="3064829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0"/>
                  </a:moveTo>
                  <a:lnTo>
                    <a:pt x="185114" y="7180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49" name="object 45"/>
            <p:cNvSpPr/>
            <p:nvPr/>
          </p:nvSpPr>
          <p:spPr>
            <a:xfrm>
              <a:off x="2910016" y="3209617"/>
              <a:ext cx="143713" cy="41342"/>
            </a:xfrm>
            <a:custGeom>
              <a:avLst/>
              <a:gdLst/>
              <a:ahLst/>
              <a:cxnLst/>
              <a:rect l="l" t="t" r="r" b="b"/>
              <a:pathLst>
                <a:path w="185420" h="53339">
                  <a:moveTo>
                    <a:pt x="0" y="53005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0" name="object 46"/>
            <p:cNvSpPr/>
            <p:nvPr/>
          </p:nvSpPr>
          <p:spPr>
            <a:xfrm>
              <a:off x="2910016" y="3250700"/>
              <a:ext cx="143713" cy="39865"/>
            </a:xfrm>
            <a:custGeom>
              <a:avLst/>
              <a:gdLst/>
              <a:ahLst/>
              <a:cxnLst/>
              <a:rect l="l" t="t" r="r" b="b"/>
              <a:pathLst>
                <a:path w="185420" h="51435">
                  <a:moveTo>
                    <a:pt x="0" y="0"/>
                  </a:moveTo>
                  <a:lnTo>
                    <a:pt x="185114" y="51255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1" name="object 47"/>
            <p:cNvSpPr/>
            <p:nvPr/>
          </p:nvSpPr>
          <p:spPr>
            <a:xfrm>
              <a:off x="2910016" y="3323469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72365"/>
                  </a:moveTo>
                  <a:lnTo>
                    <a:pt x="185114" y="0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2" name="object 48"/>
            <p:cNvSpPr/>
            <p:nvPr/>
          </p:nvSpPr>
          <p:spPr>
            <a:xfrm>
              <a:off x="2910016" y="3379557"/>
              <a:ext cx="143713" cy="56107"/>
            </a:xfrm>
            <a:custGeom>
              <a:avLst/>
              <a:gdLst/>
              <a:ahLst/>
              <a:cxnLst/>
              <a:rect l="l" t="t" r="r" b="b"/>
              <a:pathLst>
                <a:path w="185420" h="72389">
                  <a:moveTo>
                    <a:pt x="0" y="0"/>
                  </a:moveTo>
                  <a:lnTo>
                    <a:pt x="185114" y="71808"/>
                  </a:lnTo>
                </a:path>
              </a:pathLst>
            </a:custGeom>
            <a:ln w="795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8" name="object 54"/>
            <p:cNvSpPr/>
            <p:nvPr/>
          </p:nvSpPr>
          <p:spPr>
            <a:xfrm>
              <a:off x="885714" y="3995240"/>
              <a:ext cx="26577" cy="78747"/>
            </a:xfrm>
            <a:custGeom>
              <a:avLst/>
              <a:gdLst/>
              <a:ahLst/>
              <a:cxnLst/>
              <a:rect l="l" t="t" r="r" b="b"/>
              <a:pathLst>
                <a:path w="34290" h="101600">
                  <a:moveTo>
                    <a:pt x="33728" y="12741"/>
                  </a:moveTo>
                  <a:lnTo>
                    <a:pt x="20501" y="12741"/>
                  </a:lnTo>
                  <a:lnTo>
                    <a:pt x="20501" y="101015"/>
                  </a:lnTo>
                  <a:lnTo>
                    <a:pt x="33728" y="101015"/>
                  </a:lnTo>
                  <a:lnTo>
                    <a:pt x="33728" y="12741"/>
                  </a:lnTo>
                  <a:close/>
                </a:path>
                <a:path w="34290" h="101600">
                  <a:moveTo>
                    <a:pt x="33728" y="0"/>
                  </a:moveTo>
                  <a:lnTo>
                    <a:pt x="22077" y="0"/>
                  </a:lnTo>
                  <a:lnTo>
                    <a:pt x="0" y="11819"/>
                  </a:lnTo>
                  <a:lnTo>
                    <a:pt x="2626" y="22223"/>
                  </a:lnTo>
                  <a:lnTo>
                    <a:pt x="20199" y="12741"/>
                  </a:lnTo>
                  <a:lnTo>
                    <a:pt x="33728" y="12741"/>
                  </a:lnTo>
                  <a:lnTo>
                    <a:pt x="33728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59" name="object 55"/>
            <p:cNvSpPr/>
            <p:nvPr/>
          </p:nvSpPr>
          <p:spPr>
            <a:xfrm>
              <a:off x="878597" y="2910820"/>
              <a:ext cx="50200" cy="79731"/>
            </a:xfrm>
            <a:custGeom>
              <a:avLst/>
              <a:gdLst/>
              <a:ahLst/>
              <a:cxnLst/>
              <a:rect l="l" t="t" r="r" b="b"/>
              <a:pathLst>
                <a:path w="64769" h="102870">
                  <a:moveTo>
                    <a:pt x="55919" y="11360"/>
                  </a:moveTo>
                  <a:lnTo>
                    <a:pt x="33296" y="11360"/>
                  </a:lnTo>
                  <a:lnTo>
                    <a:pt x="45060" y="18500"/>
                  </a:lnTo>
                  <a:lnTo>
                    <a:pt x="48339" y="31696"/>
                  </a:lnTo>
                  <a:lnTo>
                    <a:pt x="24296" y="70373"/>
                  </a:lnTo>
                  <a:lnTo>
                    <a:pt x="0" y="93982"/>
                  </a:lnTo>
                  <a:lnTo>
                    <a:pt x="0" y="102365"/>
                  </a:lnTo>
                  <a:lnTo>
                    <a:pt x="64527" y="102365"/>
                  </a:lnTo>
                  <a:lnTo>
                    <a:pt x="64527" y="91023"/>
                  </a:lnTo>
                  <a:lnTo>
                    <a:pt x="19291" y="91023"/>
                  </a:lnTo>
                  <a:lnTo>
                    <a:pt x="19291" y="90721"/>
                  </a:lnTo>
                  <a:lnTo>
                    <a:pt x="51408" y="56136"/>
                  </a:lnTo>
                  <a:lnTo>
                    <a:pt x="60998" y="20881"/>
                  </a:lnTo>
                  <a:lnTo>
                    <a:pt x="55919" y="11360"/>
                  </a:lnTo>
                  <a:close/>
                </a:path>
                <a:path w="64769" h="102870">
                  <a:moveTo>
                    <a:pt x="25649" y="0"/>
                  </a:moveTo>
                  <a:lnTo>
                    <a:pt x="12811" y="3597"/>
                  </a:lnTo>
                  <a:lnTo>
                    <a:pt x="2658" y="9908"/>
                  </a:lnTo>
                  <a:lnTo>
                    <a:pt x="8262" y="18542"/>
                  </a:lnTo>
                  <a:lnTo>
                    <a:pt x="17756" y="13461"/>
                  </a:lnTo>
                  <a:lnTo>
                    <a:pt x="33296" y="11360"/>
                  </a:lnTo>
                  <a:lnTo>
                    <a:pt x="55919" y="11360"/>
                  </a:lnTo>
                  <a:lnTo>
                    <a:pt x="55373" y="10336"/>
                  </a:lnTo>
                  <a:lnTo>
                    <a:pt x="43941" y="2753"/>
                  </a:lnTo>
                  <a:lnTo>
                    <a:pt x="256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0" name="object 56"/>
            <p:cNvSpPr/>
            <p:nvPr/>
          </p:nvSpPr>
          <p:spPr>
            <a:xfrm>
              <a:off x="881139" y="2538866"/>
              <a:ext cx="44787" cy="80715"/>
            </a:xfrm>
            <a:custGeom>
              <a:avLst/>
              <a:gdLst/>
              <a:ahLst/>
              <a:cxnLst/>
              <a:rect l="l" t="t" r="r" b="b"/>
              <a:pathLst>
                <a:path w="57784" h="104139">
                  <a:moveTo>
                    <a:pt x="0" y="87099"/>
                  </a:moveTo>
                  <a:lnTo>
                    <a:pt x="690" y="99849"/>
                  </a:lnTo>
                  <a:lnTo>
                    <a:pt x="11854" y="102923"/>
                  </a:lnTo>
                  <a:lnTo>
                    <a:pt x="28819" y="103995"/>
                  </a:lnTo>
                  <a:lnTo>
                    <a:pt x="41984" y="100122"/>
                  </a:lnTo>
                  <a:lnTo>
                    <a:pt x="49887" y="93302"/>
                  </a:lnTo>
                  <a:lnTo>
                    <a:pt x="12749" y="93302"/>
                  </a:lnTo>
                  <a:lnTo>
                    <a:pt x="3867" y="89437"/>
                  </a:lnTo>
                  <a:lnTo>
                    <a:pt x="0" y="87099"/>
                  </a:lnTo>
                  <a:close/>
                </a:path>
                <a:path w="57784" h="104139">
                  <a:moveTo>
                    <a:pt x="51169" y="10947"/>
                  </a:moveTo>
                  <a:lnTo>
                    <a:pt x="15852" y="10947"/>
                  </a:lnTo>
                  <a:lnTo>
                    <a:pt x="24865" y="10960"/>
                  </a:lnTo>
                  <a:lnTo>
                    <a:pt x="37684" y="16216"/>
                  </a:lnTo>
                  <a:lnTo>
                    <a:pt x="41285" y="29664"/>
                  </a:lnTo>
                  <a:lnTo>
                    <a:pt x="32724" y="40030"/>
                  </a:lnTo>
                  <a:lnTo>
                    <a:pt x="19099" y="43287"/>
                  </a:lnTo>
                  <a:lnTo>
                    <a:pt x="11490" y="43287"/>
                  </a:lnTo>
                  <a:lnTo>
                    <a:pt x="11490" y="53548"/>
                  </a:lnTo>
                  <a:lnTo>
                    <a:pt x="30248" y="55248"/>
                  </a:lnTo>
                  <a:lnTo>
                    <a:pt x="40765" y="62820"/>
                  </a:lnTo>
                  <a:lnTo>
                    <a:pt x="44845" y="78024"/>
                  </a:lnTo>
                  <a:lnTo>
                    <a:pt x="38500" y="88487"/>
                  </a:lnTo>
                  <a:lnTo>
                    <a:pt x="22395" y="93302"/>
                  </a:lnTo>
                  <a:lnTo>
                    <a:pt x="49887" y="93302"/>
                  </a:lnTo>
                  <a:lnTo>
                    <a:pt x="51305" y="92079"/>
                  </a:lnTo>
                  <a:lnTo>
                    <a:pt x="56552" y="80015"/>
                  </a:lnTo>
                  <a:lnTo>
                    <a:pt x="57492" y="64080"/>
                  </a:lnTo>
                  <a:lnTo>
                    <a:pt x="49317" y="53616"/>
                  </a:lnTo>
                  <a:lnTo>
                    <a:pt x="36847" y="48251"/>
                  </a:lnTo>
                  <a:lnTo>
                    <a:pt x="43413" y="44789"/>
                  </a:lnTo>
                  <a:lnTo>
                    <a:pt x="52437" y="35409"/>
                  </a:lnTo>
                  <a:lnTo>
                    <a:pt x="55452" y="22449"/>
                  </a:lnTo>
                  <a:lnTo>
                    <a:pt x="51747" y="11412"/>
                  </a:lnTo>
                  <a:lnTo>
                    <a:pt x="51169" y="10947"/>
                  </a:lnTo>
                  <a:close/>
                </a:path>
                <a:path w="57784" h="104139">
                  <a:moveTo>
                    <a:pt x="23893" y="0"/>
                  </a:moveTo>
                  <a:lnTo>
                    <a:pt x="10113" y="2719"/>
                  </a:lnTo>
                  <a:lnTo>
                    <a:pt x="0" y="7685"/>
                  </a:lnTo>
                  <a:lnTo>
                    <a:pt x="3723" y="17628"/>
                  </a:lnTo>
                  <a:lnTo>
                    <a:pt x="8084" y="14526"/>
                  </a:lnTo>
                  <a:lnTo>
                    <a:pt x="15852" y="10947"/>
                  </a:lnTo>
                  <a:lnTo>
                    <a:pt x="51169" y="10947"/>
                  </a:lnTo>
                  <a:lnTo>
                    <a:pt x="41522" y="3186"/>
                  </a:lnTo>
                  <a:lnTo>
                    <a:pt x="2389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1" name="object 57"/>
            <p:cNvSpPr/>
            <p:nvPr/>
          </p:nvSpPr>
          <p:spPr>
            <a:xfrm>
              <a:off x="1000705" y="3506367"/>
              <a:ext cx="791896" cy="0"/>
            </a:xfrm>
            <a:custGeom>
              <a:avLst/>
              <a:gdLst/>
              <a:ahLst/>
              <a:cxnLst/>
              <a:rect l="l" t="t" r="r" b="b"/>
              <a:pathLst>
                <a:path w="1021714">
                  <a:moveTo>
                    <a:pt x="0" y="0"/>
                  </a:moveTo>
                  <a:lnTo>
                    <a:pt x="1021518" y="0"/>
                  </a:lnTo>
                </a:path>
              </a:pathLst>
            </a:custGeom>
            <a:ln w="31815">
              <a:solidFill>
                <a:srgbClr val="231F2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2" name="object 58"/>
            <p:cNvSpPr/>
            <p:nvPr/>
          </p:nvSpPr>
          <p:spPr>
            <a:xfrm>
              <a:off x="1351412" y="3565082"/>
              <a:ext cx="0" cy="466082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601209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3" name="object 59"/>
            <p:cNvSpPr/>
            <p:nvPr/>
          </p:nvSpPr>
          <p:spPr>
            <a:xfrm>
              <a:off x="1326726" y="3519908"/>
              <a:ext cx="49709" cy="64474"/>
            </a:xfrm>
            <a:custGeom>
              <a:avLst/>
              <a:gdLst/>
              <a:ahLst/>
              <a:cxnLst/>
              <a:rect l="l" t="t" r="r" b="b"/>
              <a:pathLst>
                <a:path w="64135" h="83185">
                  <a:moveTo>
                    <a:pt x="29355" y="0"/>
                  </a:moveTo>
                  <a:lnTo>
                    <a:pt x="20167" y="36967"/>
                  </a:lnTo>
                  <a:lnTo>
                    <a:pt x="0" y="81922"/>
                  </a:lnTo>
                  <a:lnTo>
                    <a:pt x="716" y="82861"/>
                  </a:lnTo>
                  <a:lnTo>
                    <a:pt x="31850" y="66110"/>
                  </a:lnTo>
                  <a:lnTo>
                    <a:pt x="56699" y="66110"/>
                  </a:lnTo>
                  <a:lnTo>
                    <a:pt x="43078" y="35203"/>
                  </a:lnTo>
                  <a:lnTo>
                    <a:pt x="39215" y="20593"/>
                  </a:lnTo>
                  <a:lnTo>
                    <a:pt x="34806" y="8195"/>
                  </a:lnTo>
                  <a:lnTo>
                    <a:pt x="29355" y="0"/>
                  </a:lnTo>
                  <a:close/>
                </a:path>
                <a:path w="64135" h="83185">
                  <a:moveTo>
                    <a:pt x="56699" y="66110"/>
                  </a:moveTo>
                  <a:lnTo>
                    <a:pt x="31850" y="66110"/>
                  </a:lnTo>
                  <a:lnTo>
                    <a:pt x="63143" y="82861"/>
                  </a:lnTo>
                  <a:lnTo>
                    <a:pt x="63668" y="81922"/>
                  </a:lnTo>
                  <a:lnTo>
                    <a:pt x="56699" y="6611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4" name="object 60"/>
            <p:cNvSpPr/>
            <p:nvPr/>
          </p:nvSpPr>
          <p:spPr>
            <a:xfrm>
              <a:off x="1351412" y="3041859"/>
              <a:ext cx="0" cy="466082"/>
            </a:xfrm>
            <a:custGeom>
              <a:avLst/>
              <a:gdLst/>
              <a:ahLst/>
              <a:cxnLst/>
              <a:rect l="l" t="t" r="r" b="b"/>
              <a:pathLst>
                <a:path h="601345">
                  <a:moveTo>
                    <a:pt x="0" y="601241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5" name="object 61"/>
            <p:cNvSpPr/>
            <p:nvPr/>
          </p:nvSpPr>
          <p:spPr>
            <a:xfrm>
              <a:off x="1326726" y="2996683"/>
              <a:ext cx="49709" cy="64474"/>
            </a:xfrm>
            <a:custGeom>
              <a:avLst/>
              <a:gdLst/>
              <a:ahLst/>
              <a:cxnLst/>
              <a:rect l="l" t="t" r="r" b="b"/>
              <a:pathLst>
                <a:path w="64135" h="83185">
                  <a:moveTo>
                    <a:pt x="29360" y="0"/>
                  </a:moveTo>
                  <a:lnTo>
                    <a:pt x="20167" y="36969"/>
                  </a:lnTo>
                  <a:lnTo>
                    <a:pt x="0" y="81939"/>
                  </a:lnTo>
                  <a:lnTo>
                    <a:pt x="716" y="82894"/>
                  </a:lnTo>
                  <a:lnTo>
                    <a:pt x="31850" y="66111"/>
                  </a:lnTo>
                  <a:lnTo>
                    <a:pt x="56695" y="66111"/>
                  </a:lnTo>
                  <a:lnTo>
                    <a:pt x="43078" y="35205"/>
                  </a:lnTo>
                  <a:lnTo>
                    <a:pt x="39215" y="20598"/>
                  </a:lnTo>
                  <a:lnTo>
                    <a:pt x="34808" y="8203"/>
                  </a:lnTo>
                  <a:lnTo>
                    <a:pt x="29360" y="0"/>
                  </a:lnTo>
                  <a:close/>
                </a:path>
                <a:path w="64135" h="83185">
                  <a:moveTo>
                    <a:pt x="56695" y="66111"/>
                  </a:moveTo>
                  <a:lnTo>
                    <a:pt x="31850" y="66111"/>
                  </a:lnTo>
                  <a:lnTo>
                    <a:pt x="63143" y="82894"/>
                  </a:lnTo>
                  <a:lnTo>
                    <a:pt x="63668" y="81939"/>
                  </a:lnTo>
                  <a:lnTo>
                    <a:pt x="56695" y="6611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6" name="object 62"/>
            <p:cNvSpPr/>
            <p:nvPr/>
          </p:nvSpPr>
          <p:spPr>
            <a:xfrm>
              <a:off x="3232447" y="4217323"/>
              <a:ext cx="0" cy="185547"/>
            </a:xfrm>
            <a:custGeom>
              <a:avLst/>
              <a:gdLst/>
              <a:ahLst/>
              <a:cxnLst/>
              <a:rect l="l" t="t" r="r" b="b"/>
              <a:pathLst>
                <a:path h="239395">
                  <a:moveTo>
                    <a:pt x="0" y="239303"/>
                  </a:moveTo>
                  <a:lnTo>
                    <a:pt x="0" y="0"/>
                  </a:lnTo>
                </a:path>
              </a:pathLst>
            </a:custGeom>
            <a:ln w="15916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7" name="object 63"/>
            <p:cNvSpPr/>
            <p:nvPr/>
          </p:nvSpPr>
          <p:spPr>
            <a:xfrm>
              <a:off x="3207774" y="4171945"/>
              <a:ext cx="49709" cy="64966"/>
            </a:xfrm>
            <a:custGeom>
              <a:avLst/>
              <a:gdLst/>
              <a:ahLst/>
              <a:cxnLst/>
              <a:rect l="l" t="t" r="r" b="b"/>
              <a:pathLst>
                <a:path w="64135" h="83820">
                  <a:moveTo>
                    <a:pt x="29259" y="0"/>
                  </a:moveTo>
                  <a:lnTo>
                    <a:pt x="20167" y="36991"/>
                  </a:lnTo>
                  <a:lnTo>
                    <a:pt x="0" y="82407"/>
                  </a:lnTo>
                  <a:lnTo>
                    <a:pt x="716" y="83378"/>
                  </a:lnTo>
                  <a:lnTo>
                    <a:pt x="31833" y="66436"/>
                  </a:lnTo>
                  <a:lnTo>
                    <a:pt x="56698" y="66436"/>
                  </a:lnTo>
                  <a:lnTo>
                    <a:pt x="43047" y="35150"/>
                  </a:lnTo>
                  <a:lnTo>
                    <a:pt x="39188" y="20431"/>
                  </a:lnTo>
                  <a:lnTo>
                    <a:pt x="34766" y="8024"/>
                  </a:lnTo>
                  <a:lnTo>
                    <a:pt x="29259" y="0"/>
                  </a:lnTo>
                  <a:close/>
                </a:path>
                <a:path w="64135" h="83820">
                  <a:moveTo>
                    <a:pt x="56698" y="66436"/>
                  </a:moveTo>
                  <a:lnTo>
                    <a:pt x="31833" y="66436"/>
                  </a:lnTo>
                  <a:lnTo>
                    <a:pt x="63126" y="83378"/>
                  </a:lnTo>
                  <a:lnTo>
                    <a:pt x="63667" y="82407"/>
                  </a:lnTo>
                  <a:lnTo>
                    <a:pt x="56698" y="6643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8" name="object 64"/>
            <p:cNvSpPr/>
            <p:nvPr/>
          </p:nvSpPr>
          <p:spPr>
            <a:xfrm>
              <a:off x="1233461" y="4958313"/>
              <a:ext cx="49709" cy="82684"/>
            </a:xfrm>
            <a:custGeom>
              <a:avLst/>
              <a:gdLst/>
              <a:ahLst/>
              <a:cxnLst/>
              <a:rect l="l" t="t" r="r" b="b"/>
              <a:pathLst>
                <a:path w="64135" h="106679">
                  <a:moveTo>
                    <a:pt x="24718" y="0"/>
                  </a:moveTo>
                  <a:lnTo>
                    <a:pt x="15391" y="0"/>
                  </a:lnTo>
                  <a:lnTo>
                    <a:pt x="5904" y="891"/>
                  </a:lnTo>
                  <a:lnTo>
                    <a:pt x="0" y="2322"/>
                  </a:lnTo>
                  <a:lnTo>
                    <a:pt x="81" y="105210"/>
                  </a:lnTo>
                  <a:lnTo>
                    <a:pt x="9322" y="106046"/>
                  </a:lnTo>
                  <a:lnTo>
                    <a:pt x="25519" y="106359"/>
                  </a:lnTo>
                  <a:lnTo>
                    <a:pt x="38991" y="104719"/>
                  </a:lnTo>
                  <a:lnTo>
                    <a:pt x="50439" y="100389"/>
                  </a:lnTo>
                  <a:lnTo>
                    <a:pt x="56306" y="95877"/>
                  </a:lnTo>
                  <a:lnTo>
                    <a:pt x="20054" y="95877"/>
                  </a:lnTo>
                  <a:lnTo>
                    <a:pt x="16330" y="95718"/>
                  </a:lnTo>
                  <a:lnTo>
                    <a:pt x="13529" y="95224"/>
                  </a:lnTo>
                  <a:lnTo>
                    <a:pt x="13529" y="55295"/>
                  </a:lnTo>
                  <a:lnTo>
                    <a:pt x="56109" y="55295"/>
                  </a:lnTo>
                  <a:lnTo>
                    <a:pt x="55666" y="54739"/>
                  </a:lnTo>
                  <a:lnTo>
                    <a:pt x="44471" y="49552"/>
                  </a:lnTo>
                  <a:lnTo>
                    <a:pt x="48390" y="47412"/>
                  </a:lnTo>
                  <a:lnTo>
                    <a:pt x="50874" y="45210"/>
                  </a:lnTo>
                  <a:lnTo>
                    <a:pt x="13529" y="45210"/>
                  </a:lnTo>
                  <a:lnTo>
                    <a:pt x="13529" y="11342"/>
                  </a:lnTo>
                  <a:lnTo>
                    <a:pt x="15709" y="10864"/>
                  </a:lnTo>
                  <a:lnTo>
                    <a:pt x="19274" y="10403"/>
                  </a:lnTo>
                  <a:lnTo>
                    <a:pt x="57092" y="10403"/>
                  </a:lnTo>
                  <a:lnTo>
                    <a:pt x="50464" y="5533"/>
                  </a:lnTo>
                  <a:lnTo>
                    <a:pt x="39667" y="1333"/>
                  </a:lnTo>
                  <a:lnTo>
                    <a:pt x="24718" y="0"/>
                  </a:lnTo>
                  <a:close/>
                </a:path>
                <a:path w="64135" h="106679">
                  <a:moveTo>
                    <a:pt x="56109" y="55295"/>
                  </a:moveTo>
                  <a:lnTo>
                    <a:pt x="13529" y="55295"/>
                  </a:lnTo>
                  <a:lnTo>
                    <a:pt x="28493" y="55440"/>
                  </a:lnTo>
                  <a:lnTo>
                    <a:pt x="40191" y="58777"/>
                  </a:lnTo>
                  <a:lnTo>
                    <a:pt x="47900" y="67995"/>
                  </a:lnTo>
                  <a:lnTo>
                    <a:pt x="49587" y="85035"/>
                  </a:lnTo>
                  <a:lnTo>
                    <a:pt x="39583" y="93434"/>
                  </a:lnTo>
                  <a:lnTo>
                    <a:pt x="24878" y="95877"/>
                  </a:lnTo>
                  <a:lnTo>
                    <a:pt x="56306" y="95877"/>
                  </a:lnTo>
                  <a:lnTo>
                    <a:pt x="60545" y="92616"/>
                  </a:lnTo>
                  <a:lnTo>
                    <a:pt x="64141" y="82653"/>
                  </a:lnTo>
                  <a:lnTo>
                    <a:pt x="64091" y="65326"/>
                  </a:lnTo>
                  <a:lnTo>
                    <a:pt x="56109" y="55295"/>
                  </a:lnTo>
                  <a:close/>
                </a:path>
                <a:path w="64135" h="106679">
                  <a:moveTo>
                    <a:pt x="57092" y="10403"/>
                  </a:moveTo>
                  <a:lnTo>
                    <a:pt x="19274" y="10403"/>
                  </a:lnTo>
                  <a:lnTo>
                    <a:pt x="32362" y="10910"/>
                  </a:lnTo>
                  <a:lnTo>
                    <a:pt x="43968" y="16716"/>
                  </a:lnTo>
                  <a:lnTo>
                    <a:pt x="48029" y="30852"/>
                  </a:lnTo>
                  <a:lnTo>
                    <a:pt x="40993" y="41175"/>
                  </a:lnTo>
                  <a:lnTo>
                    <a:pt x="25801" y="45210"/>
                  </a:lnTo>
                  <a:lnTo>
                    <a:pt x="50874" y="45210"/>
                  </a:lnTo>
                  <a:lnTo>
                    <a:pt x="58512" y="38440"/>
                  </a:lnTo>
                  <a:lnTo>
                    <a:pt x="62203" y="26089"/>
                  </a:lnTo>
                  <a:lnTo>
                    <a:pt x="62203" y="17865"/>
                  </a:lnTo>
                  <a:lnTo>
                    <a:pt x="58780" y="11644"/>
                  </a:lnTo>
                  <a:lnTo>
                    <a:pt x="57092" y="1040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69" name="object 65"/>
            <p:cNvSpPr/>
            <p:nvPr/>
          </p:nvSpPr>
          <p:spPr>
            <a:xfrm>
              <a:off x="1294745" y="4954578"/>
              <a:ext cx="166351" cy="87113"/>
            </a:xfrm>
            <a:custGeom>
              <a:avLst/>
              <a:gdLst/>
              <a:ahLst/>
              <a:cxnLst/>
              <a:rect l="l" t="t" r="r" b="b"/>
              <a:pathLst>
                <a:path w="214630" h="112395">
                  <a:moveTo>
                    <a:pt x="188367" y="35107"/>
                  </a:moveTo>
                  <a:lnTo>
                    <a:pt x="176397" y="35107"/>
                  </a:lnTo>
                  <a:lnTo>
                    <a:pt x="176858" y="42108"/>
                  </a:lnTo>
                  <a:lnTo>
                    <a:pt x="176946" y="46291"/>
                  </a:lnTo>
                  <a:lnTo>
                    <a:pt x="177018" y="110337"/>
                  </a:lnTo>
                  <a:lnTo>
                    <a:pt x="190706" y="110337"/>
                  </a:lnTo>
                  <a:lnTo>
                    <a:pt x="190706" y="67894"/>
                  </a:lnTo>
                  <a:lnTo>
                    <a:pt x="190850" y="65714"/>
                  </a:lnTo>
                  <a:lnTo>
                    <a:pt x="191169" y="63695"/>
                  </a:lnTo>
                  <a:lnTo>
                    <a:pt x="193031" y="53593"/>
                  </a:lnTo>
                  <a:lnTo>
                    <a:pt x="196519" y="49871"/>
                  </a:lnTo>
                  <a:lnTo>
                    <a:pt x="188988" y="49871"/>
                  </a:lnTo>
                  <a:lnTo>
                    <a:pt x="188367" y="35107"/>
                  </a:lnTo>
                  <a:close/>
                </a:path>
                <a:path w="214630" h="112395">
                  <a:moveTo>
                    <a:pt x="211844" y="33406"/>
                  </a:moveTo>
                  <a:lnTo>
                    <a:pt x="209129" y="33449"/>
                  </a:lnTo>
                  <a:lnTo>
                    <a:pt x="197273" y="38270"/>
                  </a:lnTo>
                  <a:lnTo>
                    <a:pt x="189449" y="49871"/>
                  </a:lnTo>
                  <a:lnTo>
                    <a:pt x="196519" y="49871"/>
                  </a:lnTo>
                  <a:lnTo>
                    <a:pt x="199875" y="46291"/>
                  </a:lnTo>
                  <a:lnTo>
                    <a:pt x="214184" y="46291"/>
                  </a:lnTo>
                  <a:lnTo>
                    <a:pt x="214184" y="33708"/>
                  </a:lnTo>
                  <a:lnTo>
                    <a:pt x="211844" y="33406"/>
                  </a:lnTo>
                  <a:close/>
                </a:path>
                <a:path w="214630" h="112395">
                  <a:moveTo>
                    <a:pt x="214184" y="46291"/>
                  </a:moveTo>
                  <a:lnTo>
                    <a:pt x="211383" y="46291"/>
                  </a:lnTo>
                  <a:lnTo>
                    <a:pt x="214184" y="46610"/>
                  </a:lnTo>
                  <a:lnTo>
                    <a:pt x="214184" y="46291"/>
                  </a:lnTo>
                  <a:close/>
                </a:path>
                <a:path w="214630" h="112395">
                  <a:moveTo>
                    <a:pt x="104405" y="0"/>
                  </a:moveTo>
                  <a:lnTo>
                    <a:pt x="90717" y="0"/>
                  </a:lnTo>
                  <a:lnTo>
                    <a:pt x="90717" y="110337"/>
                  </a:lnTo>
                  <a:lnTo>
                    <a:pt x="104405" y="110337"/>
                  </a:lnTo>
                  <a:lnTo>
                    <a:pt x="104405" y="62294"/>
                  </a:lnTo>
                  <a:lnTo>
                    <a:pt x="104548" y="60307"/>
                  </a:lnTo>
                  <a:lnTo>
                    <a:pt x="105539" y="57847"/>
                  </a:lnTo>
                  <a:lnTo>
                    <a:pt x="112916" y="48635"/>
                  </a:lnTo>
                  <a:lnTo>
                    <a:pt x="119836" y="46912"/>
                  </a:lnTo>
                  <a:lnTo>
                    <a:pt x="104405" y="46912"/>
                  </a:lnTo>
                  <a:lnTo>
                    <a:pt x="104405" y="0"/>
                  </a:lnTo>
                  <a:close/>
                </a:path>
                <a:path w="214630" h="112395">
                  <a:moveTo>
                    <a:pt x="149321" y="45045"/>
                  </a:moveTo>
                  <a:lnTo>
                    <a:pt x="127334" y="45045"/>
                  </a:lnTo>
                  <a:lnTo>
                    <a:pt x="138012" y="52573"/>
                  </a:lnTo>
                  <a:lnTo>
                    <a:pt x="141094" y="66987"/>
                  </a:lnTo>
                  <a:lnTo>
                    <a:pt x="141094" y="110337"/>
                  </a:lnTo>
                  <a:lnTo>
                    <a:pt x="154782" y="110337"/>
                  </a:lnTo>
                  <a:lnTo>
                    <a:pt x="154461" y="59520"/>
                  </a:lnTo>
                  <a:lnTo>
                    <a:pt x="149321" y="45045"/>
                  </a:lnTo>
                  <a:close/>
                </a:path>
                <a:path w="214630" h="112395">
                  <a:moveTo>
                    <a:pt x="128503" y="33406"/>
                  </a:moveTo>
                  <a:lnTo>
                    <a:pt x="123377" y="33406"/>
                  </a:lnTo>
                  <a:lnTo>
                    <a:pt x="118555" y="34805"/>
                  </a:lnTo>
                  <a:lnTo>
                    <a:pt x="114511" y="37288"/>
                  </a:lnTo>
                  <a:lnTo>
                    <a:pt x="110310" y="39467"/>
                  </a:lnTo>
                  <a:lnTo>
                    <a:pt x="106904" y="43030"/>
                  </a:lnTo>
                  <a:lnTo>
                    <a:pt x="104724" y="46912"/>
                  </a:lnTo>
                  <a:lnTo>
                    <a:pt x="119836" y="46912"/>
                  </a:lnTo>
                  <a:lnTo>
                    <a:pt x="127334" y="45045"/>
                  </a:lnTo>
                  <a:lnTo>
                    <a:pt x="149321" y="45045"/>
                  </a:lnTo>
                  <a:lnTo>
                    <a:pt x="148759" y="43462"/>
                  </a:lnTo>
                  <a:lnTo>
                    <a:pt x="138837" y="35532"/>
                  </a:lnTo>
                  <a:lnTo>
                    <a:pt x="128503" y="33406"/>
                  </a:lnTo>
                  <a:close/>
                </a:path>
                <a:path w="214630" h="112395">
                  <a:moveTo>
                    <a:pt x="30859" y="33893"/>
                  </a:moveTo>
                  <a:lnTo>
                    <a:pt x="18597" y="38137"/>
                  </a:lnTo>
                  <a:lnTo>
                    <a:pt x="8799" y="46660"/>
                  </a:lnTo>
                  <a:lnTo>
                    <a:pt x="2316" y="59359"/>
                  </a:lnTo>
                  <a:lnTo>
                    <a:pt x="0" y="76132"/>
                  </a:lnTo>
                  <a:lnTo>
                    <a:pt x="3394" y="91090"/>
                  </a:lnTo>
                  <a:lnTo>
                    <a:pt x="11161" y="102394"/>
                  </a:lnTo>
                  <a:lnTo>
                    <a:pt x="22346" y="109544"/>
                  </a:lnTo>
                  <a:lnTo>
                    <a:pt x="35994" y="112039"/>
                  </a:lnTo>
                  <a:lnTo>
                    <a:pt x="45308" y="110926"/>
                  </a:lnTo>
                  <a:lnTo>
                    <a:pt x="55909" y="106220"/>
                  </a:lnTo>
                  <a:lnTo>
                    <a:pt x="60294" y="101794"/>
                  </a:lnTo>
                  <a:lnTo>
                    <a:pt x="36615" y="101794"/>
                  </a:lnTo>
                  <a:lnTo>
                    <a:pt x="32109" y="101311"/>
                  </a:lnTo>
                  <a:lnTo>
                    <a:pt x="22602" y="95620"/>
                  </a:lnTo>
                  <a:lnTo>
                    <a:pt x="16439" y="83662"/>
                  </a:lnTo>
                  <a:lnTo>
                    <a:pt x="14570" y="65614"/>
                  </a:lnTo>
                  <a:lnTo>
                    <a:pt x="19168" y="54974"/>
                  </a:lnTo>
                  <a:lnTo>
                    <a:pt x="29441" y="47800"/>
                  </a:lnTo>
                  <a:lnTo>
                    <a:pt x="46913" y="46397"/>
                  </a:lnTo>
                  <a:lnTo>
                    <a:pt x="63944" y="46397"/>
                  </a:lnTo>
                  <a:lnTo>
                    <a:pt x="59916" y="41863"/>
                  </a:lnTo>
                  <a:lnTo>
                    <a:pt x="47367" y="35821"/>
                  </a:lnTo>
                  <a:lnTo>
                    <a:pt x="30859" y="33893"/>
                  </a:lnTo>
                  <a:close/>
                </a:path>
                <a:path w="214630" h="112395">
                  <a:moveTo>
                    <a:pt x="63944" y="46397"/>
                  </a:moveTo>
                  <a:lnTo>
                    <a:pt x="46913" y="46397"/>
                  </a:lnTo>
                  <a:lnTo>
                    <a:pt x="53798" y="54817"/>
                  </a:lnTo>
                  <a:lnTo>
                    <a:pt x="57041" y="68505"/>
                  </a:lnTo>
                  <a:lnTo>
                    <a:pt x="56709" y="87015"/>
                  </a:lnTo>
                  <a:lnTo>
                    <a:pt x="48576" y="97804"/>
                  </a:lnTo>
                  <a:lnTo>
                    <a:pt x="36615" y="101794"/>
                  </a:lnTo>
                  <a:lnTo>
                    <a:pt x="60294" y="101794"/>
                  </a:lnTo>
                  <a:lnTo>
                    <a:pt x="64800" y="97246"/>
                  </a:lnTo>
                  <a:lnTo>
                    <a:pt x="70825" y="83379"/>
                  </a:lnTo>
                  <a:lnTo>
                    <a:pt x="72827" y="63995"/>
                  </a:lnTo>
                  <a:lnTo>
                    <a:pt x="68429" y="51446"/>
                  </a:lnTo>
                  <a:lnTo>
                    <a:pt x="63944" y="463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0" name="object 66"/>
            <p:cNvSpPr/>
            <p:nvPr/>
          </p:nvSpPr>
          <p:spPr>
            <a:xfrm>
              <a:off x="2063659" y="4958345"/>
              <a:ext cx="137314" cy="82192"/>
            </a:xfrm>
            <a:custGeom>
              <a:avLst/>
              <a:gdLst/>
              <a:ahLst/>
              <a:cxnLst/>
              <a:rect l="l" t="t" r="r" b="b"/>
              <a:pathLst>
                <a:path w="177164" h="106045">
                  <a:moveTo>
                    <a:pt x="150971" y="30247"/>
                  </a:moveTo>
                  <a:lnTo>
                    <a:pt x="139002" y="30247"/>
                  </a:lnTo>
                  <a:lnTo>
                    <a:pt x="139463" y="37248"/>
                  </a:lnTo>
                  <a:lnTo>
                    <a:pt x="139551" y="41431"/>
                  </a:lnTo>
                  <a:lnTo>
                    <a:pt x="139622" y="105477"/>
                  </a:lnTo>
                  <a:lnTo>
                    <a:pt x="153311" y="105477"/>
                  </a:lnTo>
                  <a:lnTo>
                    <a:pt x="153311" y="63034"/>
                  </a:lnTo>
                  <a:lnTo>
                    <a:pt x="153470" y="60854"/>
                  </a:lnTo>
                  <a:lnTo>
                    <a:pt x="153772" y="58835"/>
                  </a:lnTo>
                  <a:lnTo>
                    <a:pt x="155651" y="48734"/>
                  </a:lnTo>
                  <a:lnTo>
                    <a:pt x="159132" y="45011"/>
                  </a:lnTo>
                  <a:lnTo>
                    <a:pt x="151608" y="45011"/>
                  </a:lnTo>
                  <a:lnTo>
                    <a:pt x="150971" y="30247"/>
                  </a:lnTo>
                  <a:close/>
                </a:path>
                <a:path w="177164" h="106045">
                  <a:moveTo>
                    <a:pt x="174449" y="28546"/>
                  </a:moveTo>
                  <a:lnTo>
                    <a:pt x="171747" y="28589"/>
                  </a:lnTo>
                  <a:lnTo>
                    <a:pt x="159876" y="33410"/>
                  </a:lnTo>
                  <a:lnTo>
                    <a:pt x="152069" y="45011"/>
                  </a:lnTo>
                  <a:lnTo>
                    <a:pt x="159132" y="45011"/>
                  </a:lnTo>
                  <a:lnTo>
                    <a:pt x="162479" y="41431"/>
                  </a:lnTo>
                  <a:lnTo>
                    <a:pt x="176789" y="41431"/>
                  </a:lnTo>
                  <a:lnTo>
                    <a:pt x="176789" y="28848"/>
                  </a:lnTo>
                  <a:lnTo>
                    <a:pt x="174449" y="28546"/>
                  </a:lnTo>
                  <a:close/>
                </a:path>
                <a:path w="177164" h="106045">
                  <a:moveTo>
                    <a:pt x="176789" y="41431"/>
                  </a:moveTo>
                  <a:lnTo>
                    <a:pt x="173987" y="41431"/>
                  </a:lnTo>
                  <a:lnTo>
                    <a:pt x="176789" y="41750"/>
                  </a:lnTo>
                  <a:lnTo>
                    <a:pt x="176789" y="41431"/>
                  </a:lnTo>
                  <a:close/>
                </a:path>
                <a:path w="177164" h="106045">
                  <a:moveTo>
                    <a:pt x="116925" y="30247"/>
                  </a:moveTo>
                  <a:lnTo>
                    <a:pt x="103252" y="30247"/>
                  </a:lnTo>
                  <a:lnTo>
                    <a:pt x="103252" y="105477"/>
                  </a:lnTo>
                  <a:lnTo>
                    <a:pt x="116925" y="105477"/>
                  </a:lnTo>
                  <a:lnTo>
                    <a:pt x="116925" y="30247"/>
                  </a:lnTo>
                  <a:close/>
                </a:path>
                <a:path w="177164" h="106045">
                  <a:moveTo>
                    <a:pt x="115063" y="580"/>
                  </a:moveTo>
                  <a:lnTo>
                    <a:pt x="104955" y="580"/>
                  </a:lnTo>
                  <a:lnTo>
                    <a:pt x="101533" y="4303"/>
                  </a:lnTo>
                  <a:lnTo>
                    <a:pt x="101533" y="13624"/>
                  </a:lnTo>
                  <a:lnTo>
                    <a:pt x="104796" y="17506"/>
                  </a:lnTo>
                  <a:lnTo>
                    <a:pt x="115206" y="17506"/>
                  </a:lnTo>
                  <a:lnTo>
                    <a:pt x="118485" y="13624"/>
                  </a:lnTo>
                  <a:lnTo>
                    <a:pt x="118485" y="4303"/>
                  </a:lnTo>
                  <a:lnTo>
                    <a:pt x="115063" y="580"/>
                  </a:lnTo>
                  <a:close/>
                </a:path>
                <a:path w="177164" h="106045">
                  <a:moveTo>
                    <a:pt x="24967" y="0"/>
                  </a:moveTo>
                  <a:lnTo>
                    <a:pt x="11799" y="716"/>
                  </a:lnTo>
                  <a:lnTo>
                    <a:pt x="0" y="2139"/>
                  </a:lnTo>
                  <a:lnTo>
                    <a:pt x="348" y="105204"/>
                  </a:lnTo>
                  <a:lnTo>
                    <a:pt x="8172" y="105878"/>
                  </a:lnTo>
                  <a:lnTo>
                    <a:pt x="19900" y="106010"/>
                  </a:lnTo>
                  <a:lnTo>
                    <a:pt x="38681" y="105478"/>
                  </a:lnTo>
                  <a:lnTo>
                    <a:pt x="51703" y="102504"/>
                  </a:lnTo>
                  <a:lnTo>
                    <a:pt x="62918" y="97447"/>
                  </a:lnTo>
                  <a:lnTo>
                    <a:pt x="65403" y="95534"/>
                  </a:lnTo>
                  <a:lnTo>
                    <a:pt x="17094" y="95534"/>
                  </a:lnTo>
                  <a:lnTo>
                    <a:pt x="13671" y="94913"/>
                  </a:lnTo>
                  <a:lnTo>
                    <a:pt x="13671" y="12081"/>
                  </a:lnTo>
                  <a:lnTo>
                    <a:pt x="17252" y="11302"/>
                  </a:lnTo>
                  <a:lnTo>
                    <a:pt x="22537" y="10682"/>
                  </a:lnTo>
                  <a:lnTo>
                    <a:pt x="67463" y="10682"/>
                  </a:lnTo>
                  <a:lnTo>
                    <a:pt x="64939" y="8166"/>
                  </a:lnTo>
                  <a:lnTo>
                    <a:pt x="54698" y="3644"/>
                  </a:lnTo>
                  <a:lnTo>
                    <a:pt x="41552" y="904"/>
                  </a:lnTo>
                  <a:lnTo>
                    <a:pt x="24967" y="0"/>
                  </a:lnTo>
                  <a:close/>
                </a:path>
                <a:path w="177164" h="106045">
                  <a:moveTo>
                    <a:pt x="67463" y="10682"/>
                  </a:moveTo>
                  <a:lnTo>
                    <a:pt x="22537" y="10682"/>
                  </a:lnTo>
                  <a:lnTo>
                    <a:pt x="38372" y="11251"/>
                  </a:lnTo>
                  <a:lnTo>
                    <a:pt x="50545" y="14765"/>
                  </a:lnTo>
                  <a:lnTo>
                    <a:pt x="59859" y="21735"/>
                  </a:lnTo>
                  <a:lnTo>
                    <a:pt x="66270" y="32453"/>
                  </a:lnTo>
                  <a:lnTo>
                    <a:pt x="69732" y="47210"/>
                  </a:lnTo>
                  <a:lnTo>
                    <a:pt x="70200" y="66296"/>
                  </a:lnTo>
                  <a:lnTo>
                    <a:pt x="64721" y="78818"/>
                  </a:lnTo>
                  <a:lnTo>
                    <a:pt x="55673" y="88014"/>
                  </a:lnTo>
                  <a:lnTo>
                    <a:pt x="43179" y="93660"/>
                  </a:lnTo>
                  <a:lnTo>
                    <a:pt x="27360" y="95534"/>
                  </a:lnTo>
                  <a:lnTo>
                    <a:pt x="65403" y="95534"/>
                  </a:lnTo>
                  <a:lnTo>
                    <a:pt x="85070" y="58248"/>
                  </a:lnTo>
                  <a:lnTo>
                    <a:pt x="85621" y="41061"/>
                  </a:lnTo>
                  <a:lnTo>
                    <a:pt x="82253" y="29477"/>
                  </a:lnTo>
                  <a:lnTo>
                    <a:pt x="75550" y="18744"/>
                  </a:lnTo>
                  <a:lnTo>
                    <a:pt x="67463" y="1068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1" name="object 67"/>
            <p:cNvSpPr/>
            <p:nvPr/>
          </p:nvSpPr>
          <p:spPr>
            <a:xfrm>
              <a:off x="2206826" y="4980470"/>
              <a:ext cx="103847" cy="61029"/>
            </a:xfrm>
            <a:custGeom>
              <a:avLst/>
              <a:gdLst/>
              <a:ahLst/>
              <a:cxnLst/>
              <a:rect l="l" t="t" r="r" b="b"/>
              <a:pathLst>
                <a:path w="133985" h="78739">
                  <a:moveTo>
                    <a:pt x="104617" y="1084"/>
                  </a:moveTo>
                  <a:lnTo>
                    <a:pt x="92061" y="6281"/>
                  </a:lnTo>
                  <a:lnTo>
                    <a:pt x="82590" y="15390"/>
                  </a:lnTo>
                  <a:lnTo>
                    <a:pt x="76627" y="27994"/>
                  </a:lnTo>
                  <a:lnTo>
                    <a:pt x="74598" y="43676"/>
                  </a:lnTo>
                  <a:lnTo>
                    <a:pt x="78028" y="57970"/>
                  </a:lnTo>
                  <a:lnTo>
                    <a:pt x="85761" y="68947"/>
                  </a:lnTo>
                  <a:lnTo>
                    <a:pt x="97250" y="75988"/>
                  </a:lnTo>
                  <a:lnTo>
                    <a:pt x="111943" y="78473"/>
                  </a:lnTo>
                  <a:lnTo>
                    <a:pt x="122066" y="78473"/>
                  </a:lnTo>
                  <a:lnTo>
                    <a:pt x="129994" y="75831"/>
                  </a:lnTo>
                  <a:lnTo>
                    <a:pt x="133575" y="74129"/>
                  </a:lnTo>
                  <a:lnTo>
                    <a:pt x="132051" y="67448"/>
                  </a:lnTo>
                  <a:lnTo>
                    <a:pt x="113264" y="67425"/>
                  </a:lnTo>
                  <a:lnTo>
                    <a:pt x="100426" y="63617"/>
                  </a:lnTo>
                  <a:lnTo>
                    <a:pt x="91607" y="53706"/>
                  </a:lnTo>
                  <a:lnTo>
                    <a:pt x="88335" y="38314"/>
                  </a:lnTo>
                  <a:lnTo>
                    <a:pt x="91640" y="24492"/>
                  </a:lnTo>
                  <a:lnTo>
                    <a:pt x="100594" y="14628"/>
                  </a:lnTo>
                  <a:lnTo>
                    <a:pt x="114904" y="10863"/>
                  </a:lnTo>
                  <a:lnTo>
                    <a:pt x="131169" y="10863"/>
                  </a:lnTo>
                  <a:lnTo>
                    <a:pt x="132018" y="3170"/>
                  </a:lnTo>
                  <a:lnTo>
                    <a:pt x="122649" y="1152"/>
                  </a:lnTo>
                  <a:lnTo>
                    <a:pt x="104617" y="1084"/>
                  </a:lnTo>
                  <a:close/>
                </a:path>
                <a:path w="133985" h="78739">
                  <a:moveTo>
                    <a:pt x="131234" y="63869"/>
                  </a:moveTo>
                  <a:lnTo>
                    <a:pt x="127351" y="65587"/>
                  </a:lnTo>
                  <a:lnTo>
                    <a:pt x="122210" y="67448"/>
                  </a:lnTo>
                  <a:lnTo>
                    <a:pt x="132051" y="67448"/>
                  </a:lnTo>
                  <a:lnTo>
                    <a:pt x="131234" y="63869"/>
                  </a:lnTo>
                  <a:close/>
                </a:path>
                <a:path w="133985" h="78739">
                  <a:moveTo>
                    <a:pt x="131169" y="10863"/>
                  </a:moveTo>
                  <a:lnTo>
                    <a:pt x="122369" y="10863"/>
                  </a:lnTo>
                  <a:lnTo>
                    <a:pt x="127511" y="12725"/>
                  </a:lnTo>
                  <a:lnTo>
                    <a:pt x="130773" y="14443"/>
                  </a:lnTo>
                  <a:lnTo>
                    <a:pt x="131169" y="10863"/>
                  </a:lnTo>
                  <a:close/>
                </a:path>
                <a:path w="133985" h="78739">
                  <a:moveTo>
                    <a:pt x="51286" y="9941"/>
                  </a:moveTo>
                  <a:lnTo>
                    <a:pt x="42609" y="9941"/>
                  </a:lnTo>
                  <a:lnTo>
                    <a:pt x="44312" y="21315"/>
                  </a:lnTo>
                  <a:lnTo>
                    <a:pt x="44312" y="27487"/>
                  </a:lnTo>
                  <a:lnTo>
                    <a:pt x="1824" y="49282"/>
                  </a:lnTo>
                  <a:lnTo>
                    <a:pt x="0" y="63436"/>
                  </a:lnTo>
                  <a:lnTo>
                    <a:pt x="7433" y="74153"/>
                  </a:lnTo>
                  <a:lnTo>
                    <a:pt x="22315" y="78631"/>
                  </a:lnTo>
                  <a:lnTo>
                    <a:pt x="36178" y="75207"/>
                  </a:lnTo>
                  <a:lnTo>
                    <a:pt x="43850" y="68530"/>
                  </a:lnTo>
                  <a:lnTo>
                    <a:pt x="35447" y="68530"/>
                  </a:lnTo>
                  <a:lnTo>
                    <a:pt x="23166" y="68348"/>
                  </a:lnTo>
                  <a:lnTo>
                    <a:pt x="16502" y="62815"/>
                  </a:lnTo>
                  <a:lnTo>
                    <a:pt x="16876" y="45262"/>
                  </a:lnTo>
                  <a:lnTo>
                    <a:pt x="29076" y="39666"/>
                  </a:lnTo>
                  <a:lnTo>
                    <a:pt x="44631" y="38528"/>
                  </a:lnTo>
                  <a:lnTo>
                    <a:pt x="57887" y="38528"/>
                  </a:lnTo>
                  <a:lnTo>
                    <a:pt x="57818" y="26214"/>
                  </a:lnTo>
                  <a:lnTo>
                    <a:pt x="54518" y="13403"/>
                  </a:lnTo>
                  <a:lnTo>
                    <a:pt x="51286" y="9941"/>
                  </a:lnTo>
                  <a:close/>
                </a:path>
                <a:path w="133985" h="78739">
                  <a:moveTo>
                    <a:pt x="58102" y="67448"/>
                  </a:moveTo>
                  <a:lnTo>
                    <a:pt x="45554" y="67448"/>
                  </a:lnTo>
                  <a:lnTo>
                    <a:pt x="46811" y="76930"/>
                  </a:lnTo>
                  <a:lnTo>
                    <a:pt x="59083" y="76930"/>
                  </a:lnTo>
                  <a:lnTo>
                    <a:pt x="58320" y="71791"/>
                  </a:lnTo>
                  <a:lnTo>
                    <a:pt x="58102" y="67448"/>
                  </a:lnTo>
                  <a:close/>
                </a:path>
                <a:path w="133985" h="78739">
                  <a:moveTo>
                    <a:pt x="57887" y="38528"/>
                  </a:moveTo>
                  <a:lnTo>
                    <a:pt x="44631" y="38528"/>
                  </a:lnTo>
                  <a:lnTo>
                    <a:pt x="44631" y="53004"/>
                  </a:lnTo>
                  <a:lnTo>
                    <a:pt x="44472" y="54547"/>
                  </a:lnTo>
                  <a:lnTo>
                    <a:pt x="44010" y="55947"/>
                  </a:lnTo>
                  <a:lnTo>
                    <a:pt x="41829" y="62294"/>
                  </a:lnTo>
                  <a:lnTo>
                    <a:pt x="35447" y="68530"/>
                  </a:lnTo>
                  <a:lnTo>
                    <a:pt x="43850" y="68530"/>
                  </a:lnTo>
                  <a:lnTo>
                    <a:pt x="45093" y="67448"/>
                  </a:lnTo>
                  <a:lnTo>
                    <a:pt x="58102" y="67448"/>
                  </a:lnTo>
                  <a:lnTo>
                    <a:pt x="57977" y="54547"/>
                  </a:lnTo>
                  <a:lnTo>
                    <a:pt x="57887" y="38528"/>
                  </a:lnTo>
                  <a:close/>
                </a:path>
                <a:path w="133985" h="78739">
                  <a:moveTo>
                    <a:pt x="28886" y="0"/>
                  </a:moveTo>
                  <a:lnTo>
                    <a:pt x="15406" y="1847"/>
                  </a:lnTo>
                  <a:lnTo>
                    <a:pt x="4361" y="6521"/>
                  </a:lnTo>
                  <a:lnTo>
                    <a:pt x="7464" y="15684"/>
                  </a:lnTo>
                  <a:lnTo>
                    <a:pt x="12749" y="12104"/>
                  </a:lnTo>
                  <a:lnTo>
                    <a:pt x="20071" y="10085"/>
                  </a:lnTo>
                  <a:lnTo>
                    <a:pt x="27218" y="10085"/>
                  </a:lnTo>
                  <a:lnTo>
                    <a:pt x="51286" y="9941"/>
                  </a:lnTo>
                  <a:lnTo>
                    <a:pt x="45540" y="3788"/>
                  </a:lnTo>
                  <a:lnTo>
                    <a:pt x="2888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2" name="object 68"/>
            <p:cNvSpPr/>
            <p:nvPr/>
          </p:nvSpPr>
          <p:spPr>
            <a:xfrm>
              <a:off x="2598737" y="4954578"/>
              <a:ext cx="270691" cy="87113"/>
            </a:xfrm>
            <a:custGeom>
              <a:avLst/>
              <a:gdLst/>
              <a:ahLst/>
              <a:cxnLst/>
              <a:rect l="l" t="t" r="r" b="b"/>
              <a:pathLst>
                <a:path w="349250" h="112395">
                  <a:moveTo>
                    <a:pt x="302922" y="97896"/>
                  </a:moveTo>
                  <a:lnTo>
                    <a:pt x="289688" y="97896"/>
                  </a:lnTo>
                  <a:lnTo>
                    <a:pt x="294030" y="103432"/>
                  </a:lnTo>
                  <a:lnTo>
                    <a:pt x="304217" y="109936"/>
                  </a:lnTo>
                  <a:lnTo>
                    <a:pt x="318801" y="111831"/>
                  </a:lnTo>
                  <a:lnTo>
                    <a:pt x="330088" y="108259"/>
                  </a:lnTo>
                  <a:lnTo>
                    <a:pt x="338506" y="101147"/>
                  </a:lnTo>
                  <a:lnTo>
                    <a:pt x="311698" y="101147"/>
                  </a:lnTo>
                  <a:lnTo>
                    <a:pt x="302922" y="97896"/>
                  </a:lnTo>
                  <a:close/>
                </a:path>
                <a:path w="349250" h="112395">
                  <a:moveTo>
                    <a:pt x="291391" y="0"/>
                  </a:moveTo>
                  <a:lnTo>
                    <a:pt x="277703" y="0"/>
                  </a:lnTo>
                  <a:lnTo>
                    <a:pt x="277656" y="100089"/>
                  </a:lnTo>
                  <a:lnTo>
                    <a:pt x="277559" y="105199"/>
                  </a:lnTo>
                  <a:lnTo>
                    <a:pt x="277082" y="110337"/>
                  </a:lnTo>
                  <a:lnTo>
                    <a:pt x="288908" y="110337"/>
                  </a:lnTo>
                  <a:lnTo>
                    <a:pt x="289688" y="97896"/>
                  </a:lnTo>
                  <a:lnTo>
                    <a:pt x="302922" y="97896"/>
                  </a:lnTo>
                  <a:lnTo>
                    <a:pt x="299200" y="96518"/>
                  </a:lnTo>
                  <a:lnTo>
                    <a:pt x="291868" y="85171"/>
                  </a:lnTo>
                  <a:lnTo>
                    <a:pt x="291551" y="83611"/>
                  </a:lnTo>
                  <a:lnTo>
                    <a:pt x="291391" y="81878"/>
                  </a:lnTo>
                  <a:lnTo>
                    <a:pt x="291391" y="64474"/>
                  </a:lnTo>
                  <a:lnTo>
                    <a:pt x="291710" y="62645"/>
                  </a:lnTo>
                  <a:lnTo>
                    <a:pt x="295830" y="53352"/>
                  </a:lnTo>
                  <a:lnTo>
                    <a:pt x="305553" y="47098"/>
                  </a:lnTo>
                  <a:lnTo>
                    <a:pt x="306061" y="47071"/>
                  </a:lnTo>
                  <a:lnTo>
                    <a:pt x="291391" y="47071"/>
                  </a:lnTo>
                  <a:lnTo>
                    <a:pt x="291391" y="0"/>
                  </a:lnTo>
                  <a:close/>
                </a:path>
                <a:path w="349250" h="112395">
                  <a:moveTo>
                    <a:pt x="340818" y="46216"/>
                  </a:moveTo>
                  <a:lnTo>
                    <a:pt x="321791" y="46216"/>
                  </a:lnTo>
                  <a:lnTo>
                    <a:pt x="328924" y="53743"/>
                  </a:lnTo>
                  <a:lnTo>
                    <a:pt x="332689" y="67152"/>
                  </a:lnTo>
                  <a:lnTo>
                    <a:pt x="332734" y="86857"/>
                  </a:lnTo>
                  <a:lnTo>
                    <a:pt x="324762" y="97342"/>
                  </a:lnTo>
                  <a:lnTo>
                    <a:pt x="311698" y="101147"/>
                  </a:lnTo>
                  <a:lnTo>
                    <a:pt x="338506" y="101147"/>
                  </a:lnTo>
                  <a:lnTo>
                    <a:pt x="339759" y="100089"/>
                  </a:lnTo>
                  <a:lnTo>
                    <a:pt x="346505" y="87110"/>
                  </a:lnTo>
                  <a:lnTo>
                    <a:pt x="349020" y="69108"/>
                  </a:lnTo>
                  <a:lnTo>
                    <a:pt x="346113" y="54543"/>
                  </a:lnTo>
                  <a:lnTo>
                    <a:pt x="340818" y="46216"/>
                  </a:lnTo>
                  <a:close/>
                </a:path>
                <a:path w="349250" h="112395">
                  <a:moveTo>
                    <a:pt x="312941" y="33652"/>
                  </a:moveTo>
                  <a:lnTo>
                    <a:pt x="300213" y="38038"/>
                  </a:lnTo>
                  <a:lnTo>
                    <a:pt x="291710" y="47071"/>
                  </a:lnTo>
                  <a:lnTo>
                    <a:pt x="306061" y="47071"/>
                  </a:lnTo>
                  <a:lnTo>
                    <a:pt x="321791" y="46216"/>
                  </a:lnTo>
                  <a:lnTo>
                    <a:pt x="340818" y="46216"/>
                  </a:lnTo>
                  <a:lnTo>
                    <a:pt x="338963" y="43299"/>
                  </a:lnTo>
                  <a:lnTo>
                    <a:pt x="327821" y="36095"/>
                  </a:lnTo>
                  <a:lnTo>
                    <a:pt x="312941" y="33652"/>
                  </a:lnTo>
                  <a:close/>
                </a:path>
                <a:path w="349250" h="112395">
                  <a:moveTo>
                    <a:pt x="159392" y="35107"/>
                  </a:moveTo>
                  <a:lnTo>
                    <a:pt x="147407" y="35107"/>
                  </a:lnTo>
                  <a:lnTo>
                    <a:pt x="147939" y="45778"/>
                  </a:lnTo>
                  <a:lnTo>
                    <a:pt x="148027" y="110337"/>
                  </a:lnTo>
                  <a:lnTo>
                    <a:pt x="161414" y="110337"/>
                  </a:lnTo>
                  <a:lnTo>
                    <a:pt x="161414" y="62645"/>
                  </a:lnTo>
                  <a:lnTo>
                    <a:pt x="161716" y="60307"/>
                  </a:lnTo>
                  <a:lnTo>
                    <a:pt x="162496" y="58286"/>
                  </a:lnTo>
                  <a:lnTo>
                    <a:pt x="164677" y="51414"/>
                  </a:lnTo>
                  <a:lnTo>
                    <a:pt x="168551" y="47261"/>
                  </a:lnTo>
                  <a:lnTo>
                    <a:pt x="160013" y="47261"/>
                  </a:lnTo>
                  <a:lnTo>
                    <a:pt x="159392" y="35107"/>
                  </a:lnTo>
                  <a:close/>
                </a:path>
                <a:path w="349250" h="112395">
                  <a:moveTo>
                    <a:pt x="203107" y="44589"/>
                  </a:moveTo>
                  <a:lnTo>
                    <a:pt x="171043" y="44589"/>
                  </a:lnTo>
                  <a:lnTo>
                    <a:pt x="179965" y="44596"/>
                  </a:lnTo>
                  <a:lnTo>
                    <a:pt x="191337" y="50551"/>
                  </a:lnTo>
                  <a:lnTo>
                    <a:pt x="195158" y="65095"/>
                  </a:lnTo>
                  <a:lnTo>
                    <a:pt x="195158" y="110337"/>
                  </a:lnTo>
                  <a:lnTo>
                    <a:pt x="208512" y="110337"/>
                  </a:lnTo>
                  <a:lnTo>
                    <a:pt x="208633" y="60728"/>
                  </a:lnTo>
                  <a:lnTo>
                    <a:pt x="214035" y="48470"/>
                  </a:lnTo>
                  <a:lnTo>
                    <a:pt x="205710" y="48470"/>
                  </a:lnTo>
                  <a:lnTo>
                    <a:pt x="204233" y="45778"/>
                  </a:lnTo>
                  <a:lnTo>
                    <a:pt x="203107" y="44589"/>
                  </a:lnTo>
                  <a:close/>
                </a:path>
                <a:path w="349250" h="112395">
                  <a:moveTo>
                    <a:pt x="250463" y="44589"/>
                  </a:moveTo>
                  <a:lnTo>
                    <a:pt x="218014" y="44589"/>
                  </a:lnTo>
                  <a:lnTo>
                    <a:pt x="229153" y="44865"/>
                  </a:lnTo>
                  <a:lnTo>
                    <a:pt x="238984" y="52001"/>
                  </a:lnTo>
                  <a:lnTo>
                    <a:pt x="242256" y="67767"/>
                  </a:lnTo>
                  <a:lnTo>
                    <a:pt x="242256" y="110337"/>
                  </a:lnTo>
                  <a:lnTo>
                    <a:pt x="255642" y="110337"/>
                  </a:lnTo>
                  <a:lnTo>
                    <a:pt x="255423" y="60728"/>
                  </a:lnTo>
                  <a:lnTo>
                    <a:pt x="250463" y="44589"/>
                  </a:lnTo>
                  <a:close/>
                </a:path>
                <a:path w="349250" h="112395">
                  <a:moveTo>
                    <a:pt x="230748" y="33406"/>
                  </a:moveTo>
                  <a:lnTo>
                    <a:pt x="223601" y="33406"/>
                  </a:lnTo>
                  <a:lnTo>
                    <a:pt x="218762" y="35267"/>
                  </a:lnTo>
                  <a:lnTo>
                    <a:pt x="214274" y="38688"/>
                  </a:lnTo>
                  <a:lnTo>
                    <a:pt x="211154" y="41010"/>
                  </a:lnTo>
                  <a:lnTo>
                    <a:pt x="208050" y="44128"/>
                  </a:lnTo>
                  <a:lnTo>
                    <a:pt x="205710" y="48470"/>
                  </a:lnTo>
                  <a:lnTo>
                    <a:pt x="214035" y="48470"/>
                  </a:lnTo>
                  <a:lnTo>
                    <a:pt x="218014" y="44589"/>
                  </a:lnTo>
                  <a:lnTo>
                    <a:pt x="250463" y="44589"/>
                  </a:lnTo>
                  <a:lnTo>
                    <a:pt x="250282" y="44001"/>
                  </a:lnTo>
                  <a:lnTo>
                    <a:pt x="240902" y="35668"/>
                  </a:lnTo>
                  <a:lnTo>
                    <a:pt x="230748" y="33406"/>
                  </a:lnTo>
                  <a:close/>
                </a:path>
                <a:path w="349250" h="112395">
                  <a:moveTo>
                    <a:pt x="181440" y="33523"/>
                  </a:moveTo>
                  <a:lnTo>
                    <a:pt x="168348" y="38265"/>
                  </a:lnTo>
                  <a:lnTo>
                    <a:pt x="160474" y="47261"/>
                  </a:lnTo>
                  <a:lnTo>
                    <a:pt x="168551" y="47261"/>
                  </a:lnTo>
                  <a:lnTo>
                    <a:pt x="171043" y="44589"/>
                  </a:lnTo>
                  <a:lnTo>
                    <a:pt x="203107" y="44589"/>
                  </a:lnTo>
                  <a:lnTo>
                    <a:pt x="195759" y="36836"/>
                  </a:lnTo>
                  <a:lnTo>
                    <a:pt x="181440" y="33523"/>
                  </a:lnTo>
                  <a:close/>
                </a:path>
                <a:path w="349250" h="112395">
                  <a:moveTo>
                    <a:pt x="119389" y="43348"/>
                  </a:moveTo>
                  <a:lnTo>
                    <a:pt x="110702" y="43348"/>
                  </a:lnTo>
                  <a:lnTo>
                    <a:pt x="112436" y="54723"/>
                  </a:lnTo>
                  <a:lnTo>
                    <a:pt x="112436" y="60895"/>
                  </a:lnTo>
                  <a:lnTo>
                    <a:pt x="69932" y="82692"/>
                  </a:lnTo>
                  <a:lnTo>
                    <a:pt x="68109" y="96844"/>
                  </a:lnTo>
                  <a:lnTo>
                    <a:pt x="75549" y="107561"/>
                  </a:lnTo>
                  <a:lnTo>
                    <a:pt x="90423" y="112038"/>
                  </a:lnTo>
                  <a:lnTo>
                    <a:pt x="104293" y="108614"/>
                  </a:lnTo>
                  <a:lnTo>
                    <a:pt x="111959" y="101937"/>
                  </a:lnTo>
                  <a:lnTo>
                    <a:pt x="103572" y="101937"/>
                  </a:lnTo>
                  <a:lnTo>
                    <a:pt x="91276" y="101755"/>
                  </a:lnTo>
                  <a:lnTo>
                    <a:pt x="84606" y="96219"/>
                  </a:lnTo>
                  <a:lnTo>
                    <a:pt x="84985" y="78669"/>
                  </a:lnTo>
                  <a:lnTo>
                    <a:pt x="97186" y="73073"/>
                  </a:lnTo>
                  <a:lnTo>
                    <a:pt x="112740" y="71935"/>
                  </a:lnTo>
                  <a:lnTo>
                    <a:pt x="125995" y="71935"/>
                  </a:lnTo>
                  <a:lnTo>
                    <a:pt x="125926" y="59622"/>
                  </a:lnTo>
                  <a:lnTo>
                    <a:pt x="122622" y="46810"/>
                  </a:lnTo>
                  <a:lnTo>
                    <a:pt x="119389" y="43348"/>
                  </a:lnTo>
                  <a:close/>
                </a:path>
                <a:path w="349250" h="112395">
                  <a:moveTo>
                    <a:pt x="126205" y="100855"/>
                  </a:moveTo>
                  <a:lnTo>
                    <a:pt x="113663" y="100855"/>
                  </a:lnTo>
                  <a:lnTo>
                    <a:pt x="114921" y="110337"/>
                  </a:lnTo>
                  <a:lnTo>
                    <a:pt x="127193" y="110337"/>
                  </a:lnTo>
                  <a:lnTo>
                    <a:pt x="126411" y="105199"/>
                  </a:lnTo>
                  <a:lnTo>
                    <a:pt x="126205" y="100855"/>
                  </a:lnTo>
                  <a:close/>
                </a:path>
                <a:path w="349250" h="112395">
                  <a:moveTo>
                    <a:pt x="125995" y="71935"/>
                  </a:moveTo>
                  <a:lnTo>
                    <a:pt x="112740" y="71935"/>
                  </a:lnTo>
                  <a:lnTo>
                    <a:pt x="112740" y="86412"/>
                  </a:lnTo>
                  <a:lnTo>
                    <a:pt x="112580" y="87955"/>
                  </a:lnTo>
                  <a:lnTo>
                    <a:pt x="109938" y="95702"/>
                  </a:lnTo>
                  <a:lnTo>
                    <a:pt x="103572" y="101937"/>
                  </a:lnTo>
                  <a:lnTo>
                    <a:pt x="111959" y="101937"/>
                  </a:lnTo>
                  <a:lnTo>
                    <a:pt x="113201" y="100855"/>
                  </a:lnTo>
                  <a:lnTo>
                    <a:pt x="126205" y="100855"/>
                  </a:lnTo>
                  <a:lnTo>
                    <a:pt x="126085" y="87955"/>
                  </a:lnTo>
                  <a:lnTo>
                    <a:pt x="125995" y="71935"/>
                  </a:lnTo>
                  <a:close/>
                </a:path>
                <a:path w="349250" h="112395">
                  <a:moveTo>
                    <a:pt x="96995" y="33407"/>
                  </a:moveTo>
                  <a:lnTo>
                    <a:pt x="83526" y="35254"/>
                  </a:lnTo>
                  <a:lnTo>
                    <a:pt x="72470" y="39928"/>
                  </a:lnTo>
                  <a:lnTo>
                    <a:pt x="75573" y="49091"/>
                  </a:lnTo>
                  <a:lnTo>
                    <a:pt x="80858" y="45511"/>
                  </a:lnTo>
                  <a:lnTo>
                    <a:pt x="88164" y="43492"/>
                  </a:lnTo>
                  <a:lnTo>
                    <a:pt x="95326" y="43492"/>
                  </a:lnTo>
                  <a:lnTo>
                    <a:pt x="119389" y="43348"/>
                  </a:lnTo>
                  <a:lnTo>
                    <a:pt x="113642" y="37195"/>
                  </a:lnTo>
                  <a:lnTo>
                    <a:pt x="96995" y="33407"/>
                  </a:lnTo>
                  <a:close/>
                </a:path>
                <a:path w="349250" h="112395">
                  <a:moveTo>
                    <a:pt x="13688" y="5599"/>
                  </a:moveTo>
                  <a:lnTo>
                    <a:pt x="0" y="5599"/>
                  </a:lnTo>
                  <a:lnTo>
                    <a:pt x="0" y="110337"/>
                  </a:lnTo>
                  <a:lnTo>
                    <a:pt x="58478" y="110337"/>
                  </a:lnTo>
                  <a:lnTo>
                    <a:pt x="58478" y="98995"/>
                  </a:lnTo>
                  <a:lnTo>
                    <a:pt x="13688" y="98995"/>
                  </a:lnTo>
                  <a:lnTo>
                    <a:pt x="13688" y="559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3" name="object 69"/>
            <p:cNvSpPr/>
            <p:nvPr/>
          </p:nvSpPr>
          <p:spPr>
            <a:xfrm>
              <a:off x="3157638" y="4958793"/>
              <a:ext cx="182102" cy="82684"/>
            </a:xfrm>
            <a:custGeom>
              <a:avLst/>
              <a:gdLst/>
              <a:ahLst/>
              <a:cxnLst/>
              <a:rect l="l" t="t" r="r" b="b"/>
              <a:pathLst>
                <a:path w="234950" h="106679">
                  <a:moveTo>
                    <a:pt x="175531" y="88418"/>
                  </a:moveTo>
                  <a:lnTo>
                    <a:pt x="174923" y="101282"/>
                  </a:lnTo>
                  <a:lnTo>
                    <a:pt x="186340" y="104954"/>
                  </a:lnTo>
                  <a:lnTo>
                    <a:pt x="201186" y="106393"/>
                  </a:lnTo>
                  <a:lnTo>
                    <a:pt x="216216" y="103335"/>
                  </a:lnTo>
                  <a:lnTo>
                    <a:pt x="226762" y="95842"/>
                  </a:lnTo>
                  <a:lnTo>
                    <a:pt x="227156" y="95100"/>
                  </a:lnTo>
                  <a:lnTo>
                    <a:pt x="190318" y="95100"/>
                  </a:lnTo>
                  <a:lnTo>
                    <a:pt x="181612" y="92156"/>
                  </a:lnTo>
                  <a:lnTo>
                    <a:pt x="175531" y="88418"/>
                  </a:lnTo>
                  <a:close/>
                </a:path>
                <a:path w="234950" h="106679">
                  <a:moveTo>
                    <a:pt x="213859" y="0"/>
                  </a:moveTo>
                  <a:lnTo>
                    <a:pt x="194262" y="841"/>
                  </a:lnTo>
                  <a:lnTo>
                    <a:pt x="183650" y="7661"/>
                  </a:lnTo>
                  <a:lnTo>
                    <a:pt x="177109" y="19070"/>
                  </a:lnTo>
                  <a:lnTo>
                    <a:pt x="175395" y="35081"/>
                  </a:lnTo>
                  <a:lnTo>
                    <a:pt x="181290" y="44330"/>
                  </a:lnTo>
                  <a:lnTo>
                    <a:pt x="192296" y="52277"/>
                  </a:lnTo>
                  <a:lnTo>
                    <a:pt x="208740" y="59555"/>
                  </a:lnTo>
                  <a:lnTo>
                    <a:pt x="218510" y="67781"/>
                  </a:lnTo>
                  <a:lnTo>
                    <a:pt x="221331" y="80405"/>
                  </a:lnTo>
                  <a:lnTo>
                    <a:pt x="214640" y="91076"/>
                  </a:lnTo>
                  <a:lnTo>
                    <a:pt x="199646" y="95100"/>
                  </a:lnTo>
                  <a:lnTo>
                    <a:pt x="227156" y="95100"/>
                  </a:lnTo>
                  <a:lnTo>
                    <a:pt x="232856" y="84360"/>
                  </a:lnTo>
                  <a:lnTo>
                    <a:pt x="234533" y="69334"/>
                  </a:lnTo>
                  <a:lnTo>
                    <a:pt x="229649" y="59361"/>
                  </a:lnTo>
                  <a:lnTo>
                    <a:pt x="219600" y="51079"/>
                  </a:lnTo>
                  <a:lnTo>
                    <a:pt x="203744" y="43503"/>
                  </a:lnTo>
                  <a:lnTo>
                    <a:pt x="191658" y="35857"/>
                  </a:lnTo>
                  <a:lnTo>
                    <a:pt x="187820" y="25471"/>
                  </a:lnTo>
                  <a:lnTo>
                    <a:pt x="187820" y="18327"/>
                  </a:lnTo>
                  <a:lnTo>
                    <a:pt x="193280" y="9785"/>
                  </a:lnTo>
                  <a:lnTo>
                    <a:pt x="226534" y="9785"/>
                  </a:lnTo>
                  <a:lnTo>
                    <a:pt x="225187" y="1308"/>
                  </a:lnTo>
                  <a:lnTo>
                    <a:pt x="213859" y="0"/>
                  </a:lnTo>
                  <a:close/>
                </a:path>
                <a:path w="234950" h="106679">
                  <a:moveTo>
                    <a:pt x="226534" y="9785"/>
                  </a:moveTo>
                  <a:lnTo>
                    <a:pt x="217059" y="9785"/>
                  </a:lnTo>
                  <a:lnTo>
                    <a:pt x="224063" y="12744"/>
                  </a:lnTo>
                  <a:lnTo>
                    <a:pt x="227326" y="14764"/>
                  </a:lnTo>
                  <a:lnTo>
                    <a:pt x="226534" y="9785"/>
                  </a:lnTo>
                  <a:close/>
                </a:path>
                <a:path w="234950" h="106679">
                  <a:moveTo>
                    <a:pt x="157833" y="161"/>
                  </a:moveTo>
                  <a:lnTo>
                    <a:pt x="101375" y="161"/>
                  </a:lnTo>
                  <a:lnTo>
                    <a:pt x="101375" y="104899"/>
                  </a:lnTo>
                  <a:lnTo>
                    <a:pt x="115063" y="104899"/>
                  </a:lnTo>
                  <a:lnTo>
                    <a:pt x="115063" y="57477"/>
                  </a:lnTo>
                  <a:lnTo>
                    <a:pt x="154553" y="57477"/>
                  </a:lnTo>
                  <a:lnTo>
                    <a:pt x="154553" y="46293"/>
                  </a:lnTo>
                  <a:lnTo>
                    <a:pt x="115063" y="46293"/>
                  </a:lnTo>
                  <a:lnTo>
                    <a:pt x="115063" y="11503"/>
                  </a:lnTo>
                  <a:lnTo>
                    <a:pt x="157833" y="11503"/>
                  </a:lnTo>
                  <a:lnTo>
                    <a:pt x="157833" y="161"/>
                  </a:lnTo>
                  <a:close/>
                </a:path>
                <a:path w="234950" h="106679">
                  <a:moveTo>
                    <a:pt x="13672" y="161"/>
                  </a:moveTo>
                  <a:lnTo>
                    <a:pt x="0" y="161"/>
                  </a:lnTo>
                  <a:lnTo>
                    <a:pt x="0" y="104899"/>
                  </a:lnTo>
                  <a:lnTo>
                    <a:pt x="13672" y="104899"/>
                  </a:lnTo>
                  <a:lnTo>
                    <a:pt x="13672" y="55775"/>
                  </a:lnTo>
                  <a:lnTo>
                    <a:pt x="78056" y="55775"/>
                  </a:lnTo>
                  <a:lnTo>
                    <a:pt x="78056" y="43971"/>
                  </a:lnTo>
                  <a:lnTo>
                    <a:pt x="13672" y="43971"/>
                  </a:lnTo>
                  <a:lnTo>
                    <a:pt x="13672" y="161"/>
                  </a:lnTo>
                  <a:close/>
                </a:path>
                <a:path w="234950" h="106679">
                  <a:moveTo>
                    <a:pt x="78056" y="55775"/>
                  </a:moveTo>
                  <a:lnTo>
                    <a:pt x="64368" y="55775"/>
                  </a:lnTo>
                  <a:lnTo>
                    <a:pt x="64368" y="104899"/>
                  </a:lnTo>
                  <a:lnTo>
                    <a:pt x="78056" y="104899"/>
                  </a:lnTo>
                  <a:lnTo>
                    <a:pt x="78056" y="55775"/>
                  </a:lnTo>
                  <a:close/>
                </a:path>
                <a:path w="234950" h="106679">
                  <a:moveTo>
                    <a:pt x="78056" y="161"/>
                  </a:moveTo>
                  <a:lnTo>
                    <a:pt x="64368" y="161"/>
                  </a:lnTo>
                  <a:lnTo>
                    <a:pt x="64368" y="43971"/>
                  </a:lnTo>
                  <a:lnTo>
                    <a:pt x="78056" y="43971"/>
                  </a:lnTo>
                  <a:lnTo>
                    <a:pt x="78056" y="16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4" name="object 70"/>
            <p:cNvSpPr/>
            <p:nvPr/>
          </p:nvSpPr>
          <p:spPr>
            <a:xfrm>
              <a:off x="2626137" y="4078084"/>
              <a:ext cx="15257" cy="45771"/>
            </a:xfrm>
            <a:custGeom>
              <a:avLst/>
              <a:gdLst/>
              <a:ahLst/>
              <a:cxnLst/>
              <a:rect l="l" t="t" r="r" b="b"/>
              <a:pathLst>
                <a:path w="19685" h="59054">
                  <a:moveTo>
                    <a:pt x="19657" y="7396"/>
                  </a:moveTo>
                  <a:lnTo>
                    <a:pt x="11953" y="7396"/>
                  </a:lnTo>
                  <a:lnTo>
                    <a:pt x="11953" y="58874"/>
                  </a:lnTo>
                  <a:lnTo>
                    <a:pt x="19657" y="58874"/>
                  </a:lnTo>
                  <a:lnTo>
                    <a:pt x="19657" y="7396"/>
                  </a:lnTo>
                  <a:close/>
                </a:path>
                <a:path w="19685" h="59054">
                  <a:moveTo>
                    <a:pt x="19657" y="0"/>
                  </a:moveTo>
                  <a:lnTo>
                    <a:pt x="12861" y="0"/>
                  </a:lnTo>
                  <a:lnTo>
                    <a:pt x="0" y="6871"/>
                  </a:lnTo>
                  <a:lnTo>
                    <a:pt x="1527" y="12932"/>
                  </a:lnTo>
                  <a:lnTo>
                    <a:pt x="11762" y="7396"/>
                  </a:lnTo>
                  <a:lnTo>
                    <a:pt x="19657" y="7396"/>
                  </a:lnTo>
                  <a:lnTo>
                    <a:pt x="196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5" name="object 71"/>
            <p:cNvSpPr/>
            <p:nvPr/>
          </p:nvSpPr>
          <p:spPr>
            <a:xfrm>
              <a:off x="2662195" y="4082526"/>
              <a:ext cx="46264" cy="82684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637" y="88410"/>
                  </a:moveTo>
                  <a:lnTo>
                    <a:pt x="0" y="101253"/>
                  </a:lnTo>
                  <a:lnTo>
                    <a:pt x="11414" y="104943"/>
                  </a:lnTo>
                  <a:lnTo>
                    <a:pt x="26248" y="106387"/>
                  </a:lnTo>
                  <a:lnTo>
                    <a:pt x="41295" y="103336"/>
                  </a:lnTo>
                  <a:lnTo>
                    <a:pt x="51850" y="95845"/>
                  </a:lnTo>
                  <a:lnTo>
                    <a:pt x="52250" y="95092"/>
                  </a:lnTo>
                  <a:lnTo>
                    <a:pt x="15425" y="95092"/>
                  </a:lnTo>
                  <a:lnTo>
                    <a:pt x="6718" y="92166"/>
                  </a:lnTo>
                  <a:lnTo>
                    <a:pt x="637" y="88410"/>
                  </a:lnTo>
                  <a:close/>
                </a:path>
                <a:path w="59689" h="106679">
                  <a:moveTo>
                    <a:pt x="38968" y="0"/>
                  </a:moveTo>
                  <a:lnTo>
                    <a:pt x="19372" y="832"/>
                  </a:lnTo>
                  <a:lnTo>
                    <a:pt x="8765" y="7649"/>
                  </a:lnTo>
                  <a:lnTo>
                    <a:pt x="2227" y="19063"/>
                  </a:lnTo>
                  <a:lnTo>
                    <a:pt x="512" y="35091"/>
                  </a:lnTo>
                  <a:lnTo>
                    <a:pt x="6401" y="44335"/>
                  </a:lnTo>
                  <a:lnTo>
                    <a:pt x="17406" y="52276"/>
                  </a:lnTo>
                  <a:lnTo>
                    <a:pt x="33862" y="59556"/>
                  </a:lnTo>
                  <a:lnTo>
                    <a:pt x="43619" y="67798"/>
                  </a:lnTo>
                  <a:lnTo>
                    <a:pt x="46436" y="80405"/>
                  </a:lnTo>
                  <a:lnTo>
                    <a:pt x="39739" y="91079"/>
                  </a:lnTo>
                  <a:lnTo>
                    <a:pt x="24752" y="95092"/>
                  </a:lnTo>
                  <a:lnTo>
                    <a:pt x="52250" y="95092"/>
                  </a:lnTo>
                  <a:lnTo>
                    <a:pt x="57948" y="84366"/>
                  </a:lnTo>
                  <a:lnTo>
                    <a:pt x="59628" y="69353"/>
                  </a:lnTo>
                  <a:lnTo>
                    <a:pt x="54755" y="59371"/>
                  </a:lnTo>
                  <a:lnTo>
                    <a:pt x="44718" y="51086"/>
                  </a:lnTo>
                  <a:lnTo>
                    <a:pt x="28874" y="43504"/>
                  </a:lnTo>
                  <a:lnTo>
                    <a:pt x="16769" y="35870"/>
                  </a:lnTo>
                  <a:lnTo>
                    <a:pt x="12926" y="25495"/>
                  </a:lnTo>
                  <a:lnTo>
                    <a:pt x="12926" y="18352"/>
                  </a:lnTo>
                  <a:lnTo>
                    <a:pt x="18369" y="9778"/>
                  </a:lnTo>
                  <a:lnTo>
                    <a:pt x="51628" y="9778"/>
                  </a:lnTo>
                  <a:lnTo>
                    <a:pt x="50295" y="1316"/>
                  </a:lnTo>
                  <a:lnTo>
                    <a:pt x="38968" y="0"/>
                  </a:lnTo>
                  <a:close/>
                </a:path>
                <a:path w="59689" h="106679">
                  <a:moveTo>
                    <a:pt x="51628" y="9778"/>
                  </a:moveTo>
                  <a:lnTo>
                    <a:pt x="42165" y="9778"/>
                  </a:lnTo>
                  <a:lnTo>
                    <a:pt x="49169" y="12721"/>
                  </a:lnTo>
                  <a:lnTo>
                    <a:pt x="52415" y="14773"/>
                  </a:lnTo>
                  <a:lnTo>
                    <a:pt x="51628" y="97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6" name="object 72"/>
            <p:cNvSpPr/>
            <p:nvPr/>
          </p:nvSpPr>
          <p:spPr>
            <a:xfrm>
              <a:off x="2721586" y="4155847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53" y="8765"/>
                  </a:moveTo>
                  <a:lnTo>
                    <a:pt x="97635" y="8765"/>
                  </a:lnTo>
                  <a:lnTo>
                    <a:pt x="100436" y="14284"/>
                  </a:lnTo>
                  <a:lnTo>
                    <a:pt x="98164" y="28898"/>
                  </a:lnTo>
                  <a:lnTo>
                    <a:pt x="90949" y="38619"/>
                  </a:lnTo>
                  <a:lnTo>
                    <a:pt x="78502" y="51080"/>
                  </a:lnTo>
                  <a:lnTo>
                    <a:pt x="72247" y="57172"/>
                  </a:lnTo>
                  <a:lnTo>
                    <a:pt x="72247" y="62040"/>
                  </a:lnTo>
                  <a:lnTo>
                    <a:pt x="109875" y="62040"/>
                  </a:lnTo>
                  <a:lnTo>
                    <a:pt x="109875" y="55422"/>
                  </a:lnTo>
                  <a:lnTo>
                    <a:pt x="83484" y="55422"/>
                  </a:lnTo>
                  <a:lnTo>
                    <a:pt x="83484" y="55232"/>
                  </a:lnTo>
                  <a:lnTo>
                    <a:pt x="98637" y="40085"/>
                  </a:lnTo>
                  <a:lnTo>
                    <a:pt x="105849" y="29785"/>
                  </a:lnTo>
                  <a:lnTo>
                    <a:pt x="108426" y="19296"/>
                  </a:lnTo>
                  <a:lnTo>
                    <a:pt x="108426" y="10833"/>
                  </a:lnTo>
                  <a:lnTo>
                    <a:pt x="107153" y="8765"/>
                  </a:lnTo>
                  <a:close/>
                </a:path>
                <a:path w="110489" h="66039">
                  <a:moveTo>
                    <a:pt x="103078" y="2147"/>
                  </a:moveTo>
                  <a:lnTo>
                    <a:pt x="83675" y="2147"/>
                  </a:lnTo>
                  <a:lnTo>
                    <a:pt x="77786" y="4787"/>
                  </a:lnTo>
                  <a:lnTo>
                    <a:pt x="73790" y="8144"/>
                  </a:lnTo>
                  <a:lnTo>
                    <a:pt x="76338" y="13760"/>
                  </a:lnTo>
                  <a:lnTo>
                    <a:pt x="79060" y="11485"/>
                  </a:lnTo>
                  <a:lnTo>
                    <a:pt x="83484" y="8765"/>
                  </a:lnTo>
                  <a:lnTo>
                    <a:pt x="107153" y="8765"/>
                  </a:lnTo>
                  <a:lnTo>
                    <a:pt x="103078" y="2147"/>
                  </a:lnTo>
                  <a:close/>
                </a:path>
                <a:path w="110489" h="66039">
                  <a:moveTo>
                    <a:pt x="68442" y="0"/>
                  </a:moveTo>
                  <a:lnTo>
                    <a:pt x="62188" y="0"/>
                  </a:lnTo>
                  <a:lnTo>
                    <a:pt x="36991" y="65684"/>
                  </a:lnTo>
                  <a:lnTo>
                    <a:pt x="43055" y="65684"/>
                  </a:lnTo>
                  <a:lnTo>
                    <a:pt x="68442" y="0"/>
                  </a:lnTo>
                  <a:close/>
                </a:path>
                <a:path w="110489" h="66039">
                  <a:moveTo>
                    <a:pt x="19673" y="10594"/>
                  </a:moveTo>
                  <a:lnTo>
                    <a:pt x="11969" y="10594"/>
                  </a:lnTo>
                  <a:lnTo>
                    <a:pt x="11969" y="62040"/>
                  </a:lnTo>
                  <a:lnTo>
                    <a:pt x="19673" y="62040"/>
                  </a:lnTo>
                  <a:lnTo>
                    <a:pt x="19673" y="10594"/>
                  </a:lnTo>
                  <a:close/>
                </a:path>
                <a:path w="110489" h="66039">
                  <a:moveTo>
                    <a:pt x="19673" y="3166"/>
                  </a:moveTo>
                  <a:lnTo>
                    <a:pt x="12861" y="3166"/>
                  </a:lnTo>
                  <a:lnTo>
                    <a:pt x="0" y="10038"/>
                  </a:lnTo>
                  <a:lnTo>
                    <a:pt x="1544" y="16115"/>
                  </a:lnTo>
                  <a:lnTo>
                    <a:pt x="11779" y="10594"/>
                  </a:lnTo>
                  <a:lnTo>
                    <a:pt x="19673" y="10594"/>
                  </a:lnTo>
                  <a:lnTo>
                    <a:pt x="19673" y="31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7" name="object 73"/>
            <p:cNvSpPr/>
            <p:nvPr/>
          </p:nvSpPr>
          <p:spPr>
            <a:xfrm>
              <a:off x="2621991" y="3103852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90" y="6617"/>
                  </a:moveTo>
                  <a:lnTo>
                    <a:pt x="25372" y="6617"/>
                  </a:lnTo>
                  <a:lnTo>
                    <a:pt x="28188" y="12137"/>
                  </a:lnTo>
                  <a:lnTo>
                    <a:pt x="25913" y="26740"/>
                  </a:lnTo>
                  <a:lnTo>
                    <a:pt x="18694" y="36467"/>
                  </a:lnTo>
                  <a:lnTo>
                    <a:pt x="6239" y="48933"/>
                  </a:lnTo>
                  <a:lnTo>
                    <a:pt x="0" y="54993"/>
                  </a:lnTo>
                  <a:lnTo>
                    <a:pt x="0" y="59893"/>
                  </a:lnTo>
                  <a:lnTo>
                    <a:pt x="37611" y="59893"/>
                  </a:lnTo>
                  <a:lnTo>
                    <a:pt x="37611" y="53275"/>
                  </a:lnTo>
                  <a:lnTo>
                    <a:pt x="11236" y="53275"/>
                  </a:lnTo>
                  <a:lnTo>
                    <a:pt x="11236" y="53084"/>
                  </a:lnTo>
                  <a:lnTo>
                    <a:pt x="26387" y="37927"/>
                  </a:lnTo>
                  <a:lnTo>
                    <a:pt x="33589" y="27624"/>
                  </a:lnTo>
                  <a:lnTo>
                    <a:pt x="36163" y="17117"/>
                  </a:lnTo>
                  <a:lnTo>
                    <a:pt x="36163" y="8685"/>
                  </a:lnTo>
                  <a:lnTo>
                    <a:pt x="34890" y="6617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0"/>
                  </a:lnTo>
                  <a:lnTo>
                    <a:pt x="1527" y="5996"/>
                  </a:lnTo>
                  <a:lnTo>
                    <a:pt x="4058" y="11581"/>
                  </a:lnTo>
                  <a:lnTo>
                    <a:pt x="6795" y="9338"/>
                  </a:lnTo>
                  <a:lnTo>
                    <a:pt x="11236" y="6617"/>
                  </a:lnTo>
                  <a:lnTo>
                    <a:pt x="34890" y="6617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8" name="object 74"/>
            <p:cNvSpPr/>
            <p:nvPr/>
          </p:nvSpPr>
          <p:spPr>
            <a:xfrm>
              <a:off x="2662213" y="3109075"/>
              <a:ext cx="46264" cy="82684"/>
            </a:xfrm>
            <a:custGeom>
              <a:avLst/>
              <a:gdLst/>
              <a:ahLst/>
              <a:cxnLst/>
              <a:rect l="l" t="t" r="r" b="b"/>
              <a:pathLst>
                <a:path w="59689" h="106679">
                  <a:moveTo>
                    <a:pt x="614" y="88422"/>
                  </a:moveTo>
                  <a:lnTo>
                    <a:pt x="0" y="101272"/>
                  </a:lnTo>
                  <a:lnTo>
                    <a:pt x="11414" y="104971"/>
                  </a:lnTo>
                  <a:lnTo>
                    <a:pt x="26256" y="106429"/>
                  </a:lnTo>
                  <a:lnTo>
                    <a:pt x="41289" y="103365"/>
                  </a:lnTo>
                  <a:lnTo>
                    <a:pt x="51834" y="95862"/>
                  </a:lnTo>
                  <a:lnTo>
                    <a:pt x="52237" y="95103"/>
                  </a:lnTo>
                  <a:lnTo>
                    <a:pt x="15402" y="95103"/>
                  </a:lnTo>
                  <a:lnTo>
                    <a:pt x="6695" y="92144"/>
                  </a:lnTo>
                  <a:lnTo>
                    <a:pt x="614" y="88422"/>
                  </a:lnTo>
                  <a:close/>
                </a:path>
                <a:path w="59689" h="106679">
                  <a:moveTo>
                    <a:pt x="38941" y="0"/>
                  </a:moveTo>
                  <a:lnTo>
                    <a:pt x="19346" y="830"/>
                  </a:lnTo>
                  <a:lnTo>
                    <a:pt x="8740" y="7652"/>
                  </a:lnTo>
                  <a:lnTo>
                    <a:pt x="2204" y="19069"/>
                  </a:lnTo>
                  <a:lnTo>
                    <a:pt x="489" y="35092"/>
                  </a:lnTo>
                  <a:lnTo>
                    <a:pt x="6378" y="44343"/>
                  </a:lnTo>
                  <a:lnTo>
                    <a:pt x="17383" y="52295"/>
                  </a:lnTo>
                  <a:lnTo>
                    <a:pt x="33839" y="59566"/>
                  </a:lnTo>
                  <a:lnTo>
                    <a:pt x="43596" y="67803"/>
                  </a:lnTo>
                  <a:lnTo>
                    <a:pt x="46413" y="80416"/>
                  </a:lnTo>
                  <a:lnTo>
                    <a:pt x="39716" y="91090"/>
                  </a:lnTo>
                  <a:lnTo>
                    <a:pt x="24729" y="95103"/>
                  </a:lnTo>
                  <a:lnTo>
                    <a:pt x="52237" y="95103"/>
                  </a:lnTo>
                  <a:lnTo>
                    <a:pt x="57928" y="84375"/>
                  </a:lnTo>
                  <a:lnTo>
                    <a:pt x="59606" y="69362"/>
                  </a:lnTo>
                  <a:lnTo>
                    <a:pt x="54734" y="59378"/>
                  </a:lnTo>
                  <a:lnTo>
                    <a:pt x="44697" y="51097"/>
                  </a:lnTo>
                  <a:lnTo>
                    <a:pt x="28851" y="43522"/>
                  </a:lnTo>
                  <a:lnTo>
                    <a:pt x="16747" y="35871"/>
                  </a:lnTo>
                  <a:lnTo>
                    <a:pt x="12903" y="25506"/>
                  </a:lnTo>
                  <a:lnTo>
                    <a:pt x="12903" y="18331"/>
                  </a:lnTo>
                  <a:lnTo>
                    <a:pt x="18346" y="9788"/>
                  </a:lnTo>
                  <a:lnTo>
                    <a:pt x="51607" y="9788"/>
                  </a:lnTo>
                  <a:lnTo>
                    <a:pt x="50269" y="1323"/>
                  </a:lnTo>
                  <a:lnTo>
                    <a:pt x="38941" y="0"/>
                  </a:lnTo>
                  <a:close/>
                </a:path>
                <a:path w="59689" h="106679">
                  <a:moveTo>
                    <a:pt x="51607" y="9788"/>
                  </a:moveTo>
                  <a:lnTo>
                    <a:pt x="42142" y="9788"/>
                  </a:lnTo>
                  <a:lnTo>
                    <a:pt x="49146" y="12732"/>
                  </a:lnTo>
                  <a:lnTo>
                    <a:pt x="52392" y="14751"/>
                  </a:lnTo>
                  <a:lnTo>
                    <a:pt x="51607" y="978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79" name="object 75"/>
            <p:cNvSpPr/>
            <p:nvPr/>
          </p:nvSpPr>
          <p:spPr>
            <a:xfrm>
              <a:off x="2721586" y="3182405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40" y="8749"/>
                  </a:moveTo>
                  <a:lnTo>
                    <a:pt x="97635" y="8749"/>
                  </a:lnTo>
                  <a:lnTo>
                    <a:pt x="100436" y="14284"/>
                  </a:lnTo>
                  <a:lnTo>
                    <a:pt x="98164" y="28883"/>
                  </a:lnTo>
                  <a:lnTo>
                    <a:pt x="90949" y="38611"/>
                  </a:lnTo>
                  <a:lnTo>
                    <a:pt x="78502" y="51079"/>
                  </a:lnTo>
                  <a:lnTo>
                    <a:pt x="72247" y="57124"/>
                  </a:lnTo>
                  <a:lnTo>
                    <a:pt x="72247" y="62040"/>
                  </a:lnTo>
                  <a:lnTo>
                    <a:pt x="109875" y="62040"/>
                  </a:lnTo>
                  <a:lnTo>
                    <a:pt x="109875" y="55422"/>
                  </a:lnTo>
                  <a:lnTo>
                    <a:pt x="83484" y="55422"/>
                  </a:lnTo>
                  <a:lnTo>
                    <a:pt x="83484" y="55264"/>
                  </a:lnTo>
                  <a:lnTo>
                    <a:pt x="98663" y="40071"/>
                  </a:lnTo>
                  <a:lnTo>
                    <a:pt x="105856" y="29777"/>
                  </a:lnTo>
                  <a:lnTo>
                    <a:pt x="108426" y="19264"/>
                  </a:lnTo>
                  <a:lnTo>
                    <a:pt x="108426" y="10833"/>
                  </a:lnTo>
                  <a:lnTo>
                    <a:pt x="107140" y="8749"/>
                  </a:lnTo>
                  <a:close/>
                </a:path>
                <a:path w="110489" h="66039">
                  <a:moveTo>
                    <a:pt x="103078" y="2162"/>
                  </a:moveTo>
                  <a:lnTo>
                    <a:pt x="83675" y="2162"/>
                  </a:lnTo>
                  <a:lnTo>
                    <a:pt x="77786" y="4771"/>
                  </a:lnTo>
                  <a:lnTo>
                    <a:pt x="73790" y="8127"/>
                  </a:lnTo>
                  <a:lnTo>
                    <a:pt x="76338" y="13728"/>
                  </a:lnTo>
                  <a:lnTo>
                    <a:pt x="79060" y="11484"/>
                  </a:lnTo>
                  <a:lnTo>
                    <a:pt x="83484" y="8749"/>
                  </a:lnTo>
                  <a:lnTo>
                    <a:pt x="107140" y="8749"/>
                  </a:lnTo>
                  <a:lnTo>
                    <a:pt x="103078" y="2162"/>
                  </a:lnTo>
                  <a:close/>
                </a:path>
                <a:path w="110489" h="66039">
                  <a:moveTo>
                    <a:pt x="68442" y="0"/>
                  </a:moveTo>
                  <a:lnTo>
                    <a:pt x="62188" y="0"/>
                  </a:lnTo>
                  <a:lnTo>
                    <a:pt x="36991" y="65651"/>
                  </a:lnTo>
                  <a:lnTo>
                    <a:pt x="43055" y="65651"/>
                  </a:lnTo>
                  <a:lnTo>
                    <a:pt x="68442" y="0"/>
                  </a:lnTo>
                  <a:close/>
                </a:path>
                <a:path w="110489" h="66039">
                  <a:moveTo>
                    <a:pt x="19673" y="10562"/>
                  </a:moveTo>
                  <a:lnTo>
                    <a:pt x="11969" y="10562"/>
                  </a:lnTo>
                  <a:lnTo>
                    <a:pt x="11969" y="62040"/>
                  </a:lnTo>
                  <a:lnTo>
                    <a:pt x="19673" y="62040"/>
                  </a:lnTo>
                  <a:lnTo>
                    <a:pt x="19673" y="10562"/>
                  </a:lnTo>
                  <a:close/>
                </a:path>
                <a:path w="110489" h="66039">
                  <a:moveTo>
                    <a:pt x="19673" y="3164"/>
                  </a:moveTo>
                  <a:lnTo>
                    <a:pt x="12861" y="3164"/>
                  </a:lnTo>
                  <a:lnTo>
                    <a:pt x="0" y="10038"/>
                  </a:lnTo>
                  <a:lnTo>
                    <a:pt x="1544" y="16082"/>
                  </a:lnTo>
                  <a:lnTo>
                    <a:pt x="11779" y="10562"/>
                  </a:lnTo>
                  <a:lnTo>
                    <a:pt x="19673" y="10562"/>
                  </a:lnTo>
                  <a:lnTo>
                    <a:pt x="19673" y="31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0" name="object 76"/>
            <p:cNvSpPr/>
            <p:nvPr/>
          </p:nvSpPr>
          <p:spPr>
            <a:xfrm>
              <a:off x="2621991" y="3414425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82" y="6617"/>
                  </a:moveTo>
                  <a:lnTo>
                    <a:pt x="25372" y="6617"/>
                  </a:lnTo>
                  <a:lnTo>
                    <a:pt x="28188" y="12153"/>
                  </a:lnTo>
                  <a:lnTo>
                    <a:pt x="25910" y="26738"/>
                  </a:lnTo>
                  <a:lnTo>
                    <a:pt x="18691" y="36463"/>
                  </a:lnTo>
                  <a:lnTo>
                    <a:pt x="6239" y="48933"/>
                  </a:lnTo>
                  <a:lnTo>
                    <a:pt x="0" y="54993"/>
                  </a:lnTo>
                  <a:lnTo>
                    <a:pt x="0" y="59909"/>
                  </a:lnTo>
                  <a:lnTo>
                    <a:pt x="37611" y="59909"/>
                  </a:lnTo>
                  <a:lnTo>
                    <a:pt x="37611" y="53291"/>
                  </a:lnTo>
                  <a:lnTo>
                    <a:pt x="11236" y="53291"/>
                  </a:lnTo>
                  <a:lnTo>
                    <a:pt x="11236" y="53069"/>
                  </a:lnTo>
                  <a:lnTo>
                    <a:pt x="26381" y="37940"/>
                  </a:lnTo>
                  <a:lnTo>
                    <a:pt x="33587" y="27638"/>
                  </a:lnTo>
                  <a:lnTo>
                    <a:pt x="36163" y="17117"/>
                  </a:lnTo>
                  <a:lnTo>
                    <a:pt x="36163" y="8702"/>
                  </a:lnTo>
                  <a:lnTo>
                    <a:pt x="34882" y="6617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0"/>
                  </a:lnTo>
                  <a:lnTo>
                    <a:pt x="1527" y="5965"/>
                  </a:lnTo>
                  <a:lnTo>
                    <a:pt x="4058" y="11596"/>
                  </a:lnTo>
                  <a:lnTo>
                    <a:pt x="6795" y="9353"/>
                  </a:lnTo>
                  <a:lnTo>
                    <a:pt x="11236" y="6617"/>
                  </a:lnTo>
                  <a:lnTo>
                    <a:pt x="34882" y="6617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1" name="object 77"/>
            <p:cNvSpPr/>
            <p:nvPr/>
          </p:nvSpPr>
          <p:spPr>
            <a:xfrm>
              <a:off x="2664023" y="3419173"/>
              <a:ext cx="50200" cy="82192"/>
            </a:xfrm>
            <a:custGeom>
              <a:avLst/>
              <a:gdLst/>
              <a:ahLst/>
              <a:cxnLst/>
              <a:rect l="l" t="t" r="r" b="b"/>
              <a:pathLst>
                <a:path w="64770" h="106045">
                  <a:moveTo>
                    <a:pt x="25145" y="0"/>
                  </a:moveTo>
                  <a:lnTo>
                    <a:pt x="11022" y="644"/>
                  </a:lnTo>
                  <a:lnTo>
                    <a:pt x="0" y="2162"/>
                  </a:lnTo>
                  <a:lnTo>
                    <a:pt x="0" y="105516"/>
                  </a:lnTo>
                  <a:lnTo>
                    <a:pt x="13529" y="105516"/>
                  </a:lnTo>
                  <a:lnTo>
                    <a:pt x="13529" y="63376"/>
                  </a:lnTo>
                  <a:lnTo>
                    <a:pt x="34965" y="63376"/>
                  </a:lnTo>
                  <a:lnTo>
                    <a:pt x="47071" y="59523"/>
                  </a:lnTo>
                  <a:lnTo>
                    <a:pt x="55377" y="53433"/>
                  </a:lnTo>
                  <a:lnTo>
                    <a:pt x="20214" y="53433"/>
                  </a:lnTo>
                  <a:lnTo>
                    <a:pt x="16474" y="53131"/>
                  </a:lnTo>
                  <a:lnTo>
                    <a:pt x="13529" y="52351"/>
                  </a:lnTo>
                  <a:lnTo>
                    <a:pt x="13529" y="11802"/>
                  </a:lnTo>
                  <a:lnTo>
                    <a:pt x="15868" y="11181"/>
                  </a:lnTo>
                  <a:lnTo>
                    <a:pt x="20373" y="10689"/>
                  </a:lnTo>
                  <a:lnTo>
                    <a:pt x="55818" y="10689"/>
                  </a:lnTo>
                  <a:lnTo>
                    <a:pt x="51368" y="5753"/>
                  </a:lnTo>
                  <a:lnTo>
                    <a:pt x="40243" y="1477"/>
                  </a:lnTo>
                  <a:lnTo>
                    <a:pt x="25145" y="0"/>
                  </a:lnTo>
                  <a:close/>
                </a:path>
                <a:path w="64770" h="106045">
                  <a:moveTo>
                    <a:pt x="34965" y="63376"/>
                  </a:moveTo>
                  <a:lnTo>
                    <a:pt x="13529" y="63376"/>
                  </a:lnTo>
                  <a:lnTo>
                    <a:pt x="16648" y="64156"/>
                  </a:lnTo>
                  <a:lnTo>
                    <a:pt x="20373" y="64314"/>
                  </a:lnTo>
                  <a:lnTo>
                    <a:pt x="34681" y="63466"/>
                  </a:lnTo>
                  <a:lnTo>
                    <a:pt x="34965" y="63376"/>
                  </a:lnTo>
                  <a:close/>
                </a:path>
                <a:path w="64770" h="106045">
                  <a:moveTo>
                    <a:pt x="55818" y="10689"/>
                  </a:moveTo>
                  <a:lnTo>
                    <a:pt x="20373" y="10689"/>
                  </a:lnTo>
                  <a:lnTo>
                    <a:pt x="28852" y="10760"/>
                  </a:lnTo>
                  <a:lnTo>
                    <a:pt x="40478" y="14013"/>
                  </a:lnTo>
                  <a:lnTo>
                    <a:pt x="47610" y="23494"/>
                  </a:lnTo>
                  <a:lnTo>
                    <a:pt x="49017" y="41107"/>
                  </a:lnTo>
                  <a:lnTo>
                    <a:pt x="40015" y="50273"/>
                  </a:lnTo>
                  <a:lnTo>
                    <a:pt x="24719" y="53433"/>
                  </a:lnTo>
                  <a:lnTo>
                    <a:pt x="55377" y="53433"/>
                  </a:lnTo>
                  <a:lnTo>
                    <a:pt x="56984" y="52255"/>
                  </a:lnTo>
                  <a:lnTo>
                    <a:pt x="62729" y="42418"/>
                  </a:lnTo>
                  <a:lnTo>
                    <a:pt x="64587" y="27884"/>
                  </a:lnTo>
                  <a:lnTo>
                    <a:pt x="61045" y="16487"/>
                  </a:lnTo>
                  <a:lnTo>
                    <a:pt x="55818" y="106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2" name="object 78"/>
            <p:cNvSpPr/>
            <p:nvPr/>
          </p:nvSpPr>
          <p:spPr>
            <a:xfrm>
              <a:off x="2726286" y="3492953"/>
              <a:ext cx="85636" cy="51185"/>
            </a:xfrm>
            <a:custGeom>
              <a:avLst/>
              <a:gdLst/>
              <a:ahLst/>
              <a:cxnLst/>
              <a:rect l="l" t="t" r="r" b="b"/>
              <a:pathLst>
                <a:path w="110489" h="66039">
                  <a:moveTo>
                    <a:pt x="107130" y="8797"/>
                  </a:moveTo>
                  <a:lnTo>
                    <a:pt x="97618" y="8797"/>
                  </a:lnTo>
                  <a:lnTo>
                    <a:pt x="100436" y="14333"/>
                  </a:lnTo>
                  <a:lnTo>
                    <a:pt x="98164" y="28919"/>
                  </a:lnTo>
                  <a:lnTo>
                    <a:pt x="90952" y="38654"/>
                  </a:lnTo>
                  <a:lnTo>
                    <a:pt x="78502" y="51112"/>
                  </a:lnTo>
                  <a:lnTo>
                    <a:pt x="72247" y="57172"/>
                  </a:lnTo>
                  <a:lnTo>
                    <a:pt x="72247" y="62072"/>
                  </a:lnTo>
                  <a:lnTo>
                    <a:pt x="109875" y="62072"/>
                  </a:lnTo>
                  <a:lnTo>
                    <a:pt x="109875" y="55454"/>
                  </a:lnTo>
                  <a:lnTo>
                    <a:pt x="83484" y="55454"/>
                  </a:lnTo>
                  <a:lnTo>
                    <a:pt x="83484" y="55247"/>
                  </a:lnTo>
                  <a:lnTo>
                    <a:pt x="98621" y="40114"/>
                  </a:lnTo>
                  <a:lnTo>
                    <a:pt x="105833" y="29816"/>
                  </a:lnTo>
                  <a:lnTo>
                    <a:pt x="108411" y="19296"/>
                  </a:lnTo>
                  <a:lnTo>
                    <a:pt x="108411" y="10881"/>
                  </a:lnTo>
                  <a:lnTo>
                    <a:pt x="107130" y="8797"/>
                  </a:lnTo>
                  <a:close/>
                </a:path>
                <a:path w="110489" h="66039">
                  <a:moveTo>
                    <a:pt x="103063" y="2179"/>
                  </a:moveTo>
                  <a:lnTo>
                    <a:pt x="83675" y="2179"/>
                  </a:lnTo>
                  <a:lnTo>
                    <a:pt x="77770" y="4819"/>
                  </a:lnTo>
                  <a:lnTo>
                    <a:pt x="73775" y="8144"/>
                  </a:lnTo>
                  <a:lnTo>
                    <a:pt x="76321" y="13760"/>
                  </a:lnTo>
                  <a:lnTo>
                    <a:pt x="79043" y="11532"/>
                  </a:lnTo>
                  <a:lnTo>
                    <a:pt x="83484" y="8797"/>
                  </a:lnTo>
                  <a:lnTo>
                    <a:pt x="107130" y="8797"/>
                  </a:lnTo>
                  <a:lnTo>
                    <a:pt x="103063" y="2179"/>
                  </a:lnTo>
                  <a:close/>
                </a:path>
                <a:path w="110489" h="66039">
                  <a:moveTo>
                    <a:pt x="68427" y="0"/>
                  </a:moveTo>
                  <a:lnTo>
                    <a:pt x="62188" y="0"/>
                  </a:lnTo>
                  <a:lnTo>
                    <a:pt x="36974" y="65683"/>
                  </a:lnTo>
                  <a:lnTo>
                    <a:pt x="43055" y="65683"/>
                  </a:lnTo>
                  <a:lnTo>
                    <a:pt x="68427" y="0"/>
                  </a:lnTo>
                  <a:close/>
                </a:path>
                <a:path w="110489" h="66039">
                  <a:moveTo>
                    <a:pt x="19673" y="10594"/>
                  </a:moveTo>
                  <a:lnTo>
                    <a:pt x="11969" y="10594"/>
                  </a:lnTo>
                  <a:lnTo>
                    <a:pt x="11969" y="62072"/>
                  </a:lnTo>
                  <a:lnTo>
                    <a:pt x="19673" y="62072"/>
                  </a:lnTo>
                  <a:lnTo>
                    <a:pt x="19673" y="10594"/>
                  </a:lnTo>
                  <a:close/>
                </a:path>
                <a:path w="110489" h="66039">
                  <a:moveTo>
                    <a:pt x="19673" y="3164"/>
                  </a:moveTo>
                  <a:lnTo>
                    <a:pt x="12876" y="3164"/>
                  </a:lnTo>
                  <a:lnTo>
                    <a:pt x="0" y="10069"/>
                  </a:lnTo>
                  <a:lnTo>
                    <a:pt x="1527" y="16130"/>
                  </a:lnTo>
                  <a:lnTo>
                    <a:pt x="11779" y="10594"/>
                  </a:lnTo>
                  <a:lnTo>
                    <a:pt x="19673" y="10594"/>
                  </a:lnTo>
                  <a:lnTo>
                    <a:pt x="19673" y="31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3" name="object 79"/>
            <p:cNvSpPr/>
            <p:nvPr/>
          </p:nvSpPr>
          <p:spPr>
            <a:xfrm>
              <a:off x="2621991" y="2906922"/>
              <a:ext cx="29530" cy="46756"/>
            </a:xfrm>
            <a:custGeom>
              <a:avLst/>
              <a:gdLst/>
              <a:ahLst/>
              <a:cxnLst/>
              <a:rect l="l" t="t" r="r" b="b"/>
              <a:pathLst>
                <a:path w="38100" h="60325">
                  <a:moveTo>
                    <a:pt x="34892" y="6634"/>
                  </a:moveTo>
                  <a:lnTo>
                    <a:pt x="25372" y="6634"/>
                  </a:lnTo>
                  <a:lnTo>
                    <a:pt x="28188" y="12153"/>
                  </a:lnTo>
                  <a:lnTo>
                    <a:pt x="25914" y="26754"/>
                  </a:lnTo>
                  <a:lnTo>
                    <a:pt x="18694" y="36485"/>
                  </a:lnTo>
                  <a:lnTo>
                    <a:pt x="6239" y="48933"/>
                  </a:lnTo>
                  <a:lnTo>
                    <a:pt x="0" y="54994"/>
                  </a:lnTo>
                  <a:lnTo>
                    <a:pt x="0" y="59909"/>
                  </a:lnTo>
                  <a:lnTo>
                    <a:pt x="37611" y="59909"/>
                  </a:lnTo>
                  <a:lnTo>
                    <a:pt x="37611" y="53276"/>
                  </a:lnTo>
                  <a:lnTo>
                    <a:pt x="11236" y="53276"/>
                  </a:lnTo>
                  <a:lnTo>
                    <a:pt x="11236" y="53101"/>
                  </a:lnTo>
                  <a:lnTo>
                    <a:pt x="26387" y="37946"/>
                  </a:lnTo>
                  <a:lnTo>
                    <a:pt x="33589" y="27647"/>
                  </a:lnTo>
                  <a:lnTo>
                    <a:pt x="36163" y="17133"/>
                  </a:lnTo>
                  <a:lnTo>
                    <a:pt x="36163" y="8702"/>
                  </a:lnTo>
                  <a:lnTo>
                    <a:pt x="34892" y="6634"/>
                  </a:lnTo>
                  <a:close/>
                </a:path>
                <a:path w="38100" h="60325">
                  <a:moveTo>
                    <a:pt x="30815" y="0"/>
                  </a:moveTo>
                  <a:lnTo>
                    <a:pt x="11412" y="0"/>
                  </a:lnTo>
                  <a:lnTo>
                    <a:pt x="5523" y="2641"/>
                  </a:lnTo>
                  <a:lnTo>
                    <a:pt x="1527" y="5998"/>
                  </a:lnTo>
                  <a:lnTo>
                    <a:pt x="4058" y="11612"/>
                  </a:lnTo>
                  <a:lnTo>
                    <a:pt x="6795" y="9338"/>
                  </a:lnTo>
                  <a:lnTo>
                    <a:pt x="11236" y="6634"/>
                  </a:lnTo>
                  <a:lnTo>
                    <a:pt x="34892" y="6634"/>
                  </a:lnTo>
                  <a:lnTo>
                    <a:pt x="3081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4" name="object 80"/>
            <p:cNvSpPr/>
            <p:nvPr/>
          </p:nvSpPr>
          <p:spPr>
            <a:xfrm>
              <a:off x="2664023" y="2911671"/>
              <a:ext cx="50200" cy="82192"/>
            </a:xfrm>
            <a:custGeom>
              <a:avLst/>
              <a:gdLst/>
              <a:ahLst/>
              <a:cxnLst/>
              <a:rect l="l" t="t" r="r" b="b"/>
              <a:pathLst>
                <a:path w="64770" h="106045">
                  <a:moveTo>
                    <a:pt x="25144" y="0"/>
                  </a:moveTo>
                  <a:lnTo>
                    <a:pt x="11021" y="658"/>
                  </a:lnTo>
                  <a:lnTo>
                    <a:pt x="0" y="2177"/>
                  </a:lnTo>
                  <a:lnTo>
                    <a:pt x="0" y="105514"/>
                  </a:lnTo>
                  <a:lnTo>
                    <a:pt x="13529" y="105514"/>
                  </a:lnTo>
                  <a:lnTo>
                    <a:pt x="13529" y="63406"/>
                  </a:lnTo>
                  <a:lnTo>
                    <a:pt x="34972" y="63406"/>
                  </a:lnTo>
                  <a:lnTo>
                    <a:pt x="47083" y="59545"/>
                  </a:lnTo>
                  <a:lnTo>
                    <a:pt x="55391" y="53448"/>
                  </a:lnTo>
                  <a:lnTo>
                    <a:pt x="20214" y="53448"/>
                  </a:lnTo>
                  <a:lnTo>
                    <a:pt x="16474" y="53162"/>
                  </a:lnTo>
                  <a:lnTo>
                    <a:pt x="13529" y="52383"/>
                  </a:lnTo>
                  <a:lnTo>
                    <a:pt x="13529" y="11801"/>
                  </a:lnTo>
                  <a:lnTo>
                    <a:pt x="15868" y="11196"/>
                  </a:lnTo>
                  <a:lnTo>
                    <a:pt x="20373" y="10735"/>
                  </a:lnTo>
                  <a:lnTo>
                    <a:pt x="55859" y="10735"/>
                  </a:lnTo>
                  <a:lnTo>
                    <a:pt x="51368" y="5751"/>
                  </a:lnTo>
                  <a:lnTo>
                    <a:pt x="40242" y="1476"/>
                  </a:lnTo>
                  <a:lnTo>
                    <a:pt x="25144" y="0"/>
                  </a:lnTo>
                  <a:close/>
                </a:path>
                <a:path w="64770" h="106045">
                  <a:moveTo>
                    <a:pt x="34972" y="63406"/>
                  </a:moveTo>
                  <a:lnTo>
                    <a:pt x="13529" y="63406"/>
                  </a:lnTo>
                  <a:lnTo>
                    <a:pt x="16648" y="64169"/>
                  </a:lnTo>
                  <a:lnTo>
                    <a:pt x="20373" y="64345"/>
                  </a:lnTo>
                  <a:lnTo>
                    <a:pt x="34699" y="63493"/>
                  </a:lnTo>
                  <a:lnTo>
                    <a:pt x="34972" y="63406"/>
                  </a:lnTo>
                  <a:close/>
                </a:path>
                <a:path w="64770" h="106045">
                  <a:moveTo>
                    <a:pt x="55859" y="10735"/>
                  </a:moveTo>
                  <a:lnTo>
                    <a:pt x="20373" y="10735"/>
                  </a:lnTo>
                  <a:lnTo>
                    <a:pt x="28831" y="10805"/>
                  </a:lnTo>
                  <a:lnTo>
                    <a:pt x="40468" y="14040"/>
                  </a:lnTo>
                  <a:lnTo>
                    <a:pt x="47606" y="23503"/>
                  </a:lnTo>
                  <a:lnTo>
                    <a:pt x="49014" y="41123"/>
                  </a:lnTo>
                  <a:lnTo>
                    <a:pt x="40011" y="50289"/>
                  </a:lnTo>
                  <a:lnTo>
                    <a:pt x="24719" y="53448"/>
                  </a:lnTo>
                  <a:lnTo>
                    <a:pt x="55391" y="53448"/>
                  </a:lnTo>
                  <a:lnTo>
                    <a:pt x="57001" y="52266"/>
                  </a:lnTo>
                  <a:lnTo>
                    <a:pt x="62733" y="42417"/>
                  </a:lnTo>
                  <a:lnTo>
                    <a:pt x="64586" y="27882"/>
                  </a:lnTo>
                  <a:lnTo>
                    <a:pt x="61042" y="16488"/>
                  </a:lnTo>
                  <a:lnTo>
                    <a:pt x="55859" y="107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5" name="object 81"/>
            <p:cNvSpPr/>
            <p:nvPr/>
          </p:nvSpPr>
          <p:spPr>
            <a:xfrm>
              <a:off x="2779667" y="2706058"/>
              <a:ext cx="89574" cy="51185"/>
            </a:xfrm>
            <a:custGeom>
              <a:avLst/>
              <a:gdLst/>
              <a:ahLst/>
              <a:cxnLst/>
              <a:rect l="l" t="t" r="r" b="b"/>
              <a:pathLst>
                <a:path w="115570" h="66039">
                  <a:moveTo>
                    <a:pt x="112748" y="8796"/>
                  </a:moveTo>
                  <a:lnTo>
                    <a:pt x="103237" y="8796"/>
                  </a:lnTo>
                  <a:lnTo>
                    <a:pt x="106055" y="14316"/>
                  </a:lnTo>
                  <a:lnTo>
                    <a:pt x="103786" y="28904"/>
                  </a:lnTo>
                  <a:lnTo>
                    <a:pt x="96574" y="38633"/>
                  </a:lnTo>
                  <a:lnTo>
                    <a:pt x="84120" y="51079"/>
                  </a:lnTo>
                  <a:lnTo>
                    <a:pt x="77866" y="57172"/>
                  </a:lnTo>
                  <a:lnTo>
                    <a:pt x="77866" y="62072"/>
                  </a:lnTo>
                  <a:lnTo>
                    <a:pt x="115493" y="62072"/>
                  </a:lnTo>
                  <a:lnTo>
                    <a:pt x="115493" y="55422"/>
                  </a:lnTo>
                  <a:lnTo>
                    <a:pt x="89103" y="55422"/>
                  </a:lnTo>
                  <a:lnTo>
                    <a:pt x="89103" y="55279"/>
                  </a:lnTo>
                  <a:lnTo>
                    <a:pt x="104253" y="40113"/>
                  </a:lnTo>
                  <a:lnTo>
                    <a:pt x="111455" y="29818"/>
                  </a:lnTo>
                  <a:lnTo>
                    <a:pt x="114029" y="19296"/>
                  </a:lnTo>
                  <a:lnTo>
                    <a:pt x="114029" y="10880"/>
                  </a:lnTo>
                  <a:lnTo>
                    <a:pt x="112748" y="8796"/>
                  </a:lnTo>
                  <a:close/>
                </a:path>
                <a:path w="115570" h="66039">
                  <a:moveTo>
                    <a:pt x="108681" y="2179"/>
                  </a:moveTo>
                  <a:lnTo>
                    <a:pt x="89293" y="2179"/>
                  </a:lnTo>
                  <a:lnTo>
                    <a:pt x="83389" y="4819"/>
                  </a:lnTo>
                  <a:lnTo>
                    <a:pt x="79394" y="8176"/>
                  </a:lnTo>
                  <a:lnTo>
                    <a:pt x="81940" y="13760"/>
                  </a:lnTo>
                  <a:lnTo>
                    <a:pt x="84662" y="11501"/>
                  </a:lnTo>
                  <a:lnTo>
                    <a:pt x="89103" y="8796"/>
                  </a:lnTo>
                  <a:lnTo>
                    <a:pt x="112748" y="8796"/>
                  </a:lnTo>
                  <a:lnTo>
                    <a:pt x="108681" y="2179"/>
                  </a:lnTo>
                  <a:close/>
                </a:path>
                <a:path w="115570" h="66039">
                  <a:moveTo>
                    <a:pt x="74046" y="0"/>
                  </a:moveTo>
                  <a:lnTo>
                    <a:pt x="67806" y="0"/>
                  </a:lnTo>
                  <a:lnTo>
                    <a:pt x="42593" y="65683"/>
                  </a:lnTo>
                  <a:lnTo>
                    <a:pt x="48674" y="65683"/>
                  </a:lnTo>
                  <a:lnTo>
                    <a:pt x="74046" y="0"/>
                  </a:lnTo>
                  <a:close/>
                </a:path>
                <a:path w="115570" h="66039">
                  <a:moveTo>
                    <a:pt x="2165" y="53004"/>
                  </a:moveTo>
                  <a:lnTo>
                    <a:pt x="0" y="59098"/>
                  </a:lnTo>
                  <a:lnTo>
                    <a:pt x="2896" y="60958"/>
                  </a:lnTo>
                  <a:lnTo>
                    <a:pt x="8707" y="63074"/>
                  </a:lnTo>
                  <a:lnTo>
                    <a:pt x="18827" y="62892"/>
                  </a:lnTo>
                  <a:lnTo>
                    <a:pt x="32227" y="56894"/>
                  </a:lnTo>
                  <a:lnTo>
                    <a:pt x="32338" y="56615"/>
                  </a:lnTo>
                  <a:lnTo>
                    <a:pt x="9597" y="56615"/>
                  </a:lnTo>
                  <a:lnTo>
                    <a:pt x="4441" y="54372"/>
                  </a:lnTo>
                  <a:lnTo>
                    <a:pt x="2165" y="53004"/>
                  </a:lnTo>
                  <a:close/>
                </a:path>
                <a:path w="115570" h="66039">
                  <a:moveTo>
                    <a:pt x="34187" y="8605"/>
                  </a:moveTo>
                  <a:lnTo>
                    <a:pt x="23461" y="8605"/>
                  </a:lnTo>
                  <a:lnTo>
                    <a:pt x="26469" y="12773"/>
                  </a:lnTo>
                  <a:lnTo>
                    <a:pt x="26469" y="24481"/>
                  </a:lnTo>
                  <a:lnTo>
                    <a:pt x="19116" y="27472"/>
                  </a:lnTo>
                  <a:lnTo>
                    <a:pt x="8881" y="27472"/>
                  </a:lnTo>
                  <a:lnTo>
                    <a:pt x="8881" y="33437"/>
                  </a:lnTo>
                  <a:lnTo>
                    <a:pt x="21010" y="33437"/>
                  </a:lnTo>
                  <a:lnTo>
                    <a:pt x="28459" y="36969"/>
                  </a:lnTo>
                  <a:lnTo>
                    <a:pt x="28634" y="50205"/>
                  </a:lnTo>
                  <a:lnTo>
                    <a:pt x="25372" y="56615"/>
                  </a:lnTo>
                  <a:lnTo>
                    <a:pt x="32338" y="56615"/>
                  </a:lnTo>
                  <a:lnTo>
                    <a:pt x="36799" y="45401"/>
                  </a:lnTo>
                  <a:lnTo>
                    <a:pt x="36799" y="37160"/>
                  </a:lnTo>
                  <a:lnTo>
                    <a:pt x="30910" y="31719"/>
                  </a:lnTo>
                  <a:lnTo>
                    <a:pt x="23652" y="30351"/>
                  </a:lnTo>
                  <a:lnTo>
                    <a:pt x="23652" y="30192"/>
                  </a:lnTo>
                  <a:lnTo>
                    <a:pt x="30815" y="27552"/>
                  </a:lnTo>
                  <a:lnTo>
                    <a:pt x="34540" y="22397"/>
                  </a:lnTo>
                  <a:lnTo>
                    <a:pt x="34540" y="9066"/>
                  </a:lnTo>
                  <a:lnTo>
                    <a:pt x="34187" y="8605"/>
                  </a:lnTo>
                  <a:close/>
                </a:path>
                <a:path w="115570" h="66039">
                  <a:moveTo>
                    <a:pt x="29270" y="2179"/>
                  </a:moveTo>
                  <a:lnTo>
                    <a:pt x="11316" y="2179"/>
                  </a:lnTo>
                  <a:lnTo>
                    <a:pt x="5347" y="4437"/>
                  </a:lnTo>
                  <a:lnTo>
                    <a:pt x="2165" y="6713"/>
                  </a:lnTo>
                  <a:lnTo>
                    <a:pt x="4345" y="12519"/>
                  </a:lnTo>
                  <a:lnTo>
                    <a:pt x="6875" y="10689"/>
                  </a:lnTo>
                  <a:lnTo>
                    <a:pt x="11412" y="8605"/>
                  </a:lnTo>
                  <a:lnTo>
                    <a:pt x="34187" y="8605"/>
                  </a:lnTo>
                  <a:lnTo>
                    <a:pt x="29270" y="21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6" name="object 82"/>
            <p:cNvSpPr/>
            <p:nvPr/>
          </p:nvSpPr>
          <p:spPr>
            <a:xfrm>
              <a:off x="3143277" y="4451858"/>
              <a:ext cx="178656" cy="82684"/>
            </a:xfrm>
            <a:custGeom>
              <a:avLst/>
              <a:gdLst/>
              <a:ahLst/>
              <a:cxnLst/>
              <a:rect l="l" t="t" r="r" b="b"/>
              <a:pathLst>
                <a:path w="230504" h="106679">
                  <a:moveTo>
                    <a:pt x="196146" y="2022"/>
                  </a:moveTo>
                  <a:lnTo>
                    <a:pt x="167151" y="31406"/>
                  </a:lnTo>
                  <a:lnTo>
                    <a:pt x="163738" y="70952"/>
                  </a:lnTo>
                  <a:lnTo>
                    <a:pt x="168150" y="86195"/>
                  </a:lnTo>
                  <a:lnTo>
                    <a:pt x="175228" y="97316"/>
                  </a:lnTo>
                  <a:lnTo>
                    <a:pt x="184607" y="104127"/>
                  </a:lnTo>
                  <a:lnTo>
                    <a:pt x="195922" y="106439"/>
                  </a:lnTo>
                  <a:lnTo>
                    <a:pt x="197785" y="106401"/>
                  </a:lnTo>
                  <a:lnTo>
                    <a:pt x="207545" y="104344"/>
                  </a:lnTo>
                  <a:lnTo>
                    <a:pt x="215709" y="98917"/>
                  </a:lnTo>
                  <a:lnTo>
                    <a:pt x="217880" y="95845"/>
                  </a:lnTo>
                  <a:lnTo>
                    <a:pt x="196702" y="95845"/>
                  </a:lnTo>
                  <a:lnTo>
                    <a:pt x="190215" y="94244"/>
                  </a:lnTo>
                  <a:lnTo>
                    <a:pt x="184304" y="88210"/>
                  </a:lnTo>
                  <a:lnTo>
                    <a:pt x="180028" y="77184"/>
                  </a:lnTo>
                  <a:lnTo>
                    <a:pt x="177656" y="60634"/>
                  </a:lnTo>
                  <a:lnTo>
                    <a:pt x="177458" y="38028"/>
                  </a:lnTo>
                  <a:lnTo>
                    <a:pt x="182064" y="24421"/>
                  </a:lnTo>
                  <a:lnTo>
                    <a:pt x="190181" y="15983"/>
                  </a:lnTo>
                  <a:lnTo>
                    <a:pt x="201967" y="13455"/>
                  </a:lnTo>
                  <a:lnTo>
                    <a:pt x="220113" y="13455"/>
                  </a:lnTo>
                  <a:lnTo>
                    <a:pt x="218643" y="11168"/>
                  </a:lnTo>
                  <a:lnTo>
                    <a:pt x="208752" y="4348"/>
                  </a:lnTo>
                  <a:lnTo>
                    <a:pt x="196146" y="2022"/>
                  </a:lnTo>
                  <a:close/>
                </a:path>
                <a:path w="230504" h="106679">
                  <a:moveTo>
                    <a:pt x="220113" y="13455"/>
                  </a:moveTo>
                  <a:lnTo>
                    <a:pt x="201967" y="13455"/>
                  </a:lnTo>
                  <a:lnTo>
                    <a:pt x="208788" y="18795"/>
                  </a:lnTo>
                  <a:lnTo>
                    <a:pt x="213443" y="29295"/>
                  </a:lnTo>
                  <a:lnTo>
                    <a:pt x="216001" y="45300"/>
                  </a:lnTo>
                  <a:lnTo>
                    <a:pt x="216534" y="67157"/>
                  </a:lnTo>
                  <a:lnTo>
                    <a:pt x="212988" y="82558"/>
                  </a:lnTo>
                  <a:lnTo>
                    <a:pt x="206397" y="92389"/>
                  </a:lnTo>
                  <a:lnTo>
                    <a:pt x="196702" y="95845"/>
                  </a:lnTo>
                  <a:lnTo>
                    <a:pt x="217880" y="95845"/>
                  </a:lnTo>
                  <a:lnTo>
                    <a:pt x="222153" y="89798"/>
                  </a:lnTo>
                  <a:lnTo>
                    <a:pt x="226748" y="76667"/>
                  </a:lnTo>
                  <a:lnTo>
                    <a:pt x="229368" y="59201"/>
                  </a:lnTo>
                  <a:lnTo>
                    <a:pt x="229887" y="37078"/>
                  </a:lnTo>
                  <a:lnTo>
                    <a:pt x="225720" y="22178"/>
                  </a:lnTo>
                  <a:lnTo>
                    <a:pt x="220113" y="13455"/>
                  </a:lnTo>
                  <a:close/>
                </a:path>
                <a:path w="230504" h="106679">
                  <a:moveTo>
                    <a:pt x="150526" y="73478"/>
                  </a:moveTo>
                  <a:lnTo>
                    <a:pt x="70289" y="73478"/>
                  </a:lnTo>
                  <a:lnTo>
                    <a:pt x="70289" y="82801"/>
                  </a:lnTo>
                  <a:lnTo>
                    <a:pt x="150526" y="82801"/>
                  </a:lnTo>
                  <a:lnTo>
                    <a:pt x="150526" y="73478"/>
                  </a:lnTo>
                  <a:close/>
                </a:path>
                <a:path w="230504" h="106679">
                  <a:moveTo>
                    <a:pt x="150526" y="43031"/>
                  </a:moveTo>
                  <a:lnTo>
                    <a:pt x="70289" y="43031"/>
                  </a:lnTo>
                  <a:lnTo>
                    <a:pt x="70289" y="52353"/>
                  </a:lnTo>
                  <a:lnTo>
                    <a:pt x="150526" y="52353"/>
                  </a:lnTo>
                  <a:lnTo>
                    <a:pt x="150526" y="43031"/>
                  </a:lnTo>
                  <a:close/>
                </a:path>
                <a:path w="230504" h="106679">
                  <a:moveTo>
                    <a:pt x="56457" y="0"/>
                  </a:moveTo>
                  <a:lnTo>
                    <a:pt x="0" y="0"/>
                  </a:lnTo>
                  <a:lnTo>
                    <a:pt x="0" y="104706"/>
                  </a:lnTo>
                  <a:lnTo>
                    <a:pt x="13689" y="104706"/>
                  </a:lnTo>
                  <a:lnTo>
                    <a:pt x="13689" y="57316"/>
                  </a:lnTo>
                  <a:lnTo>
                    <a:pt x="53195" y="57316"/>
                  </a:lnTo>
                  <a:lnTo>
                    <a:pt x="53195" y="46132"/>
                  </a:lnTo>
                  <a:lnTo>
                    <a:pt x="13689" y="46132"/>
                  </a:lnTo>
                  <a:lnTo>
                    <a:pt x="13689" y="11342"/>
                  </a:lnTo>
                  <a:lnTo>
                    <a:pt x="56457" y="11342"/>
                  </a:lnTo>
                  <a:lnTo>
                    <a:pt x="564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7" name="object 83"/>
            <p:cNvSpPr/>
            <p:nvPr/>
          </p:nvSpPr>
          <p:spPr>
            <a:xfrm>
              <a:off x="3143278" y="4039727"/>
              <a:ext cx="160446" cy="81207"/>
            </a:xfrm>
            <a:custGeom>
              <a:avLst/>
              <a:gdLst/>
              <a:ahLst/>
              <a:cxnLst/>
              <a:rect l="l" t="t" r="r" b="b"/>
              <a:pathLst>
                <a:path w="207010" h="104775">
                  <a:moveTo>
                    <a:pt x="206650" y="16496"/>
                  </a:moveTo>
                  <a:lnTo>
                    <a:pt x="193438" y="16496"/>
                  </a:lnTo>
                  <a:lnTo>
                    <a:pt x="193438" y="104769"/>
                  </a:lnTo>
                  <a:lnTo>
                    <a:pt x="206650" y="104769"/>
                  </a:lnTo>
                  <a:lnTo>
                    <a:pt x="206650" y="16496"/>
                  </a:lnTo>
                  <a:close/>
                </a:path>
                <a:path w="207010" h="104775">
                  <a:moveTo>
                    <a:pt x="206650" y="3722"/>
                  </a:moveTo>
                  <a:lnTo>
                    <a:pt x="194999" y="3722"/>
                  </a:lnTo>
                  <a:lnTo>
                    <a:pt x="172906" y="15557"/>
                  </a:lnTo>
                  <a:lnTo>
                    <a:pt x="175564" y="25976"/>
                  </a:lnTo>
                  <a:lnTo>
                    <a:pt x="193121" y="16496"/>
                  </a:lnTo>
                  <a:lnTo>
                    <a:pt x="206650" y="16496"/>
                  </a:lnTo>
                  <a:lnTo>
                    <a:pt x="206650" y="3722"/>
                  </a:lnTo>
                  <a:close/>
                </a:path>
                <a:path w="207010" h="104775">
                  <a:moveTo>
                    <a:pt x="150526" y="73510"/>
                  </a:moveTo>
                  <a:lnTo>
                    <a:pt x="70289" y="73510"/>
                  </a:lnTo>
                  <a:lnTo>
                    <a:pt x="70289" y="82831"/>
                  </a:lnTo>
                  <a:lnTo>
                    <a:pt x="150526" y="82831"/>
                  </a:lnTo>
                  <a:lnTo>
                    <a:pt x="150526" y="73510"/>
                  </a:lnTo>
                  <a:close/>
                </a:path>
                <a:path w="207010" h="104775">
                  <a:moveTo>
                    <a:pt x="150526" y="43030"/>
                  </a:moveTo>
                  <a:lnTo>
                    <a:pt x="70289" y="43030"/>
                  </a:lnTo>
                  <a:lnTo>
                    <a:pt x="70289" y="52384"/>
                  </a:lnTo>
                  <a:lnTo>
                    <a:pt x="150526" y="52384"/>
                  </a:lnTo>
                  <a:lnTo>
                    <a:pt x="150526" y="43030"/>
                  </a:lnTo>
                  <a:close/>
                </a:path>
                <a:path w="207010" h="104775">
                  <a:moveTo>
                    <a:pt x="56457" y="0"/>
                  </a:moveTo>
                  <a:lnTo>
                    <a:pt x="0" y="0"/>
                  </a:lnTo>
                  <a:lnTo>
                    <a:pt x="0" y="104769"/>
                  </a:lnTo>
                  <a:lnTo>
                    <a:pt x="13689" y="104769"/>
                  </a:lnTo>
                  <a:lnTo>
                    <a:pt x="13689" y="57348"/>
                  </a:lnTo>
                  <a:lnTo>
                    <a:pt x="53195" y="57348"/>
                  </a:lnTo>
                  <a:lnTo>
                    <a:pt x="53195" y="46164"/>
                  </a:lnTo>
                  <a:lnTo>
                    <a:pt x="13689" y="46164"/>
                  </a:lnTo>
                  <a:lnTo>
                    <a:pt x="13689" y="11342"/>
                  </a:lnTo>
                  <a:lnTo>
                    <a:pt x="56457" y="11342"/>
                  </a:lnTo>
                  <a:lnTo>
                    <a:pt x="5645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860"/>
            </a:p>
          </p:txBody>
        </p:sp>
        <p:sp>
          <p:nvSpPr>
            <p:cNvPr id="88" name="object 84"/>
            <p:cNvSpPr/>
            <p:nvPr/>
          </p:nvSpPr>
          <p:spPr>
            <a:xfrm>
              <a:off x="796761" y="1683038"/>
              <a:ext cx="2861455" cy="3565253"/>
            </a:xfrm>
            <a:custGeom>
              <a:avLst/>
              <a:gdLst/>
              <a:ahLst/>
              <a:cxnLst/>
              <a:rect l="l" t="t" r="r" b="b"/>
              <a:pathLst>
                <a:path w="3691890" h="4599940">
                  <a:moveTo>
                    <a:pt x="0" y="0"/>
                  </a:moveTo>
                  <a:lnTo>
                    <a:pt x="0" y="4599781"/>
                  </a:lnTo>
                  <a:lnTo>
                    <a:pt x="3691731" y="4599781"/>
                  </a:lnTo>
                  <a:lnTo>
                    <a:pt x="3691731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61001"/>
              </a:solidFill>
            </a:ln>
          </p:spPr>
          <p:txBody>
            <a:bodyPr wrap="square" lIns="0" tIns="0" rIns="0" bIns="0" rtlCol="0"/>
            <a:lstStyle/>
            <a:p>
              <a:endParaRPr sz="1860"/>
            </a:p>
          </p:txBody>
        </p:sp>
      </p:grpSp>
      <p:pic>
        <p:nvPicPr>
          <p:cNvPr id="93" name="Antihydrogen_Gravity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01" t="10125" r="-101" b="-15"/>
          <a:stretch/>
        </p:blipFill>
        <p:spPr>
          <a:xfrm>
            <a:off x="4626630" y="2259063"/>
            <a:ext cx="4751149" cy="28889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B94F3EE6-E36B-034B-875A-94BCBBF3B27E}"/>
              </a:ext>
            </a:extLst>
          </p:cNvPr>
          <p:cNvSpPr txBox="1"/>
          <p:nvPr/>
        </p:nvSpPr>
        <p:spPr>
          <a:xfrm>
            <a:off x="4610495" y="1817428"/>
            <a:ext cx="47672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  </a:t>
            </a:r>
            <a:r>
              <a:rPr lang="en-US" sz="2000" b="1" err="1">
                <a:solidFill>
                  <a:srgbClr val="002060"/>
                </a:solidFill>
              </a:rPr>
              <a:t>gemessen</a:t>
            </a:r>
            <a:r>
              <a:rPr lang="en-US" sz="2000" b="1">
                <a:solidFill>
                  <a:srgbClr val="002060"/>
                </a:solidFill>
              </a:rPr>
              <a:t>:   </a:t>
            </a:r>
            <a:r>
              <a:rPr lang="en-US" sz="2000" b="1" err="1">
                <a:solidFill>
                  <a:srgbClr val="002060"/>
                </a:solidFill>
              </a:rPr>
              <a:t>erwartet</a:t>
            </a:r>
            <a:r>
              <a:rPr lang="en-US" sz="2000" b="1">
                <a:solidFill>
                  <a:srgbClr val="002060"/>
                </a:solidFill>
              </a:rPr>
              <a:t>:          </a:t>
            </a:r>
            <a:r>
              <a:rPr lang="en-US" sz="2000" b="1" err="1">
                <a:solidFill>
                  <a:srgbClr val="FF0000"/>
                </a:solidFill>
              </a:rPr>
              <a:t>unklar</a:t>
            </a:r>
            <a:r>
              <a:rPr lang="en-US" sz="2000" b="1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9A380AB-6F70-3048-B9B8-04A2D6854D49}"/>
              </a:ext>
            </a:extLst>
          </p:cNvPr>
          <p:cNvSpPr txBox="1"/>
          <p:nvPr/>
        </p:nvSpPr>
        <p:spPr>
          <a:xfrm>
            <a:off x="1379086" y="1857353"/>
            <a:ext cx="172810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(Anti-)</a:t>
            </a:r>
            <a:r>
              <a:rPr lang="en-US" sz="1400" b="1" err="1">
                <a:solidFill>
                  <a:srgbClr val="002060"/>
                </a:solidFill>
              </a:rPr>
              <a:t>Wasserstoff</a:t>
            </a:r>
            <a:endParaRPr lang="en-US" sz="1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67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9D0C9-E093-3640-B823-C4303FA0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Anwendung</a:t>
            </a:r>
            <a:r>
              <a:rPr lang="en-US"/>
              <a:t> von </a:t>
            </a:r>
            <a:r>
              <a:rPr lang="en-US" err="1"/>
              <a:t>Antiteilchen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0426A-99FE-DE48-8D36-0DBD3C28D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9599612" cy="2086743"/>
          </a:xfrm>
        </p:spPr>
        <p:txBody>
          <a:bodyPr/>
          <a:lstStyle/>
          <a:p>
            <a:r>
              <a:rPr lang="de-DE">
                <a:solidFill>
                  <a:srgbClr val="0000FF"/>
                </a:solidFill>
              </a:rPr>
              <a:t>Antiteilchen sind Alltag in der medizinischen Diagnostik!!!</a:t>
            </a:r>
          </a:p>
          <a:p>
            <a:r>
              <a:rPr lang="de-DE"/>
              <a:t>Positronen </a:t>
            </a:r>
            <a:r>
              <a:rPr lang="de-DE" err="1"/>
              <a:t>Emissions</a:t>
            </a:r>
            <a:r>
              <a:rPr lang="de-DE"/>
              <a:t> Tomographie (PET)</a:t>
            </a:r>
          </a:p>
          <a:p>
            <a:pPr lvl="2"/>
            <a:r>
              <a:rPr lang="de-DE"/>
              <a:t>entwickelt in den 1970er Jahren</a:t>
            </a:r>
          </a:p>
          <a:p>
            <a:pPr lvl="1"/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Verwendung</a:t>
            </a:r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 von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radioaktiv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markiertem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Zucker</a:t>
            </a:r>
          </a:p>
          <a:p>
            <a:pPr lvl="2"/>
            <a:endParaRPr lang="de-DE"/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1BD9A5-9AC9-2B44-8C44-98A1AF8D7354}"/>
              </a:ext>
            </a:extLst>
          </p:cNvPr>
          <p:cNvSpPr txBox="1">
            <a:spLocks/>
          </p:cNvSpPr>
          <p:nvPr/>
        </p:nvSpPr>
        <p:spPr bwMode="auto">
          <a:xfrm>
            <a:off x="274638" y="3059757"/>
            <a:ext cx="4874239" cy="449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2"/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Zucker </a:t>
            </a:r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ist</a:t>
            </a:r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bevorzugt</a:t>
            </a:r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 an </a:t>
            </a:r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Stellen</a:t>
            </a:r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hohen</a:t>
            </a:r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Energiebedarfs</a:t>
            </a:r>
            <a:r>
              <a:rPr lang="en-US" altLang="en-US" kern="1200">
                <a:solidFill>
                  <a:schemeClr val="tx1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chemeClr val="tx1"/>
                </a:solidFill>
                <a:latin typeface="Luxi Sans" charset="0"/>
              </a:rPr>
              <a:t>vorhanden</a:t>
            </a:r>
            <a:endParaRPr lang="en-US" altLang="en-US" kern="1200">
              <a:solidFill>
                <a:schemeClr val="tx1"/>
              </a:solidFill>
              <a:latin typeface="Luxi Sans" charset="0"/>
            </a:endParaRPr>
          </a:p>
          <a:p>
            <a:pPr lvl="3"/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Gehirn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, 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Tumor</a:t>
            </a:r>
            <a:endParaRPr lang="en-US" altLang="en-US" kern="1200">
              <a:solidFill>
                <a:srgbClr val="0000FF"/>
              </a:solidFill>
              <a:latin typeface="Luxi Sans" charset="0"/>
            </a:endParaRPr>
          </a:p>
          <a:p>
            <a:pPr lvl="2"/>
            <a:r>
              <a:rPr lang="en-US" altLang="en-US" kern="1200" baseline="30000">
                <a:solidFill>
                  <a:srgbClr val="FF0000"/>
                </a:solidFill>
                <a:latin typeface="Luxi Sans" charset="0"/>
              </a:rPr>
              <a:t>18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Fl</a:t>
            </a:r>
            <a:r>
              <a:rPr lang="en-US" altLang="en-US">
                <a:solidFill>
                  <a:srgbClr val="FF0000"/>
                </a:solidFill>
                <a:latin typeface="Luxi Sans" charset="0"/>
              </a:rPr>
              <a:t>uor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zerfällt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unter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Aussendung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eines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Positrons (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Antiteilchen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!!!)</a:t>
            </a:r>
          </a:p>
          <a:p>
            <a:pPr lvl="2"/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Annihilation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mit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Elektron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unter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Aussendung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zweier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Photonen</a:t>
            </a:r>
            <a:endParaRPr lang="en-US" altLang="en-US" kern="1200">
              <a:solidFill>
                <a:srgbClr val="0000FF"/>
              </a:solidFill>
              <a:latin typeface="Luxi Sans" charset="0"/>
            </a:endParaRPr>
          </a:p>
          <a:p>
            <a:pPr marL="647700" lvl="2" indent="0">
              <a:buNone/>
            </a:pPr>
            <a:endParaRPr lang="en-US" altLang="en-US" kern="1200">
              <a:solidFill>
                <a:srgbClr val="0000FF"/>
              </a:solidFill>
              <a:latin typeface="Luxi Sans" charset="0"/>
            </a:endParaRPr>
          </a:p>
          <a:p>
            <a:pPr marL="647700" lvl="2" indent="0">
              <a:buNone/>
            </a:pPr>
            <a:endParaRPr lang="en-US" altLang="en-US">
              <a:solidFill>
                <a:srgbClr val="0000FF"/>
              </a:solidFill>
              <a:latin typeface="Luxi Sans" charset="0"/>
            </a:endParaRPr>
          </a:p>
          <a:p>
            <a:pPr marL="647700" lvl="2" indent="0">
              <a:buNone/>
            </a:pPr>
            <a:endParaRPr lang="en-US" altLang="en-US" kern="1200">
              <a:solidFill>
                <a:srgbClr val="0000FF"/>
              </a:solidFill>
              <a:latin typeface="Luxi Sans" charset="0"/>
            </a:endParaRPr>
          </a:p>
          <a:p>
            <a:pPr marL="647700" lvl="2" indent="0">
              <a:buNone/>
            </a:pPr>
            <a:endParaRPr lang="en-US" altLang="en-US" kern="1200">
              <a:solidFill>
                <a:srgbClr val="0000FF"/>
              </a:solidFill>
              <a:latin typeface="Luxi Sans" charset="0"/>
            </a:endParaRPr>
          </a:p>
          <a:p>
            <a:pPr lvl="2"/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Nachweis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der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Photonen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durch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Detektor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,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damit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Rekonstruktion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der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Orte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hohen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FF0000"/>
                </a:solidFill>
                <a:latin typeface="Luxi Sans" charset="0"/>
              </a:rPr>
              <a:t>Energiebedarfs</a:t>
            </a:r>
            <a:r>
              <a:rPr lang="en-US" altLang="en-US" kern="1200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im</a:t>
            </a:r>
            <a:r>
              <a:rPr lang="en-US" altLang="en-US" kern="1200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kern="1200" err="1">
                <a:solidFill>
                  <a:srgbClr val="0000FF"/>
                </a:solidFill>
                <a:latin typeface="Luxi Sans" charset="0"/>
              </a:rPr>
              <a:t>Körper</a:t>
            </a:r>
            <a:endParaRPr lang="en-US" altLang="en-US" kern="1200">
              <a:solidFill>
                <a:srgbClr val="0000FF"/>
              </a:solidFill>
              <a:latin typeface="Luxi Sans" charset="0"/>
            </a:endParaRPr>
          </a:p>
          <a:p>
            <a:pPr lvl="2"/>
            <a:endParaRPr lang="de-DE" kern="0"/>
          </a:p>
          <a:p>
            <a:endParaRPr lang="en-US" kern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D2CE086-09CC-3A42-A61A-430A46BC0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1707455"/>
            <a:ext cx="2087562" cy="2063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3D7B3-587A-BC49-BDB5-6F0C2B442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13" y="3945482"/>
            <a:ext cx="4450737" cy="3261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DD4DDF8-EFDC-ED49-942F-F09DA7315548}"/>
              </a:ext>
            </a:extLst>
          </p:cNvPr>
          <p:cNvSpPr/>
          <p:nvPr/>
        </p:nvSpPr>
        <p:spPr bwMode="auto">
          <a:xfrm>
            <a:off x="7920632" y="3224266"/>
            <a:ext cx="1037770" cy="699587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A561F6-FAE2-A644-9EC0-F43EAC3430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4" y="5087310"/>
            <a:ext cx="29845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>
            <a:extLst>
              <a:ext uri="{FF2B5EF4-FFF2-40B4-BE49-F238E27FC236}">
                <a16:creationId xmlns:a16="http://schemas.microsoft.com/office/drawing/2014/main" id="{F62662E3-0F97-E744-BE1D-5CA84F634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419" y="5899153"/>
            <a:ext cx="1393776" cy="33211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lIns="0" tIns="34014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msmincho" charset="0"/>
              </a:defRPr>
            </a:lvl9pPr>
          </a:lstStyle>
          <a:p>
            <a:pPr defTabSz="449170" hangingPunct="0">
              <a:lnSpc>
                <a:spcPct val="85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>
                <a:solidFill>
                  <a:srgbClr val="000090"/>
                </a:solidFill>
                <a:latin typeface="Luxi Sans" charset="0"/>
              </a:rPr>
              <a:t> mc</a:t>
            </a:r>
            <a:r>
              <a:rPr lang="en-US" b="1" baseline="30000">
                <a:solidFill>
                  <a:srgbClr val="000090"/>
                </a:solidFill>
                <a:latin typeface="Luxi Sans" charset="0"/>
              </a:rPr>
              <a:t>2 </a:t>
            </a:r>
            <a:r>
              <a:rPr lang="en-US" b="1">
                <a:solidFill>
                  <a:srgbClr val="000090"/>
                </a:solidFill>
                <a:latin typeface="Luxi Sans" charset="0"/>
                <a:sym typeface="Wingdings" panose="05000000000000000000" pitchFamily="2" charset="2"/>
              </a:rPr>
              <a:t> E </a:t>
            </a:r>
            <a:endParaRPr lang="en-US" b="1" baseline="30000">
              <a:solidFill>
                <a:srgbClr val="000090"/>
              </a:solidFill>
              <a:latin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31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8A31-562C-2F4A-ADFF-6DE540B5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Grundlagenforschung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62427-1BB1-C047-BCCF-A0E8E487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6853906" cy="5942012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/>
              <a:t>…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mehr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nur</a:t>
            </a:r>
            <a:r>
              <a:rPr lang="en-US"/>
              <a:t> </a:t>
            </a:r>
            <a:r>
              <a:rPr lang="en-US" err="1"/>
              <a:t>Erkenntnisgewinn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Erkenntnisfortschritt</a:t>
            </a:r>
            <a:r>
              <a:rPr lang="en-US"/>
              <a:t> </a:t>
            </a:r>
            <a:r>
              <a:rPr lang="en-US" err="1"/>
              <a:t>benötigt</a:t>
            </a:r>
            <a:r>
              <a:rPr lang="en-US"/>
              <a:t> </a:t>
            </a:r>
            <a:r>
              <a:rPr lang="en-US" err="1"/>
              <a:t>Technologiefortschritt</a:t>
            </a:r>
            <a:endParaRPr lang="en-US"/>
          </a:p>
          <a:p>
            <a:pPr lvl="2">
              <a:lnSpc>
                <a:spcPct val="100000"/>
              </a:lnSpc>
            </a:pPr>
            <a:r>
              <a:rPr lang="en-US"/>
              <a:t>die </a:t>
            </a:r>
            <a:r>
              <a:rPr lang="en-US" err="1"/>
              <a:t>meisten</a:t>
            </a:r>
            <a:r>
              <a:rPr lang="en-US"/>
              <a:t> </a:t>
            </a:r>
            <a:r>
              <a:rPr lang="en-US" err="1"/>
              <a:t>benötigten</a:t>
            </a:r>
            <a:r>
              <a:rPr lang="en-US"/>
              <a:t> </a:t>
            </a:r>
            <a:r>
              <a:rPr lang="en-US" err="1"/>
              <a:t>Technologien</a:t>
            </a:r>
            <a:r>
              <a:rPr lang="en-US"/>
              <a:t> </a:t>
            </a:r>
            <a:r>
              <a:rPr lang="en-US" err="1"/>
              <a:t>müssen</a:t>
            </a:r>
            <a:r>
              <a:rPr lang="en-US"/>
              <a:t> </a:t>
            </a:r>
            <a:r>
              <a:rPr lang="en-US" err="1"/>
              <a:t>erst</a:t>
            </a:r>
            <a:r>
              <a:rPr lang="en-US"/>
              <a:t> </a:t>
            </a:r>
            <a:r>
              <a:rPr lang="en-US" err="1"/>
              <a:t>entwickelt</a:t>
            </a:r>
            <a:r>
              <a:rPr lang="en-US"/>
              <a:t> </a:t>
            </a:r>
            <a:r>
              <a:rPr lang="en-US" err="1"/>
              <a:t>werden</a:t>
            </a:r>
            <a:endParaRPr lang="en-US"/>
          </a:p>
          <a:p>
            <a:pPr lvl="2">
              <a:lnSpc>
                <a:spcPct val="100000"/>
              </a:lnSpc>
            </a:pPr>
            <a:r>
              <a:rPr lang="en-US"/>
              <a:t>und </a:t>
            </a:r>
            <a:r>
              <a:rPr lang="en-US" err="1"/>
              <a:t>führen</a:t>
            </a:r>
            <a:r>
              <a:rPr lang="en-US"/>
              <a:t> oft </a:t>
            </a:r>
            <a:r>
              <a:rPr lang="en-US" err="1"/>
              <a:t>zu</a:t>
            </a:r>
            <a:r>
              <a:rPr lang="en-US"/>
              <a:t> </a:t>
            </a:r>
            <a:r>
              <a:rPr lang="en-US" err="1"/>
              <a:t>Anwendungen</a:t>
            </a:r>
            <a:r>
              <a:rPr lang="en-US"/>
              <a:t> </a:t>
            </a:r>
            <a:r>
              <a:rPr lang="en-US" err="1"/>
              <a:t>ausserhalb</a:t>
            </a:r>
            <a:r>
              <a:rPr lang="en-US"/>
              <a:t> der </a:t>
            </a:r>
            <a:r>
              <a:rPr lang="en-US" err="1"/>
              <a:t>Grundlagenforschung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Grundlagenforschung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Talentschmiede</a:t>
            </a:r>
            <a:endParaRPr lang="en-US"/>
          </a:p>
          <a:p>
            <a:pPr lvl="2">
              <a:lnSpc>
                <a:spcPct val="100000"/>
              </a:lnSpc>
            </a:pPr>
            <a:r>
              <a:rPr lang="en-US" err="1"/>
              <a:t>Ausbildung</a:t>
            </a:r>
            <a:r>
              <a:rPr lang="en-US"/>
              <a:t> von </a:t>
            </a:r>
            <a:r>
              <a:rPr lang="en-US" err="1"/>
              <a:t>jungen</a:t>
            </a:r>
            <a:r>
              <a:rPr lang="en-US"/>
              <a:t> </a:t>
            </a:r>
            <a:r>
              <a:rPr lang="en-US" err="1"/>
              <a:t>Wissenschaftlern</a:t>
            </a:r>
            <a:r>
              <a:rPr lang="en-US"/>
              <a:t> (Master-</a:t>
            </a:r>
            <a:r>
              <a:rPr lang="en-US" err="1"/>
              <a:t>Studierende</a:t>
            </a:r>
            <a:r>
              <a:rPr lang="en-US"/>
              <a:t>, </a:t>
            </a:r>
            <a:r>
              <a:rPr lang="en-US" err="1"/>
              <a:t>Doktoranden</a:t>
            </a:r>
            <a:r>
              <a:rPr lang="en-US"/>
              <a:t>, Post-Docs) </a:t>
            </a:r>
            <a:r>
              <a:rPr lang="en-US" err="1"/>
              <a:t>im</a:t>
            </a:r>
            <a:r>
              <a:rPr lang="en-US"/>
              <a:t> </a:t>
            </a:r>
            <a:r>
              <a:rPr lang="en-US" err="1"/>
              <a:t>internationalen</a:t>
            </a:r>
            <a:r>
              <a:rPr lang="en-US"/>
              <a:t> </a:t>
            </a:r>
            <a:r>
              <a:rPr lang="en-US" err="1"/>
              <a:t>Umfeld</a:t>
            </a:r>
            <a:endParaRPr lang="en-US"/>
          </a:p>
          <a:p>
            <a:pPr lvl="2">
              <a:lnSpc>
                <a:spcPct val="100000"/>
              </a:lnSpc>
            </a:pPr>
            <a:r>
              <a:rPr lang="en-US" err="1"/>
              <a:t>erworbene</a:t>
            </a:r>
            <a:r>
              <a:rPr lang="en-US"/>
              <a:t> </a:t>
            </a:r>
            <a:r>
              <a:rPr lang="en-US" err="1"/>
              <a:t>Fähigkeiten</a:t>
            </a:r>
            <a:r>
              <a:rPr lang="en-US"/>
              <a:t> </a:t>
            </a:r>
            <a:r>
              <a:rPr lang="en-US" err="1"/>
              <a:t>können</a:t>
            </a:r>
            <a:r>
              <a:rPr lang="en-US"/>
              <a:t> </a:t>
            </a:r>
            <a:r>
              <a:rPr lang="en-US" err="1"/>
              <a:t>später</a:t>
            </a:r>
            <a:r>
              <a:rPr lang="en-US"/>
              <a:t> gut in </a:t>
            </a:r>
            <a:r>
              <a:rPr lang="en-US" err="1"/>
              <a:t>Industrie</a:t>
            </a:r>
            <a:r>
              <a:rPr lang="en-US"/>
              <a:t> und </a:t>
            </a:r>
            <a:r>
              <a:rPr lang="en-US" err="1"/>
              <a:t>Wirtschaft</a:t>
            </a:r>
            <a:r>
              <a:rPr lang="en-US"/>
              <a:t> </a:t>
            </a:r>
            <a:r>
              <a:rPr lang="en-US" err="1"/>
              <a:t>eingesetzt</a:t>
            </a:r>
            <a:r>
              <a:rPr lang="en-US"/>
              <a:t> </a:t>
            </a:r>
            <a:r>
              <a:rPr lang="en-US" err="1"/>
              <a:t>werden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Völkerverständigung</a:t>
            </a:r>
            <a:r>
              <a:rPr lang="en-US"/>
              <a:t>: </a:t>
            </a:r>
            <a:r>
              <a:rPr lang="en-US" err="1"/>
              <a:t>Brücken</a:t>
            </a:r>
            <a:r>
              <a:rPr lang="en-US"/>
              <a:t> </a:t>
            </a:r>
            <a:r>
              <a:rPr lang="en-US" err="1"/>
              <a:t>zwischen</a:t>
            </a:r>
            <a:r>
              <a:rPr lang="en-US"/>
              <a:t> </a:t>
            </a:r>
            <a:r>
              <a:rPr lang="en-US" err="1"/>
              <a:t>Nationen</a:t>
            </a:r>
            <a:endParaRPr lang="en-US"/>
          </a:p>
          <a:p>
            <a:pPr lvl="2">
              <a:lnSpc>
                <a:spcPct val="100000"/>
              </a:lnSpc>
            </a:pPr>
            <a:r>
              <a:rPr lang="en-US" err="1"/>
              <a:t>Grundlagenforschung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 international</a:t>
            </a:r>
          </a:p>
          <a:p>
            <a:pPr lvl="2">
              <a:lnSpc>
                <a:spcPct val="100000"/>
              </a:lnSpc>
            </a:pPr>
            <a:r>
              <a:rPr lang="en-US" err="1"/>
              <a:t>unterschiedliche</a:t>
            </a:r>
            <a:r>
              <a:rPr lang="en-US"/>
              <a:t> </a:t>
            </a:r>
            <a:r>
              <a:rPr lang="en-US" err="1"/>
              <a:t>Kulturen</a:t>
            </a:r>
            <a:r>
              <a:rPr lang="en-US"/>
              <a:t> und </a:t>
            </a:r>
            <a:r>
              <a:rPr lang="en-US" err="1"/>
              <a:t>Denkweisen</a:t>
            </a:r>
            <a:r>
              <a:rPr lang="en-US"/>
              <a:t> </a:t>
            </a:r>
            <a:r>
              <a:rPr lang="en-US" err="1"/>
              <a:t>ergänzen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und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gemeinsame</a:t>
            </a:r>
            <a:r>
              <a:rPr lang="en-US"/>
              <a:t> </a:t>
            </a:r>
            <a:r>
              <a:rPr lang="en-US" err="1"/>
              <a:t>Ziele</a:t>
            </a:r>
            <a:r>
              <a:rPr lang="en-US"/>
              <a:t> 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1C6BD-0EEF-9544-B6EE-4E9172EE1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24" y="5324201"/>
            <a:ext cx="2912080" cy="16371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B0268-C3BD-A340-A254-27613D837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1259557"/>
            <a:ext cx="3123100" cy="17594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AD231-C935-014E-945B-E299E37E8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56" y="3249238"/>
            <a:ext cx="2664048" cy="177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6716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1875-70FF-9A47-BA4D-F9127FCAB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Positronen </a:t>
            </a:r>
            <a:r>
              <a:rPr lang="de-DE" err="1"/>
              <a:t>Emissions</a:t>
            </a:r>
            <a:r>
              <a:rPr lang="de-DE"/>
              <a:t> Tomographie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5B329-AE67-D14D-A942-74C2ABCE3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9599612" cy="502567"/>
          </a:xfrm>
        </p:spPr>
        <p:txBody>
          <a:bodyPr/>
          <a:lstStyle/>
          <a:p>
            <a:r>
              <a:rPr lang="en-US" err="1"/>
              <a:t>Visualisierung</a:t>
            </a:r>
            <a:r>
              <a:rPr lang="en-US"/>
              <a:t> von </a:t>
            </a:r>
            <a:r>
              <a:rPr lang="en-US" err="1"/>
              <a:t>Bereichen</a:t>
            </a:r>
            <a:r>
              <a:rPr lang="en-US"/>
              <a:t> </a:t>
            </a:r>
            <a:r>
              <a:rPr lang="en-US" err="1"/>
              <a:t>hohen</a:t>
            </a:r>
            <a:r>
              <a:rPr lang="en-US"/>
              <a:t> </a:t>
            </a:r>
            <a:r>
              <a:rPr lang="en-US" err="1"/>
              <a:t>Energiebedarfs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</a:t>
            </a:r>
            <a:r>
              <a:rPr lang="en-US" err="1"/>
              <a:t>Körper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49678-B002-F74F-A194-6973C0FB2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48" y="2014435"/>
            <a:ext cx="3456386" cy="5207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5CF7-D00B-5A44-9AD0-1CDCD48FB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1"/>
          <a:stretch/>
        </p:blipFill>
        <p:spPr>
          <a:xfrm>
            <a:off x="575816" y="2051645"/>
            <a:ext cx="3816425" cy="1703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C180FB-98C3-8C4F-854E-863E8DF4C45F}"/>
              </a:ext>
            </a:extLst>
          </p:cNvPr>
          <p:cNvCxnSpPr>
            <a:cxnSpLocks/>
          </p:cNvCxnSpPr>
          <p:nvPr/>
        </p:nvCxnSpPr>
        <p:spPr bwMode="auto">
          <a:xfrm>
            <a:off x="5910472" y="6300117"/>
            <a:ext cx="1434096" cy="50405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B97CD69-C529-F745-8789-3143EBEDABFF}"/>
              </a:ext>
            </a:extLst>
          </p:cNvPr>
          <p:cNvSpPr txBox="1">
            <a:spLocks/>
          </p:cNvSpPr>
          <p:nvPr/>
        </p:nvSpPr>
        <p:spPr bwMode="auto">
          <a:xfrm>
            <a:off x="194406" y="1691604"/>
            <a:ext cx="5205945" cy="543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647700" lvl="2" indent="0">
              <a:buNone/>
            </a:pPr>
            <a:r>
              <a:rPr lang="en-US" kern="0" dirty="0" err="1"/>
              <a:t>erster</a:t>
            </a:r>
            <a:r>
              <a:rPr lang="en-US" kern="0" dirty="0"/>
              <a:t> 2D PET Scan </a:t>
            </a:r>
            <a:r>
              <a:rPr lang="en-US" kern="0" dirty="0" err="1"/>
              <a:t>einer</a:t>
            </a:r>
            <a:r>
              <a:rPr lang="en-US" kern="0" dirty="0"/>
              <a:t> Maus am CERN 1977</a:t>
            </a:r>
          </a:p>
          <a:p>
            <a:pPr marL="647700" lvl="2" indent="0">
              <a:buNone/>
            </a:pPr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  <a:p>
            <a:pPr lvl="2"/>
            <a:endParaRPr lang="en-US" kern="0" dirty="0"/>
          </a:p>
          <a:p>
            <a:pPr marL="647700" lvl="2" indent="0">
              <a:buNone/>
            </a:pPr>
            <a:r>
              <a:rPr lang="en-US" kern="0" dirty="0" err="1"/>
              <a:t>heutiger</a:t>
            </a:r>
            <a:r>
              <a:rPr lang="en-US" kern="0" dirty="0"/>
              <a:t> 2D PET Scan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C4D082-AF82-CF4F-B0A6-FFD68BD6861F}"/>
              </a:ext>
            </a:extLst>
          </p:cNvPr>
          <p:cNvSpPr txBox="1">
            <a:spLocks/>
          </p:cNvSpPr>
          <p:nvPr/>
        </p:nvSpPr>
        <p:spPr>
          <a:xfrm>
            <a:off x="5552885" y="1638633"/>
            <a:ext cx="4321365" cy="5942012"/>
          </a:xfrm>
          <a:prstGeom prst="rect">
            <a:avLst/>
          </a:prstGeom>
        </p:spPr>
        <p:txBody>
          <a:bodyPr/>
          <a:lstStyle>
            <a:lvl1pPr marL="142875" marR="0" indent="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None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647700" lvl="2" indent="0">
              <a:buNone/>
            </a:pPr>
            <a:r>
              <a:rPr lang="en-US" kern="0" err="1"/>
              <a:t>heutige</a:t>
            </a:r>
            <a:r>
              <a:rPr lang="en-US" kern="0"/>
              <a:t> 3D </a:t>
            </a:r>
            <a:r>
              <a:rPr lang="en-US" kern="0" err="1"/>
              <a:t>Visualisierung</a:t>
            </a:r>
            <a:endParaRPr lang="en-US" kern="0"/>
          </a:p>
        </p:txBody>
      </p:sp>
      <p:sp>
        <p:nvSpPr>
          <p:cNvPr id="13" name="Shape 475">
            <a:extLst>
              <a:ext uri="{FF2B5EF4-FFF2-40B4-BE49-F238E27FC236}">
                <a16:creationId xmlns:a16="http://schemas.microsoft.com/office/drawing/2014/main" id="{B0007462-9AC6-9C42-8508-1CA7444D57BC}"/>
              </a:ext>
            </a:extLst>
          </p:cNvPr>
          <p:cNvSpPr/>
          <p:nvPr/>
        </p:nvSpPr>
        <p:spPr>
          <a:xfrm>
            <a:off x="4934665" y="5886450"/>
            <a:ext cx="1487587" cy="312393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</a:t>
            </a:r>
            <a:r>
              <a:rPr lang="en-US" sz="1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Blase</a:t>
            </a:r>
            <a:endParaRPr lang="en-US" sz="1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34154E-489B-8C40-81F1-22AA5BE4F9D2}"/>
              </a:ext>
            </a:extLst>
          </p:cNvPr>
          <p:cNvCxnSpPr>
            <a:cxnSpLocks/>
          </p:cNvCxnSpPr>
          <p:nvPr/>
        </p:nvCxnSpPr>
        <p:spPr bwMode="auto">
          <a:xfrm>
            <a:off x="5580372" y="4391199"/>
            <a:ext cx="1368152" cy="302904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Shape 475">
            <a:extLst>
              <a:ext uri="{FF2B5EF4-FFF2-40B4-BE49-F238E27FC236}">
                <a16:creationId xmlns:a16="http://schemas.microsoft.com/office/drawing/2014/main" id="{C00AC5F4-6863-3640-9E4F-FE62DA100890}"/>
              </a:ext>
            </a:extLst>
          </p:cNvPr>
          <p:cNvSpPr/>
          <p:nvPr/>
        </p:nvSpPr>
        <p:spPr>
          <a:xfrm>
            <a:off x="4505233" y="3958772"/>
            <a:ext cx="2039020" cy="312393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Leber-Metastasen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BB40588-0F4A-7E42-8483-611005F0C8CC}"/>
              </a:ext>
            </a:extLst>
          </p:cNvPr>
          <p:cNvSpPr>
            <a:spLocks noChangeAspect="1"/>
          </p:cNvSpPr>
          <p:nvPr/>
        </p:nvSpPr>
        <p:spPr>
          <a:xfrm>
            <a:off x="575816" y="4359945"/>
            <a:ext cx="3816425" cy="28623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311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974AF84-2234-A440-B4B4-22D010C86EDD}"/>
              </a:ext>
            </a:extLst>
          </p:cNvPr>
          <p:cNvSpPr/>
          <p:nvPr/>
        </p:nvSpPr>
        <p:spPr bwMode="auto">
          <a:xfrm>
            <a:off x="143768" y="6012085"/>
            <a:ext cx="2154931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CERN </a:t>
            </a:r>
            <a:r>
              <a:rPr lang="en-US" err="1"/>
              <a:t>Beschleuniger</a:t>
            </a:r>
            <a:r>
              <a:rPr lang="en-US"/>
              <a:t> </a:t>
            </a:r>
            <a:r>
              <a:rPr lang="en-US" err="1"/>
              <a:t>Komplex</a:t>
            </a:r>
            <a:endParaRPr lang="en-US"/>
          </a:p>
        </p:txBody>
      </p:sp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592040" y="917575"/>
            <a:ext cx="7096125" cy="6307138"/>
            <a:chOff x="1455" y="578"/>
            <a:chExt cx="4470" cy="3973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5" y="578"/>
              <a:ext cx="4470" cy="3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88" name="Line 4"/>
            <p:cNvSpPr>
              <a:spLocks noChangeShapeType="1"/>
            </p:cNvSpPr>
            <p:nvPr/>
          </p:nvSpPr>
          <p:spPr bwMode="auto">
            <a:xfrm flipV="1">
              <a:off x="2115" y="3275"/>
              <a:ext cx="669" cy="176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389" name="Text Box 5"/>
            <p:cNvSpPr txBox="1">
              <a:spLocks/>
            </p:cNvSpPr>
            <p:nvPr/>
          </p:nvSpPr>
          <p:spPr bwMode="auto">
            <a:xfrm>
              <a:off x="1648" y="3367"/>
              <a:ext cx="398" cy="171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Start </a:t>
              </a:r>
            </a:p>
          </p:txBody>
        </p:sp>
        <p:sp>
          <p:nvSpPr>
            <p:cNvPr id="16390" name="Oval 6"/>
            <p:cNvSpPr>
              <a:spLocks/>
            </p:cNvSpPr>
            <p:nvPr/>
          </p:nvSpPr>
          <p:spPr bwMode="auto">
            <a:xfrm>
              <a:off x="2985" y="3054"/>
              <a:ext cx="478" cy="228"/>
            </a:xfrm>
            <a:prstGeom prst="ellips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1" name="Text Box 7"/>
            <p:cNvSpPr txBox="1">
              <a:spLocks/>
            </p:cNvSpPr>
            <p:nvPr/>
          </p:nvSpPr>
          <p:spPr bwMode="auto">
            <a:xfrm>
              <a:off x="2808" y="3184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1 </a:t>
              </a:r>
            </a:p>
          </p:txBody>
        </p:sp>
        <p:sp>
          <p:nvSpPr>
            <p:cNvPr id="16392" name="Text Box 8"/>
            <p:cNvSpPr txBox="1">
              <a:spLocks/>
            </p:cNvSpPr>
            <p:nvPr/>
          </p:nvSpPr>
          <p:spPr bwMode="auto">
            <a:xfrm>
              <a:off x="3386" y="2696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2 </a:t>
              </a:r>
            </a:p>
          </p:txBody>
        </p:sp>
        <p:sp>
          <p:nvSpPr>
            <p:cNvPr id="16393" name="Text Box 9"/>
            <p:cNvSpPr txBox="1">
              <a:spLocks/>
            </p:cNvSpPr>
            <p:nvPr/>
          </p:nvSpPr>
          <p:spPr bwMode="auto">
            <a:xfrm>
              <a:off x="4250" y="3055"/>
              <a:ext cx="167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3 </a:t>
              </a:r>
            </a:p>
          </p:txBody>
        </p:sp>
        <p:sp>
          <p:nvSpPr>
            <p:cNvPr id="16394" name="Text Box 10"/>
            <p:cNvSpPr txBox="1">
              <a:spLocks/>
            </p:cNvSpPr>
            <p:nvPr/>
          </p:nvSpPr>
          <p:spPr bwMode="auto">
            <a:xfrm>
              <a:off x="3901" y="1781"/>
              <a:ext cx="167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4 </a:t>
              </a:r>
            </a:p>
          </p:txBody>
        </p:sp>
        <p:sp>
          <p:nvSpPr>
            <p:cNvPr id="16395" name="Text Box 11"/>
            <p:cNvSpPr txBox="1">
              <a:spLocks/>
            </p:cNvSpPr>
            <p:nvPr/>
          </p:nvSpPr>
          <p:spPr bwMode="auto">
            <a:xfrm>
              <a:off x="2366" y="1330"/>
              <a:ext cx="167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5 </a:t>
              </a:r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474663" y="927102"/>
            <a:ext cx="1835150" cy="4686301"/>
            <a:chOff x="299" y="584"/>
            <a:chExt cx="1156" cy="2952"/>
          </a:xfrm>
        </p:grpSpPr>
        <p:sp>
          <p:nvSpPr>
            <p:cNvPr id="16400" name="Text Box 16"/>
            <p:cNvSpPr txBox="1">
              <a:spLocks/>
            </p:cNvSpPr>
            <p:nvPr/>
          </p:nvSpPr>
          <p:spPr bwMode="auto">
            <a:xfrm>
              <a:off x="299" y="3265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1 </a:t>
              </a:r>
            </a:p>
          </p:txBody>
        </p:sp>
        <p:sp>
          <p:nvSpPr>
            <p:cNvPr id="16401" name="Text Box 17"/>
            <p:cNvSpPr txBox="1">
              <a:spLocks/>
            </p:cNvSpPr>
            <p:nvPr/>
          </p:nvSpPr>
          <p:spPr bwMode="auto">
            <a:xfrm>
              <a:off x="299" y="2653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2 </a:t>
              </a:r>
            </a:p>
          </p:txBody>
        </p:sp>
        <p:sp>
          <p:nvSpPr>
            <p:cNvPr id="16402" name="Text Box 18"/>
            <p:cNvSpPr txBox="1">
              <a:spLocks/>
            </p:cNvSpPr>
            <p:nvPr/>
          </p:nvSpPr>
          <p:spPr bwMode="auto">
            <a:xfrm>
              <a:off x="299" y="2064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3 </a:t>
              </a:r>
            </a:p>
          </p:txBody>
        </p:sp>
        <p:sp>
          <p:nvSpPr>
            <p:cNvPr id="16403" name="Text Box 19"/>
            <p:cNvSpPr txBox="1">
              <a:spLocks/>
            </p:cNvSpPr>
            <p:nvPr/>
          </p:nvSpPr>
          <p:spPr bwMode="auto">
            <a:xfrm>
              <a:off x="299" y="1451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4 </a:t>
              </a:r>
            </a:p>
          </p:txBody>
        </p:sp>
        <p:sp>
          <p:nvSpPr>
            <p:cNvPr id="16404" name="Text Box 20"/>
            <p:cNvSpPr txBox="1">
              <a:spLocks/>
            </p:cNvSpPr>
            <p:nvPr/>
          </p:nvSpPr>
          <p:spPr bwMode="auto">
            <a:xfrm>
              <a:off x="299" y="839"/>
              <a:ext cx="153" cy="167"/>
            </a:xfrm>
            <a:prstGeom prst="rect">
              <a:avLst/>
            </a:prstGeom>
            <a:solidFill>
              <a:srgbClr val="FFFF99"/>
            </a:solidFill>
            <a:ln w="18360">
              <a:solidFill>
                <a:srgbClr val="00008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" tIns="23112" rIns="9000" bIns="9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FF0000"/>
                  </a:solidFill>
                  <a:latin typeface="Luxi Sans" charset="0"/>
                </a:rPr>
                <a:t> 5 </a:t>
              </a:r>
            </a:p>
          </p:txBody>
        </p:sp>
        <p:sp>
          <p:nvSpPr>
            <p:cNvPr id="16405" name="Text Box 21"/>
            <p:cNvSpPr txBox="1">
              <a:spLocks noChangeArrowheads="1"/>
            </p:cNvSpPr>
            <p:nvPr/>
          </p:nvSpPr>
          <p:spPr bwMode="auto">
            <a:xfrm>
              <a:off x="736" y="3275"/>
              <a:ext cx="460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LINAC2</a:t>
              </a:r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736" y="2073"/>
              <a:ext cx="170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PS</a:t>
              </a:r>
            </a:p>
          </p:txBody>
        </p:sp>
        <p:sp>
          <p:nvSpPr>
            <p:cNvPr id="16408" name="Text Box 24"/>
            <p:cNvSpPr txBox="1">
              <a:spLocks noChangeArrowheads="1"/>
            </p:cNvSpPr>
            <p:nvPr/>
          </p:nvSpPr>
          <p:spPr bwMode="auto">
            <a:xfrm>
              <a:off x="736" y="1461"/>
              <a:ext cx="255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SPS</a:t>
              </a:r>
            </a:p>
          </p:txBody>
        </p:sp>
        <p:sp>
          <p:nvSpPr>
            <p:cNvPr id="16409" name="Text Box 25"/>
            <p:cNvSpPr txBox="1">
              <a:spLocks noChangeArrowheads="1"/>
            </p:cNvSpPr>
            <p:nvPr/>
          </p:nvSpPr>
          <p:spPr bwMode="auto">
            <a:xfrm>
              <a:off x="736" y="848"/>
              <a:ext cx="26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LHC</a:t>
              </a:r>
            </a:p>
          </p:txBody>
        </p:sp>
        <p:sp>
          <p:nvSpPr>
            <p:cNvPr id="16410" name="Line 26"/>
            <p:cNvSpPr>
              <a:spLocks noChangeShapeType="1"/>
            </p:cNvSpPr>
            <p:nvPr/>
          </p:nvSpPr>
          <p:spPr bwMode="auto">
            <a:xfrm flipV="1">
              <a:off x="583" y="3184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1" name="Text Box 27"/>
            <p:cNvSpPr txBox="1">
              <a:spLocks noChangeArrowheads="1"/>
            </p:cNvSpPr>
            <p:nvPr/>
          </p:nvSpPr>
          <p:spPr bwMode="auto">
            <a:xfrm>
              <a:off x="347" y="2988"/>
              <a:ext cx="1108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00FF"/>
                  </a:solidFill>
                  <a:latin typeface="Luxi Sans" charset="0"/>
                </a:rPr>
                <a:t>50 MeV </a:t>
              </a:r>
              <a:r>
                <a:rPr lang="en-US" sz="1050" b="1">
                  <a:solidFill>
                    <a:srgbClr val="0000FF"/>
                  </a:solidFill>
                  <a:latin typeface="Luxi Sans" charset="0"/>
                </a:rPr>
                <a:t>(50’000’000 eV)</a:t>
              </a:r>
              <a:endParaRPr lang="en-US" sz="1600" b="1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2" name="Line 28"/>
            <p:cNvSpPr>
              <a:spLocks noChangeShapeType="1"/>
            </p:cNvSpPr>
            <p:nvPr/>
          </p:nvSpPr>
          <p:spPr bwMode="auto">
            <a:xfrm flipV="1">
              <a:off x="584" y="2571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3" name="Text Box 29"/>
            <p:cNvSpPr txBox="1">
              <a:spLocks noChangeArrowheads="1"/>
            </p:cNvSpPr>
            <p:nvPr/>
          </p:nvSpPr>
          <p:spPr bwMode="auto">
            <a:xfrm>
              <a:off x="348" y="2375"/>
              <a:ext cx="1107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00FF"/>
                  </a:solidFill>
                  <a:latin typeface="Luxi Sans" charset="0"/>
                </a:rPr>
                <a:t>1.4 GeV</a:t>
              </a:r>
              <a:r>
                <a:rPr lang="en-US" sz="1050" b="1">
                  <a:solidFill>
                    <a:srgbClr val="0000FF"/>
                  </a:solidFill>
                  <a:latin typeface="Luxi Sans" charset="0"/>
                </a:rPr>
                <a:t>  (1’400’000’000 eV)</a:t>
              </a:r>
              <a:endParaRPr lang="en-US" sz="1600" b="1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 flipV="1">
              <a:off x="584" y="1982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5" name="Text Box 31"/>
            <p:cNvSpPr txBox="1">
              <a:spLocks noChangeArrowheads="1"/>
            </p:cNvSpPr>
            <p:nvPr/>
          </p:nvSpPr>
          <p:spPr bwMode="auto">
            <a:xfrm>
              <a:off x="349" y="1786"/>
              <a:ext cx="432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00FF"/>
                  </a:solidFill>
                  <a:latin typeface="Luxi Sans" charset="0"/>
                </a:rPr>
                <a:t>26 GeV </a:t>
              </a:r>
              <a:r>
                <a:rPr lang="en-US" sz="1050" b="1">
                  <a:solidFill>
                    <a:srgbClr val="0000FF"/>
                  </a:solidFill>
                  <a:latin typeface="Luxi Sans" charset="0"/>
                </a:rPr>
                <a:t>(26’000’000’000 eV)</a:t>
              </a:r>
              <a:endParaRPr lang="en-US" sz="1600" b="1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6" name="Line 32"/>
            <p:cNvSpPr>
              <a:spLocks noChangeShapeType="1"/>
            </p:cNvSpPr>
            <p:nvPr/>
          </p:nvSpPr>
          <p:spPr bwMode="auto">
            <a:xfrm flipV="1">
              <a:off x="584" y="1369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7" name="Text Box 33"/>
            <p:cNvSpPr txBox="1">
              <a:spLocks noChangeArrowheads="1"/>
            </p:cNvSpPr>
            <p:nvPr/>
          </p:nvSpPr>
          <p:spPr bwMode="auto">
            <a:xfrm>
              <a:off x="348" y="1174"/>
              <a:ext cx="503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00FF"/>
                  </a:solidFill>
                  <a:latin typeface="Luxi Sans" charset="0"/>
                </a:rPr>
                <a:t>450 GeV </a:t>
              </a:r>
              <a:r>
                <a:rPr lang="en-US" sz="1050" b="1">
                  <a:solidFill>
                    <a:srgbClr val="0000FF"/>
                  </a:solidFill>
                  <a:latin typeface="Luxi Sans" charset="0"/>
                </a:rPr>
                <a:t>(450’000’000’000 eV)</a:t>
              </a:r>
              <a:endParaRPr lang="en-US" sz="1600" b="1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18" name="Line 34"/>
            <p:cNvSpPr>
              <a:spLocks noChangeShapeType="1"/>
            </p:cNvSpPr>
            <p:nvPr/>
          </p:nvSpPr>
          <p:spPr bwMode="auto">
            <a:xfrm flipV="1">
              <a:off x="584" y="780"/>
              <a:ext cx="0" cy="352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419" name="Text Box 35"/>
            <p:cNvSpPr txBox="1">
              <a:spLocks noChangeArrowheads="1"/>
            </p:cNvSpPr>
            <p:nvPr/>
          </p:nvSpPr>
          <p:spPr bwMode="auto">
            <a:xfrm>
              <a:off x="408" y="584"/>
              <a:ext cx="431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00FF"/>
                  </a:solidFill>
                  <a:latin typeface="Luxi Sans" charset="0"/>
                </a:rPr>
                <a:t>7 </a:t>
              </a:r>
              <a:r>
                <a:rPr lang="en-US" sz="1600" b="1" err="1">
                  <a:solidFill>
                    <a:srgbClr val="0000FF"/>
                  </a:solidFill>
                  <a:latin typeface="Luxi Sans" charset="0"/>
                </a:rPr>
                <a:t>TeV</a:t>
              </a:r>
              <a:r>
                <a:rPr lang="en-US" sz="1050" b="1">
                  <a:solidFill>
                    <a:srgbClr val="0000FF"/>
                  </a:solidFill>
                  <a:latin typeface="Luxi Sans" charset="0"/>
                </a:rPr>
                <a:t>  (7’000’000’000’000 eV)</a:t>
              </a:r>
              <a:endParaRPr lang="en-US" sz="1600" b="1">
                <a:solidFill>
                  <a:srgbClr val="0000FF"/>
                </a:solidFill>
                <a:latin typeface="Luxi Sans" charset="0"/>
              </a:endParaRPr>
            </a:p>
          </p:txBody>
        </p:sp>
        <p:sp>
          <p:nvSpPr>
            <p:cNvPr id="16406" name="Text Box 22"/>
            <p:cNvSpPr txBox="1">
              <a:spLocks noChangeArrowheads="1"/>
            </p:cNvSpPr>
            <p:nvPr/>
          </p:nvSpPr>
          <p:spPr bwMode="auto">
            <a:xfrm>
              <a:off x="736" y="2663"/>
              <a:ext cx="631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14112" rIns="0" bIns="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93000"/>
                </a:lnSpc>
              </a:pPr>
              <a:r>
                <a:rPr lang="en-US" sz="1600" b="1">
                  <a:solidFill>
                    <a:srgbClr val="008000"/>
                  </a:solidFill>
                  <a:latin typeface="Luxi Sans" charset="0"/>
                </a:rPr>
                <a:t>BOOSTER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F6FC1A-320B-4E40-9716-336F4BABD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8" r="35623"/>
          <a:stretch/>
        </p:blipFill>
        <p:spPr>
          <a:xfrm rot="16200000">
            <a:off x="1005795" y="6224828"/>
            <a:ext cx="419099" cy="1425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sp>
        <p:nvSpPr>
          <p:cNvPr id="39" name="Text Box 27">
            <a:extLst>
              <a:ext uri="{FF2B5EF4-FFF2-40B4-BE49-F238E27FC236}">
                <a16:creationId xmlns:a16="http://schemas.microsoft.com/office/drawing/2014/main" id="{4FC8845C-5538-4D4A-87C7-690B46D0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89" y="6096374"/>
            <a:ext cx="568326" cy="23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112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en-US" sz="1600" b="1" err="1">
                <a:solidFill>
                  <a:srgbClr val="002060"/>
                </a:solidFill>
                <a:latin typeface="Luxi Sans" charset="0"/>
              </a:rPr>
              <a:t>zum</a:t>
            </a:r>
            <a:r>
              <a:rPr lang="en-US" sz="1600" b="1">
                <a:solidFill>
                  <a:srgbClr val="002060"/>
                </a:solidFill>
                <a:latin typeface="Luxi Sans" charset="0"/>
              </a:rPr>
              <a:t> </a:t>
            </a:r>
            <a:r>
              <a:rPr lang="en-US" sz="1600" b="1" err="1">
                <a:solidFill>
                  <a:srgbClr val="002060"/>
                </a:solidFill>
                <a:latin typeface="Luxi Sans" charset="0"/>
              </a:rPr>
              <a:t>Vergleich</a:t>
            </a:r>
            <a:r>
              <a:rPr lang="en-US" sz="1600" b="1">
                <a:solidFill>
                  <a:srgbClr val="002060"/>
                </a:solidFill>
                <a:latin typeface="Luxi Sans" charset="0"/>
              </a:rPr>
              <a:t>:</a:t>
            </a:r>
          </a:p>
          <a:p>
            <a:pPr algn="ctr">
              <a:lnSpc>
                <a:spcPct val="93000"/>
              </a:lnSpc>
            </a:pPr>
            <a:r>
              <a:rPr lang="en-US" sz="1600" b="1">
                <a:solidFill>
                  <a:srgbClr val="002060"/>
                </a:solidFill>
                <a:latin typeface="Luxi Sans" charset="0"/>
              </a:rPr>
              <a:t>1.5 eV</a:t>
            </a: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A79F8635-5DEE-9A43-90DA-5442926F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49" y="5649975"/>
            <a:ext cx="17589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4112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600" b="1">
                <a:solidFill>
                  <a:srgbClr val="0000FF"/>
                </a:solidFill>
                <a:latin typeface="Luxi Sans" charset="0"/>
              </a:rPr>
              <a:t>   0 eV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3AC6DA-D481-1F48-89A0-D17530B44072}"/>
              </a:ext>
            </a:extLst>
          </p:cNvPr>
          <p:cNvGrpSpPr/>
          <p:nvPr/>
        </p:nvGrpSpPr>
        <p:grpSpPr>
          <a:xfrm>
            <a:off x="275616" y="6444133"/>
            <a:ext cx="516224" cy="502989"/>
            <a:chOff x="275616" y="6444133"/>
            <a:chExt cx="516224" cy="57103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70D78D-4E42-EC46-89A1-460A71D3DA43}"/>
                </a:ext>
              </a:extLst>
            </p:cNvPr>
            <p:cNvCxnSpPr/>
            <p:nvPr/>
          </p:nvCxnSpPr>
          <p:spPr bwMode="auto">
            <a:xfrm flipH="1">
              <a:off x="287784" y="6444133"/>
              <a:ext cx="504056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4C97E9D-6ABE-9C48-9F0D-B61266A69B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7784" y="6444133"/>
              <a:ext cx="0" cy="57103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A1F2FA-51A3-414F-B66C-CE7C6946E2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5616" y="7015163"/>
              <a:ext cx="181584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EC90503-4264-9842-A311-0FE3765A0A4B}"/>
              </a:ext>
            </a:extLst>
          </p:cNvPr>
          <p:cNvGrpSpPr/>
          <p:nvPr/>
        </p:nvGrpSpPr>
        <p:grpSpPr>
          <a:xfrm flipH="1">
            <a:off x="1620807" y="6444133"/>
            <a:ext cx="525268" cy="501401"/>
            <a:chOff x="275616" y="6444133"/>
            <a:chExt cx="516224" cy="57103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2DFB8F2-3DFD-0941-9BB2-C70817A7D2FD}"/>
                </a:ext>
              </a:extLst>
            </p:cNvPr>
            <p:cNvCxnSpPr/>
            <p:nvPr/>
          </p:nvCxnSpPr>
          <p:spPr bwMode="auto">
            <a:xfrm flipH="1">
              <a:off x="287784" y="6444133"/>
              <a:ext cx="504056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DEFEC62-B784-0246-BF88-37428290B1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7784" y="6444133"/>
              <a:ext cx="0" cy="57103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68D85F1-8CCF-5148-942A-745D03BEC0D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75616" y="7015163"/>
              <a:ext cx="181584" cy="0"/>
            </a:xfrm>
            <a:prstGeom prst="line">
              <a:avLst/>
            </a:prstGeom>
            <a:solidFill>
              <a:srgbClr val="00B8FF"/>
            </a:solidFill>
            <a:ln w="22225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55846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080228_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2555701"/>
            <a:ext cx="4968552" cy="331236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 Large Hadron Collider LHC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74638" y="1187549"/>
            <a:ext cx="5989810" cy="6026346"/>
          </a:xfrm>
        </p:spPr>
        <p:txBody>
          <a:bodyPr/>
          <a:lstStyle/>
          <a:p>
            <a:pPr lvl="1"/>
            <a:r>
              <a:rPr lang="en-US" err="1"/>
              <a:t>Umfang</a:t>
            </a:r>
            <a:r>
              <a:rPr lang="en-US"/>
              <a:t>: 27 km</a:t>
            </a:r>
          </a:p>
          <a:p>
            <a:pPr lvl="1"/>
            <a:r>
              <a:rPr lang="en-US"/>
              <a:t>Tunnel </a:t>
            </a:r>
            <a:r>
              <a:rPr lang="en-US" err="1"/>
              <a:t>mit</a:t>
            </a:r>
            <a:r>
              <a:rPr lang="en-US"/>
              <a:t> 3.8 m </a:t>
            </a:r>
            <a:r>
              <a:rPr lang="en-US" err="1"/>
              <a:t>Durchmesser</a:t>
            </a:r>
            <a:endParaRPr lang="en-US"/>
          </a:p>
          <a:p>
            <a:pPr lvl="1"/>
            <a:r>
              <a:rPr lang="en-US"/>
              <a:t>100 m </a:t>
            </a:r>
            <a:r>
              <a:rPr lang="en-US" err="1"/>
              <a:t>unter</a:t>
            </a:r>
            <a:r>
              <a:rPr lang="en-US"/>
              <a:t> der </a:t>
            </a:r>
            <a:r>
              <a:rPr lang="en-US" err="1"/>
              <a:t>Erdoberfläche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r>
              <a:rPr lang="en-US"/>
              <a:t>Die </a:t>
            </a:r>
            <a:r>
              <a:rPr lang="en-US" err="1"/>
              <a:t>meisten</a:t>
            </a:r>
            <a:r>
              <a:rPr lang="en-US"/>
              <a:t> </a:t>
            </a:r>
            <a:r>
              <a:rPr lang="en-US" err="1"/>
              <a:t>Technologien</a:t>
            </a:r>
            <a:r>
              <a:rPr lang="en-US"/>
              <a:t> </a:t>
            </a:r>
            <a:r>
              <a:rPr lang="en-US" err="1"/>
              <a:t>mussten</a:t>
            </a:r>
            <a:r>
              <a:rPr lang="en-US"/>
              <a:t> </a:t>
            </a:r>
            <a:r>
              <a:rPr lang="en-US" err="1"/>
              <a:t>erst</a:t>
            </a:r>
            <a:r>
              <a:rPr lang="en-US"/>
              <a:t> </a:t>
            </a:r>
            <a:r>
              <a:rPr lang="en-US" err="1"/>
              <a:t>entwickelt</a:t>
            </a:r>
            <a:r>
              <a:rPr lang="en-US"/>
              <a:t> </a:t>
            </a:r>
            <a:r>
              <a:rPr lang="en-US" err="1"/>
              <a:t>werden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56336" y="1189038"/>
            <a:ext cx="4617914" cy="5942012"/>
          </a:xfrm>
        </p:spPr>
        <p:txBody>
          <a:bodyPr/>
          <a:lstStyle/>
          <a:p>
            <a:r>
              <a:rPr lang="en-US" err="1"/>
              <a:t>Umfangreiche</a:t>
            </a:r>
            <a:r>
              <a:rPr lang="en-US"/>
              <a:t> </a:t>
            </a:r>
            <a:r>
              <a:rPr lang="en-US" err="1"/>
              <a:t>Spitzentechnologien</a:t>
            </a:r>
            <a:endParaRPr lang="de-DE"/>
          </a:p>
          <a:p>
            <a:pPr lvl="1"/>
            <a:r>
              <a:rPr lang="en-US" err="1"/>
              <a:t>Supraleitung</a:t>
            </a:r>
            <a:endParaRPr lang="en-US"/>
          </a:p>
          <a:p>
            <a:pPr lvl="1"/>
            <a:r>
              <a:rPr lang="en-US" err="1"/>
              <a:t>Magnete</a:t>
            </a:r>
            <a:endParaRPr lang="en-US"/>
          </a:p>
          <a:p>
            <a:pPr lvl="1"/>
            <a:r>
              <a:rPr lang="en-US" err="1"/>
              <a:t>Vakuum</a:t>
            </a:r>
            <a:endParaRPr lang="en-US"/>
          </a:p>
          <a:p>
            <a:pPr lvl="1"/>
            <a:r>
              <a:rPr lang="en-US" err="1"/>
              <a:t>Hochfrequenz</a:t>
            </a:r>
            <a:endParaRPr lang="en-GB"/>
          </a:p>
          <a:p>
            <a:pPr lvl="1"/>
            <a:r>
              <a:rPr lang="en-US" err="1"/>
              <a:t>Strahlkontrolle</a:t>
            </a:r>
            <a:endParaRPr lang="en-US"/>
          </a:p>
          <a:p>
            <a:pPr lvl="1"/>
            <a:r>
              <a:rPr lang="en-US" err="1"/>
              <a:t>Sicherheit</a:t>
            </a:r>
            <a:endParaRPr lang="en-US"/>
          </a:p>
        </p:txBody>
      </p:sp>
      <p:pic>
        <p:nvPicPr>
          <p:cNvPr id="4" name="Picture 3" descr="0911188_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98" y="4931965"/>
            <a:ext cx="3408810" cy="228193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2592040" y="4283893"/>
            <a:ext cx="3960440" cy="1656184"/>
          </a:xfrm>
          <a:prstGeom prst="straightConnector1">
            <a:avLst/>
          </a:prstGeom>
          <a:solidFill>
            <a:srgbClr val="00B8FF"/>
          </a:solidFill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26589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LHC in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Zahlen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9A6B44-7A07-2E4C-AE33-788AE7264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5147989"/>
            <a:ext cx="9599612" cy="198306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gesamte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Kaltmasse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30'000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suprafluides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Helium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(1.9 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–271.3 </a:t>
            </a:r>
            <a:r>
              <a:rPr lang="en-US" baseline="50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Kühlung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Vakuum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mbar = 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Moleküle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 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10x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besser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auf der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Mondoberfläche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D6EF0-BD16-8E49-95CC-1F5C7EC247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28344" y="1259557"/>
            <a:ext cx="4596991" cy="34563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F06CF8-ADB4-D048-9C49-2DF48609AC73}"/>
              </a:ext>
            </a:extLst>
          </p:cNvPr>
          <p:cNvSpPr txBox="1">
            <a:spLocks/>
          </p:cNvSpPr>
          <p:nvPr/>
        </p:nvSpPr>
        <p:spPr bwMode="auto">
          <a:xfrm>
            <a:off x="274320" y="1188719"/>
            <a:ext cx="4982016" cy="390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 marL="500040" marR="0" lvl="0" indent="-355680" algn="l" hangingPunct="0">
              <a:spcBef>
                <a:spcPts val="0"/>
              </a:spcBef>
              <a:spcAft>
                <a:spcPts val="1097"/>
              </a:spcAft>
              <a:buSzPts val="1984"/>
              <a:buNone/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defPPr>
            <a:lvl1pPr marL="500040" marR="0" lvl="0" indent="-355680" algn="l" defTabSz="447675" rtl="0" eaLnBrk="1" fontAlgn="base" latinLnBrk="0" hangingPunct="0">
              <a:lnSpc>
                <a:spcPct val="102000"/>
              </a:lnSpc>
              <a:spcBef>
                <a:spcPts val="0"/>
              </a:spcBef>
              <a:spcAft>
                <a:spcPts val="1097"/>
              </a:spcAft>
              <a:buClr>
                <a:srgbClr val="000000"/>
              </a:buClr>
              <a:buSzPts val="1984"/>
              <a:buFont typeface="Times New Roman" pitchFamily="16" charset="0"/>
              <a:buBlip>
                <a:blip r:embed="rId4"/>
              </a:buBlip>
              <a:tabLst>
                <a:tab pos="897480" algn="l"/>
                <a:tab pos="1346759" algn="l"/>
                <a:tab pos="1796040" algn="l"/>
                <a:tab pos="2245319" algn="l"/>
                <a:tab pos="2694600" algn="l"/>
                <a:tab pos="3143880" algn="l"/>
                <a:tab pos="3593160" algn="l"/>
                <a:tab pos="4042440" algn="l"/>
                <a:tab pos="4491720" algn="l"/>
                <a:tab pos="4941000" algn="l"/>
                <a:tab pos="5390280" algn="l"/>
                <a:tab pos="5839560" algn="l"/>
                <a:tab pos="6288839" algn="l"/>
                <a:tab pos="6738120" algn="l"/>
                <a:tab pos="7187400" algn="l"/>
                <a:tab pos="7636680" algn="l"/>
                <a:tab pos="8085960" algn="l"/>
                <a:tab pos="8535240" algn="l"/>
                <a:tab pos="8984160" algn="l"/>
                <a:tab pos="9433440" algn="l"/>
              </a:tabLst>
              <a:defRPr lang="en-US" sz="2400" b="1" i="0" u="none" strike="noStrike" baseline="0">
                <a:ln>
                  <a:noFill/>
                </a:ln>
                <a:solidFill>
                  <a:srgbClr val="00008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1pPr>
            <a:lvl2pPr marL="787320" marR="0" lvl="1" indent="-285840" algn="l" defTabSz="447675" rtl="0" eaLnBrk="1" fontAlgn="base" latinLnBrk="0" hangingPunct="0">
              <a:lnSpc>
                <a:spcPct val="102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SzPts val="1469"/>
              <a:buFont typeface="Times New Roman" pitchFamily="16" charset="0"/>
              <a:buBlip>
                <a:blip r:embed="rId5"/>
              </a:buBlip>
              <a:tabLst>
                <a:tab pos="898200" algn="l"/>
                <a:tab pos="1347480" algn="l"/>
                <a:tab pos="1796759" algn="l"/>
                <a:tab pos="2246039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0999" algn="l"/>
                <a:tab pos="5840280" algn="l"/>
                <a:tab pos="6289560" algn="l"/>
                <a:tab pos="6738840" algn="l"/>
                <a:tab pos="7188119" algn="l"/>
                <a:tab pos="7637040" algn="l"/>
                <a:tab pos="8086319" algn="l"/>
                <a:tab pos="8535600" algn="l"/>
                <a:tab pos="8984880" algn="l"/>
                <a:tab pos="943416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2pPr>
            <a:lvl3pPr marL="1076040" marR="0" lvl="2" indent="-428400" algn="l" defTabSz="447675" rtl="0" eaLnBrk="1" fontAlgn="base" latinLnBrk="0" hangingPunct="0">
              <a:lnSpc>
                <a:spcPct val="91000"/>
              </a:lnSpc>
              <a:spcBef>
                <a:spcPts val="0"/>
              </a:spcBef>
              <a:spcAft>
                <a:spcPts val="825"/>
              </a:spcAft>
              <a:buClr>
                <a:srgbClr val="000000"/>
              </a:buClr>
              <a:buSzPts val="539"/>
              <a:buFont typeface="Times New Roman" pitchFamily="16" charset="0"/>
              <a:buBlip>
                <a:blip r:embed="rId6"/>
              </a:buBlip>
              <a:tabLst>
                <a:tab pos="1347480" algn="l"/>
                <a:tab pos="1796759" algn="l"/>
                <a:tab pos="2245680" algn="l"/>
                <a:tab pos="2694960" algn="l"/>
                <a:tab pos="3144240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39" algn="l"/>
                <a:tab pos="8086320" algn="l"/>
                <a:tab pos="8535600" algn="l"/>
                <a:tab pos="8984879" algn="l"/>
                <a:tab pos="9434160" algn="l"/>
                <a:tab pos="9883439" algn="l"/>
              </a:tabLst>
              <a:defRPr lang="en-US" sz="16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3pPr>
            <a:lvl4pPr marL="1363320" marR="0" lvl="3" indent="-428400" algn="l" defTabSz="447675" rtl="0" eaLnBrk="1" fontAlgn="base" latinLnBrk="0" hangingPunct="0">
              <a:lnSpc>
                <a:spcPct val="91000"/>
              </a:lnSpc>
              <a:spcBef>
                <a:spcPts val="0"/>
              </a:spcBef>
              <a:spcAft>
                <a:spcPts val="536"/>
              </a:spcAft>
              <a:buClr>
                <a:srgbClr val="000000"/>
              </a:buClr>
              <a:buSzPts val="331"/>
              <a:buFont typeface="Times New Roman" pitchFamily="16" charset="0"/>
              <a:buBlip>
                <a:blip r:embed="rId7"/>
              </a:buBlip>
              <a:tabLst>
                <a:tab pos="1796399" algn="l"/>
                <a:tab pos="2245679" algn="l"/>
                <a:tab pos="2694960" algn="l"/>
                <a:tab pos="3144240" algn="l"/>
                <a:tab pos="3593520" algn="l"/>
                <a:tab pos="404280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080" algn="l"/>
                <a:tab pos="10332360" algn="l"/>
              </a:tabLst>
              <a:defRPr lang="en-US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Luxi Sans" pitchFamily="2"/>
                <a:ea typeface="HG Mincho Light J" pitchFamily="2"/>
                <a:cs typeface="HG Mincho Light J" pitchFamily="2"/>
              </a:defRPr>
            </a:lvl4pPr>
            <a:lvl5pPr marL="1652399" marR="0" lvl="4" indent="-430200" algn="l" defTabSz="447675" rtl="0" fontAlgn="base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ts val="1150"/>
              <a:buFont typeface="Times New Roman" pitchFamily="16" charset="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5pPr>
            <a:lvl6pPr marL="1652399" marR="0" lvl="5" indent="-430200" algn="l" defTabSz="447675" rtl="0" fontAlgn="base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ts val="1150"/>
              <a:buFont typeface="Times New Roman" pitchFamily="16" charset="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6pPr>
            <a:lvl7pPr marL="1652399" marR="0" lvl="6" indent="-430200" algn="l" defTabSz="447675" rtl="0" fontAlgn="base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ts val="1150"/>
              <a:buFont typeface="Times New Roman" pitchFamily="16" charset="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7pPr>
            <a:lvl8pPr marL="1652399" marR="0" lvl="7" indent="-430200" algn="l" defTabSz="447675" rtl="0" fontAlgn="base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ts val="1150"/>
              <a:buFont typeface="Times New Roman" pitchFamily="16" charset="0"/>
              <a:buBlip>
                <a:blip r:embed="rId4"/>
              </a:buBlip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8pPr>
            <a:lvl9pPr marL="1944000" marR="0" lvl="8" indent="-216000" algn="l" defTabSz="447675" rtl="0" fontAlgn="base" hangingPunct="0">
              <a:lnSpc>
                <a:spcPct val="91000"/>
              </a:lnSpc>
              <a:spcBef>
                <a:spcPts val="0"/>
              </a:spcBef>
              <a:spcAft>
                <a:spcPts val="249"/>
              </a:spcAft>
              <a:buClr>
                <a:srgbClr val="000000"/>
              </a:buClr>
              <a:buSzPct val="45000"/>
              <a:buFont typeface="StarSymbol"/>
              <a:buChar char="●"/>
              <a:tabLst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40" algn="l"/>
                <a:tab pos="8086320" algn="l"/>
                <a:tab pos="8535600" algn="l"/>
                <a:tab pos="8984879" algn="l"/>
                <a:tab pos="9434160" algn="l"/>
                <a:tab pos="9883440" algn="l"/>
                <a:tab pos="10332720" algn="l"/>
              </a:tabLst>
              <a:def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HG Mincho Light J" pitchFamily="2"/>
                <a:cs typeface="HG Mincho Light J" pitchFamily="2"/>
              </a:defRPr>
            </a:lvl9pPr>
          </a:lstStyle>
          <a:p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1232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Ablenkmagnete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(Dipole)</a:t>
            </a:r>
          </a:p>
          <a:p>
            <a:pPr lvl="1"/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Länge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: 15 m,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Gewicht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: 35 t</a:t>
            </a:r>
          </a:p>
          <a:p>
            <a:pPr lvl="1"/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Magnetfeld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8.33 Tesla</a:t>
            </a:r>
          </a:p>
          <a:p>
            <a:pPr lvl="2"/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entspricht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170’000-faches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Erdmagnetfeld</a:t>
            </a:r>
            <a:endParaRPr lang="en-GB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typischer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Magnet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Resonanz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Tomograph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MRT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maximal 3 Tesla</a:t>
            </a:r>
          </a:p>
          <a:p>
            <a:pPr lvl="1"/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Stromstärke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11850 Ampere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Haushalt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bis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16 Ampere)</a:t>
            </a:r>
          </a:p>
          <a:p>
            <a:pPr lvl="1"/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GB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Tonnen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supraleitendes</a:t>
            </a:r>
            <a:r>
              <a:rPr lang="en-GB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Kabel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 7600 km </a:t>
            </a:r>
            <a:r>
              <a:rPr lang="en-GB" kern="0" dirty="0" err="1">
                <a:latin typeface="Arial" panose="020B0604020202020204" pitchFamily="34" charset="0"/>
                <a:cs typeface="Arial" panose="020B0604020202020204" pitchFamily="34" charset="0"/>
              </a:rPr>
              <a:t>Länge</a:t>
            </a:r>
            <a:endParaRPr lang="en-GB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04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1D4D-3F66-AF4F-A872-2337D36B0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Magnete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1112A-C2E3-AB4F-AEA2-5733514CB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Magnete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komplexes</a:t>
            </a:r>
            <a:r>
              <a:rPr lang="en-US" dirty="0"/>
              <a:t> High-Tech-</a:t>
            </a:r>
            <a:r>
              <a:rPr lang="en-US" dirty="0" err="1"/>
              <a:t>Produkt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hohen</a:t>
            </a:r>
            <a:r>
              <a:rPr lang="en-US" dirty="0"/>
              <a:t> </a:t>
            </a:r>
            <a:r>
              <a:rPr lang="en-US" dirty="0" err="1"/>
              <a:t>Anforderungen</a:t>
            </a:r>
            <a:r>
              <a:rPr lang="en-US" dirty="0"/>
              <a:t> an </a:t>
            </a:r>
            <a:r>
              <a:rPr lang="en-US" dirty="0" err="1"/>
              <a:t>Qualität</a:t>
            </a:r>
            <a:r>
              <a:rPr lang="en-US" dirty="0"/>
              <a:t> und </a:t>
            </a:r>
            <a:r>
              <a:rPr lang="en-US" dirty="0" err="1"/>
              <a:t>Präzision</a:t>
            </a:r>
            <a:endParaRPr lang="en-US" dirty="0"/>
          </a:p>
          <a:p>
            <a:r>
              <a:rPr lang="en-US" dirty="0" err="1"/>
              <a:t>Entwicklung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CERN, </a:t>
            </a:r>
            <a:r>
              <a:rPr lang="en-US" dirty="0" err="1"/>
              <a:t>Fertigung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europäische</a:t>
            </a:r>
            <a:r>
              <a:rPr lang="en-US" dirty="0"/>
              <a:t> </a:t>
            </a:r>
            <a:r>
              <a:rPr lang="en-US" dirty="0" err="1"/>
              <a:t>Industrie</a:t>
            </a:r>
            <a:endParaRPr lang="en-US" dirty="0"/>
          </a:p>
          <a:p>
            <a:pPr lvl="1"/>
            <a:r>
              <a:rPr lang="en-US" dirty="0"/>
              <a:t>1/3 </a:t>
            </a:r>
            <a:r>
              <a:rPr lang="en-US" dirty="0" err="1"/>
              <a:t>Italien</a:t>
            </a:r>
            <a:r>
              <a:rPr lang="en-US" dirty="0"/>
              <a:t>, 1/3 </a:t>
            </a:r>
            <a:r>
              <a:rPr lang="en-US" dirty="0" err="1"/>
              <a:t>Frankreich</a:t>
            </a:r>
            <a:r>
              <a:rPr lang="en-US" dirty="0"/>
              <a:t>, 1/3 Deutschland</a:t>
            </a:r>
          </a:p>
          <a:p>
            <a:pPr lvl="1"/>
            <a:r>
              <a:rPr lang="en-US" dirty="0" err="1"/>
              <a:t>wichtiger</a:t>
            </a:r>
            <a:r>
              <a:rPr lang="en-US" dirty="0"/>
              <a:t> </a:t>
            </a:r>
            <a:r>
              <a:rPr lang="en-US" dirty="0" err="1"/>
              <a:t>Technologietransfer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Bau</a:t>
            </a:r>
            <a:r>
              <a:rPr lang="en-US" dirty="0"/>
              <a:t> </a:t>
            </a:r>
            <a:r>
              <a:rPr lang="en-US" dirty="0" err="1"/>
              <a:t>kostengünstiger</a:t>
            </a:r>
            <a:r>
              <a:rPr lang="en-US" dirty="0"/>
              <a:t>, starker </a:t>
            </a:r>
            <a:r>
              <a:rPr lang="en-US" dirty="0" err="1"/>
              <a:t>Magnete</a:t>
            </a:r>
            <a:r>
              <a:rPr lang="en-US" dirty="0"/>
              <a:t> </a:t>
            </a:r>
            <a:r>
              <a:rPr lang="en-US" dirty="0" err="1"/>
              <a:t>z.B</a:t>
            </a:r>
            <a:r>
              <a:rPr lang="en-US" dirty="0"/>
              <a:t>. </a:t>
            </a:r>
            <a:r>
              <a:rPr lang="en-US" dirty="0" err="1"/>
              <a:t>für</a:t>
            </a:r>
            <a:r>
              <a:rPr lang="en-US" dirty="0"/>
              <a:t> Magnet-</a:t>
            </a:r>
            <a:r>
              <a:rPr lang="en-US" dirty="0" err="1"/>
              <a:t>Resonanz</a:t>
            </a:r>
            <a:r>
              <a:rPr lang="en-US" dirty="0"/>
              <a:t>-</a:t>
            </a:r>
            <a:r>
              <a:rPr lang="en-US" dirty="0" err="1"/>
              <a:t>Tomographen</a:t>
            </a:r>
            <a:endParaRPr lang="en-US" dirty="0"/>
          </a:p>
          <a:p>
            <a:endParaRPr lang="en-US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C24264E-C774-2449-9392-41728BD693A8}"/>
              </a:ext>
            </a:extLst>
          </p:cNvPr>
          <p:cNvSpPr/>
          <p:nvPr/>
        </p:nvSpPr>
        <p:spPr>
          <a:xfrm>
            <a:off x="457201" y="4400044"/>
            <a:ext cx="4655119" cy="2586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2E9A84B8-FC4A-8B48-9D1F-429B32250C16}"/>
              </a:ext>
            </a:extLst>
          </p:cNvPr>
          <p:cNvSpPr>
            <a:spLocks noChangeAspect="1"/>
          </p:cNvSpPr>
          <p:nvPr/>
        </p:nvSpPr>
        <p:spPr>
          <a:xfrm>
            <a:off x="5770371" y="4139877"/>
            <a:ext cx="3796210" cy="2847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Shape 475">
            <a:extLst>
              <a:ext uri="{FF2B5EF4-FFF2-40B4-BE49-F238E27FC236}">
                <a16:creationId xmlns:a16="http://schemas.microsoft.com/office/drawing/2014/main" id="{C7CD3267-B623-774F-9931-2034635BEEE3}"/>
              </a:ext>
            </a:extLst>
          </p:cNvPr>
          <p:cNvSpPr/>
          <p:nvPr/>
        </p:nvSpPr>
        <p:spPr>
          <a:xfrm>
            <a:off x="1837385" y="4254579"/>
            <a:ext cx="1894749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Magnetfertigung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D82F5ED-A7C5-1641-A9F2-CDFE620B231A}"/>
              </a:ext>
            </a:extLst>
          </p:cNvPr>
          <p:cNvSpPr/>
          <p:nvPr/>
        </p:nvSpPr>
        <p:spPr bwMode="auto">
          <a:xfrm>
            <a:off x="4896296" y="6300117"/>
            <a:ext cx="1224136" cy="50405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16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9" y="5985573"/>
            <a:ext cx="3282228" cy="12137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3" r="47795" b="48322"/>
          <a:stretch>
            <a:fillRect/>
          </a:stretch>
        </p:blipFill>
        <p:spPr bwMode="auto">
          <a:xfrm>
            <a:off x="492771" y="2557908"/>
            <a:ext cx="3467423" cy="34047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t="15443" r="47795" b="483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248226" y="2699719"/>
            <a:ext cx="5094962" cy="423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b="1">
                <a:solidFill>
                  <a:srgbClr val="3333CC"/>
                </a:solidFill>
                <a:latin typeface="Luxi Sans" charset="0"/>
              </a:rPr>
              <a:t>Proton</a:t>
            </a:r>
            <a:r>
              <a:rPr lang="en-US" b="1">
                <a:latin typeface="Luxi Sans" charset="0"/>
              </a:rPr>
              <a:t> – </a:t>
            </a:r>
            <a:r>
              <a:rPr lang="en-US" b="1">
                <a:solidFill>
                  <a:srgbClr val="FF0000"/>
                </a:solidFill>
                <a:latin typeface="Luxi Sans" charset="0"/>
              </a:rPr>
              <a:t>Proton</a:t>
            </a:r>
            <a:r>
              <a:rPr lang="en-US" b="1">
                <a:latin typeface="Luxi Sans" charset="0"/>
              </a:rPr>
              <a:t>  </a:t>
            </a:r>
          </a:p>
          <a:p>
            <a:pPr>
              <a:lnSpc>
                <a:spcPct val="102000"/>
              </a:lnSpc>
            </a:pPr>
            <a:r>
              <a:rPr lang="en-US" sz="1800" b="1">
                <a:latin typeface="Luxi Sans" charset="0"/>
              </a:rPr>
              <a:t>(</a:t>
            </a:r>
            <a:r>
              <a:rPr lang="en-US" sz="2000" b="1">
                <a:latin typeface="Luxi Sans" charset="0"/>
              </a:rPr>
              <a:t>Design Parameter)</a:t>
            </a:r>
          </a:p>
          <a:p>
            <a:pPr>
              <a:lnSpc>
                <a:spcPct val="102000"/>
              </a:lnSpc>
            </a:pPr>
            <a:endParaRPr lang="en-US" sz="2000" b="1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>
                <a:latin typeface="Luxi Sans" charset="0"/>
              </a:rPr>
              <a:t>2808 x 2808 </a:t>
            </a:r>
            <a:r>
              <a:rPr lang="en-US" sz="2000" b="1" err="1">
                <a:latin typeface="Luxi Sans" charset="0"/>
              </a:rPr>
              <a:t>Protonenbündel</a:t>
            </a:r>
            <a:r>
              <a:rPr lang="en-US" sz="2000" b="1">
                <a:latin typeface="Luxi Sans" charset="0"/>
              </a:rPr>
              <a:t> (bunches)</a:t>
            </a:r>
          </a:p>
          <a:p>
            <a:pPr>
              <a:lnSpc>
                <a:spcPct val="102000"/>
              </a:lnSpc>
            </a:pPr>
            <a:r>
              <a:rPr lang="en-US" sz="2000" b="1" err="1">
                <a:latin typeface="Luxi Sans" charset="0"/>
              </a:rPr>
              <a:t>mit</a:t>
            </a:r>
            <a:r>
              <a:rPr lang="en-US" sz="2000" b="1">
                <a:latin typeface="Luxi Sans" charset="0"/>
              </a:rPr>
              <a:t> 7.5 m </a:t>
            </a:r>
            <a:r>
              <a:rPr lang="en-US" sz="2000" b="1" err="1">
                <a:latin typeface="Luxi Sans" charset="0"/>
              </a:rPr>
              <a:t>Abstand</a:t>
            </a:r>
            <a:r>
              <a:rPr lang="en-US" sz="2000" b="1">
                <a:latin typeface="Luxi Sans" charset="0"/>
              </a:rPr>
              <a:t> (25 ns </a:t>
            </a:r>
            <a:r>
              <a:rPr lang="en-US" sz="2000" b="1" err="1">
                <a:latin typeface="Luxi Sans" charset="0"/>
              </a:rPr>
              <a:t>zeitlich</a:t>
            </a:r>
            <a:r>
              <a:rPr lang="en-US" sz="2000" b="1">
                <a:latin typeface="Luxi Sans" charset="0"/>
              </a:rPr>
              <a:t>) </a:t>
            </a:r>
          </a:p>
          <a:p>
            <a:pPr>
              <a:lnSpc>
                <a:spcPct val="102000"/>
              </a:lnSpc>
            </a:pPr>
            <a:r>
              <a:rPr lang="en-US" sz="2000" b="1">
                <a:latin typeface="Luxi Sans" charset="0"/>
              </a:rPr>
              <a:t>1.1 x 10</a:t>
            </a:r>
            <a:r>
              <a:rPr lang="en-US" sz="2000" b="1" baseline="50000">
                <a:latin typeface="Luxi Sans" charset="0"/>
              </a:rPr>
              <a:t>11</a:t>
            </a:r>
            <a:r>
              <a:rPr lang="en-US" sz="2000" b="1">
                <a:latin typeface="Luxi Sans" charset="0"/>
              </a:rPr>
              <a:t> </a:t>
            </a:r>
            <a:r>
              <a:rPr lang="en-US" sz="2000" b="1" err="1">
                <a:latin typeface="Luxi Sans" charset="0"/>
              </a:rPr>
              <a:t>Protonen</a:t>
            </a:r>
            <a:r>
              <a:rPr lang="en-US" sz="2000" b="1">
                <a:latin typeface="Luxi Sans" charset="0"/>
              </a:rPr>
              <a:t>/</a:t>
            </a:r>
            <a:r>
              <a:rPr lang="en-US" sz="2000" b="1" err="1">
                <a:latin typeface="Luxi Sans" charset="0"/>
              </a:rPr>
              <a:t>Bündel</a:t>
            </a:r>
            <a:r>
              <a:rPr lang="en-US" sz="2000" b="1">
                <a:latin typeface="Luxi Sans" charset="0"/>
              </a:rPr>
              <a:t> </a:t>
            </a:r>
          </a:p>
          <a:p>
            <a:pPr>
              <a:lnSpc>
                <a:spcPct val="102000"/>
              </a:lnSpc>
            </a:pPr>
            <a:endParaRPr lang="en-US" sz="2000" b="1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>
                <a:latin typeface="Luxi Sans" charset="0"/>
              </a:rPr>
              <a:t> ~10</a:t>
            </a:r>
            <a:r>
              <a:rPr lang="en-US" sz="2000" b="1" baseline="50000">
                <a:latin typeface="Luxi Sans" charset="0"/>
              </a:rPr>
              <a:t>9</a:t>
            </a:r>
            <a:r>
              <a:rPr lang="en-US" sz="2000" b="1">
                <a:latin typeface="Luxi Sans" charset="0"/>
              </a:rPr>
              <a:t> pp </a:t>
            </a:r>
            <a:r>
              <a:rPr lang="en-US" sz="2000" b="1" err="1">
                <a:latin typeface="Luxi Sans" charset="0"/>
              </a:rPr>
              <a:t>Kollisionen</a:t>
            </a:r>
            <a:r>
              <a:rPr lang="en-US" sz="2000" b="1">
                <a:latin typeface="Luxi Sans" charset="0"/>
              </a:rPr>
              <a:t>/s</a:t>
            </a:r>
          </a:p>
          <a:p>
            <a:pPr>
              <a:lnSpc>
                <a:spcPct val="102000"/>
              </a:lnSpc>
            </a:pPr>
            <a:r>
              <a:rPr lang="en-US" sz="2000" b="1">
                <a:latin typeface="Luxi Sans" charset="0"/>
              </a:rPr>
              <a:t> </a:t>
            </a:r>
            <a:r>
              <a:rPr lang="en-US" sz="2000" b="1">
                <a:solidFill>
                  <a:srgbClr val="3333CC"/>
                </a:solidFill>
                <a:latin typeface="Luxi Sans" charset="0"/>
              </a:rPr>
              <a:t>= </a:t>
            </a:r>
            <a:r>
              <a:rPr lang="en-US" sz="2000" b="1" err="1">
                <a:solidFill>
                  <a:srgbClr val="3333CC"/>
                </a:solidFill>
                <a:latin typeface="Luxi Sans" charset="0"/>
              </a:rPr>
              <a:t>Überlagerung</a:t>
            </a:r>
            <a:r>
              <a:rPr lang="en-US" sz="2000" b="1">
                <a:solidFill>
                  <a:srgbClr val="3333CC"/>
                </a:solidFill>
                <a:latin typeface="Luxi Sans" charset="0"/>
              </a:rPr>
              <a:t> von ~50 pp-</a:t>
            </a:r>
            <a:r>
              <a:rPr lang="en-US" sz="2000" b="1" err="1">
                <a:solidFill>
                  <a:srgbClr val="3333CC"/>
                </a:solidFill>
                <a:latin typeface="Luxi Sans" charset="0"/>
              </a:rPr>
              <a:t>Kollisionen</a:t>
            </a:r>
            <a:r>
              <a:rPr lang="en-US" sz="2000" b="1">
                <a:solidFill>
                  <a:srgbClr val="3333CC"/>
                </a:solidFill>
                <a:latin typeface="Luxi Sans" charset="0"/>
              </a:rPr>
              <a:t> </a:t>
            </a:r>
          </a:p>
          <a:p>
            <a:pPr>
              <a:lnSpc>
                <a:spcPct val="102000"/>
              </a:lnSpc>
            </a:pPr>
            <a:r>
              <a:rPr lang="en-US" sz="2000" b="1">
                <a:solidFill>
                  <a:srgbClr val="3333CC"/>
                </a:solidFill>
                <a:latin typeface="Luxi Sans" charset="0"/>
              </a:rPr>
              <a:t>    pro </a:t>
            </a:r>
            <a:r>
              <a:rPr lang="en-US" sz="2000" b="1" err="1">
                <a:solidFill>
                  <a:srgbClr val="3333CC"/>
                </a:solidFill>
                <a:latin typeface="Luxi Sans" charset="0"/>
              </a:rPr>
              <a:t>Strahlkreuzung</a:t>
            </a:r>
            <a:r>
              <a:rPr lang="en-US" sz="2000" b="1">
                <a:solidFill>
                  <a:srgbClr val="3333CC"/>
                </a:solidFill>
                <a:latin typeface="Luxi Sans" charset="0"/>
              </a:rPr>
              <a:t>:</a:t>
            </a:r>
            <a:r>
              <a:rPr lang="en-US" sz="2000" b="1">
                <a:latin typeface="Luxi Sans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Luxi Sans" charset="0"/>
              </a:rPr>
              <a:t>pile-up</a:t>
            </a:r>
          </a:p>
          <a:p>
            <a:pPr>
              <a:lnSpc>
                <a:spcPct val="102000"/>
              </a:lnSpc>
            </a:pPr>
            <a:endParaRPr lang="en-US" sz="2000" b="1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>
                <a:latin typeface="Luxi Sans" charset="0"/>
              </a:rPr>
              <a:t> ~1600 </a:t>
            </a:r>
            <a:r>
              <a:rPr lang="en-US" sz="2000" b="1" err="1">
                <a:latin typeface="Luxi Sans" charset="0"/>
              </a:rPr>
              <a:t>geladene</a:t>
            </a:r>
            <a:r>
              <a:rPr lang="en-US" sz="2000" b="1">
                <a:latin typeface="Luxi Sans" charset="0"/>
              </a:rPr>
              <a:t> </a:t>
            </a:r>
            <a:r>
              <a:rPr lang="en-US" sz="2000" b="1" err="1">
                <a:latin typeface="Luxi Sans" charset="0"/>
              </a:rPr>
              <a:t>Teilchen</a:t>
            </a:r>
            <a:r>
              <a:rPr lang="en-US" sz="2000" b="1">
                <a:latin typeface="Luxi Sans" charset="0"/>
              </a:rPr>
              <a:t> </a:t>
            </a:r>
            <a:r>
              <a:rPr lang="en-US" sz="2000" b="1" err="1">
                <a:latin typeface="Luxi Sans" charset="0"/>
              </a:rPr>
              <a:t>im</a:t>
            </a:r>
            <a:r>
              <a:rPr lang="en-US" sz="2000" b="1">
                <a:latin typeface="Luxi Sans" charset="0"/>
              </a:rPr>
              <a:t> </a:t>
            </a:r>
            <a:r>
              <a:rPr lang="en-US" sz="2000" b="1" err="1">
                <a:latin typeface="Luxi Sans" charset="0"/>
              </a:rPr>
              <a:t>Detektor</a:t>
            </a:r>
            <a:endParaRPr lang="en-US" sz="2000" b="1"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2000" b="1">
                <a:latin typeface="Luxi Sans" charset="0"/>
              </a:rPr>
              <a:t>    pro </a:t>
            </a:r>
            <a:r>
              <a:rPr lang="en-US" sz="2000" b="1" err="1">
                <a:latin typeface="Luxi Sans" charset="0"/>
              </a:rPr>
              <a:t>Strahlkreuzung</a:t>
            </a:r>
            <a:endParaRPr lang="en-US" sz="2000" b="1">
              <a:latin typeface="Luxi Sans" charset="0"/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2" y="46038"/>
            <a:ext cx="10080625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US"/>
              <a:t>Proton – Proton </a:t>
            </a:r>
            <a:r>
              <a:rPr lang="en-US" err="1"/>
              <a:t>Kollisionen</a:t>
            </a:r>
            <a:r>
              <a:rPr lang="en-US"/>
              <a:t>* </a:t>
            </a:r>
            <a:r>
              <a:rPr lang="en-US" err="1"/>
              <a:t>im</a:t>
            </a:r>
            <a:r>
              <a:rPr lang="en-US"/>
              <a:t> LHC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4638" y="1189038"/>
            <a:ext cx="9601200" cy="5943600"/>
          </a:xfrm>
          <a:ln/>
        </p:spPr>
        <p:txBody>
          <a:bodyPr/>
          <a:lstStyle/>
          <a:p>
            <a:r>
              <a:rPr lang="en-US"/>
              <a:t>* = Der LHC </a:t>
            </a:r>
            <a:r>
              <a:rPr lang="en-US" err="1"/>
              <a:t>kann</a:t>
            </a:r>
            <a:r>
              <a:rPr lang="en-US"/>
              <a:t> </a:t>
            </a:r>
            <a:r>
              <a:rPr lang="en-US" err="1"/>
              <a:t>auch</a:t>
            </a:r>
            <a:r>
              <a:rPr lang="en-US"/>
              <a:t> </a:t>
            </a:r>
            <a:r>
              <a:rPr lang="en-US" err="1"/>
              <a:t>schwere</a:t>
            </a:r>
            <a:r>
              <a:rPr lang="en-US"/>
              <a:t> </a:t>
            </a:r>
            <a:r>
              <a:rPr lang="en-US" err="1"/>
              <a:t>Bleikerne</a:t>
            </a:r>
            <a:r>
              <a:rPr lang="en-US"/>
              <a:t> (</a:t>
            </a:r>
            <a:r>
              <a:rPr lang="en-US" err="1"/>
              <a:t>Schwerionen</a:t>
            </a:r>
            <a:r>
              <a:rPr lang="en-US"/>
              <a:t>) </a:t>
            </a:r>
            <a:r>
              <a:rPr lang="en-US" err="1"/>
              <a:t>beschleunigen</a:t>
            </a:r>
            <a:r>
              <a:rPr lang="en-US"/>
              <a:t> und </a:t>
            </a:r>
            <a:r>
              <a:rPr lang="en-US" err="1"/>
              <a:t>kollidieren</a:t>
            </a:r>
            <a:r>
              <a:rPr lang="en-US"/>
              <a:t> </a:t>
            </a:r>
            <a:r>
              <a:rPr lang="en-US" err="1"/>
              <a:t>lassen</a:t>
            </a:r>
            <a:endParaRPr lang="en-US"/>
          </a:p>
          <a:p>
            <a:pPr lvl="1"/>
            <a:r>
              <a:rPr lang="en-US" err="1"/>
              <a:t>Spezialexperiment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 </a:t>
            </a:r>
            <a:r>
              <a:rPr lang="en-US" err="1"/>
              <a:t>Schwerionenphysik</a:t>
            </a:r>
            <a:r>
              <a:rPr lang="en-US"/>
              <a:t>: ALICE</a:t>
            </a:r>
          </a:p>
        </p:txBody>
      </p:sp>
    </p:spTree>
    <p:extLst>
      <p:ext uri="{BB962C8B-B14F-4D97-AF65-F5344CB8AC3E}">
        <p14:creationId xmlns:p14="http://schemas.microsoft.com/office/powerpoint/2010/main" val="42187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F9E6B-37B8-9740-A076-080614967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Hadron-</a:t>
            </a:r>
            <a:r>
              <a:rPr lang="en-US" dirty="0" err="1"/>
              <a:t>Therapie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933B7-95AD-284D-83D2-52241B0A6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Tumorbehandlung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Protonenstrahlen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(</a:t>
            </a:r>
            <a:r>
              <a:rPr lang="en-US" dirty="0" err="1"/>
              <a:t>besser</a:t>
            </a:r>
            <a:r>
              <a:rPr lang="en-US" dirty="0"/>
              <a:t>) </a:t>
            </a:r>
            <a:r>
              <a:rPr lang="en-US" dirty="0" err="1"/>
              <a:t>Teilchenstrahlen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Kohlenstoff-Ionen</a:t>
            </a:r>
            <a:endParaRPr lang="en-US" dirty="0"/>
          </a:p>
          <a:p>
            <a:pPr lvl="1"/>
            <a:r>
              <a:rPr lang="en-US" dirty="0" err="1"/>
              <a:t>Vorteile</a:t>
            </a:r>
            <a:r>
              <a:rPr lang="en-US" dirty="0"/>
              <a:t> </a:t>
            </a:r>
            <a:r>
              <a:rPr lang="en-US" dirty="0" err="1"/>
              <a:t>gegenüber</a:t>
            </a:r>
            <a:r>
              <a:rPr lang="en-US" dirty="0"/>
              <a:t> </a:t>
            </a:r>
            <a:r>
              <a:rPr lang="en-US" dirty="0" err="1"/>
              <a:t>Röntgenstrahlen</a:t>
            </a:r>
            <a:endParaRPr lang="en-US" dirty="0"/>
          </a:p>
          <a:p>
            <a:pPr lvl="2"/>
            <a:r>
              <a:rPr lang="en-US" dirty="0" err="1"/>
              <a:t>Eindringtiefe</a:t>
            </a:r>
            <a:r>
              <a:rPr lang="en-US" dirty="0"/>
              <a:t> </a:t>
            </a:r>
            <a:r>
              <a:rPr lang="en-US" dirty="0" err="1"/>
              <a:t>steuerbar</a:t>
            </a:r>
            <a:r>
              <a:rPr lang="en-US" dirty="0"/>
              <a:t> (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der </a:t>
            </a:r>
            <a:r>
              <a:rPr lang="en-US" dirty="0" err="1"/>
              <a:t>Ionen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dadurch</a:t>
            </a:r>
            <a:r>
              <a:rPr lang="en-US" dirty="0"/>
              <a:t> </a:t>
            </a:r>
            <a:r>
              <a:rPr lang="en-US" dirty="0" err="1"/>
              <a:t>maximale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gezielt</a:t>
            </a:r>
            <a:r>
              <a:rPr lang="en-US" dirty="0"/>
              <a:t> auf Tumor</a:t>
            </a:r>
          </a:p>
          <a:p>
            <a:pPr lvl="2"/>
            <a:r>
              <a:rPr lang="en-US" dirty="0" err="1"/>
              <a:t>weniger</a:t>
            </a:r>
            <a:r>
              <a:rPr lang="en-US" dirty="0"/>
              <a:t> </a:t>
            </a:r>
            <a:r>
              <a:rPr lang="en-US" dirty="0" err="1"/>
              <a:t>Schädigung</a:t>
            </a:r>
            <a:r>
              <a:rPr lang="en-US" dirty="0"/>
              <a:t> </a:t>
            </a:r>
            <a:r>
              <a:rPr lang="en-US" dirty="0" err="1"/>
              <a:t>gesunden</a:t>
            </a:r>
            <a:r>
              <a:rPr lang="en-US" dirty="0"/>
              <a:t> </a:t>
            </a:r>
            <a:r>
              <a:rPr lang="en-US" dirty="0" err="1"/>
              <a:t>Gewebes</a:t>
            </a:r>
            <a:r>
              <a:rPr lang="en-US" dirty="0"/>
              <a:t> 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500C572F-A8D7-BA49-A892-52FF13BEB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02" y="1663680"/>
            <a:ext cx="3384376" cy="2211125"/>
          </a:xfrm>
          <a:prstGeom prst="rect">
            <a:avLst/>
          </a:prstGeom>
        </p:spPr>
      </p:pic>
      <p:sp>
        <p:nvSpPr>
          <p:cNvPr id="287" name="object 3">
            <a:extLst>
              <a:ext uri="{FF2B5EF4-FFF2-40B4-BE49-F238E27FC236}">
                <a16:creationId xmlns:a16="http://schemas.microsoft.com/office/drawing/2014/main" id="{634B5A57-DC9E-F94C-AD06-CEA86313E317}"/>
              </a:ext>
            </a:extLst>
          </p:cNvPr>
          <p:cNvSpPr>
            <a:spLocks noChangeAspect="1"/>
          </p:cNvSpPr>
          <p:nvPr/>
        </p:nvSpPr>
        <p:spPr>
          <a:xfrm>
            <a:off x="4352847" y="4120838"/>
            <a:ext cx="2991721" cy="2900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5">
            <a:extLst>
              <a:ext uri="{FF2B5EF4-FFF2-40B4-BE49-F238E27FC236}">
                <a16:creationId xmlns:a16="http://schemas.microsoft.com/office/drawing/2014/main" id="{E3A549E3-C97A-B747-8651-AE9A771AFFC2}"/>
              </a:ext>
            </a:extLst>
          </p:cNvPr>
          <p:cNvSpPr>
            <a:spLocks noChangeAspect="1"/>
          </p:cNvSpPr>
          <p:nvPr/>
        </p:nvSpPr>
        <p:spPr>
          <a:xfrm>
            <a:off x="840871" y="4120838"/>
            <a:ext cx="2941775" cy="2900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14">
            <a:extLst>
              <a:ext uri="{FF2B5EF4-FFF2-40B4-BE49-F238E27FC236}">
                <a16:creationId xmlns:a16="http://schemas.microsoft.com/office/drawing/2014/main" id="{A3053F9C-1235-A946-8140-4394D8CDAC8E}"/>
              </a:ext>
            </a:extLst>
          </p:cNvPr>
          <p:cNvSpPr txBox="1"/>
          <p:nvPr/>
        </p:nvSpPr>
        <p:spPr>
          <a:xfrm>
            <a:off x="6489874" y="6507177"/>
            <a:ext cx="716231" cy="276999"/>
          </a:xfrm>
          <a:prstGeom prst="rect">
            <a:avLst/>
          </a:prstGeom>
          <a:solidFill>
            <a:srgbClr val="D4FDD5"/>
          </a:solidFill>
        </p:spPr>
        <p:txBody>
          <a:bodyPr vert="horz" wrap="square" lIns="0" tIns="0" rIns="0" bIns="0" rtlCol="0">
            <a:spAutoFit/>
          </a:bodyPr>
          <a:lstStyle/>
          <a:p>
            <a:pPr marL="89535">
              <a:lnSpc>
                <a:spcPct val="100000"/>
              </a:lnSpc>
            </a:pPr>
            <a:r>
              <a:rPr sz="1800" b="1" spc="-15">
                <a:solidFill>
                  <a:srgbClr val="0000FF"/>
                </a:solidFill>
                <a:latin typeface="Helvetica"/>
                <a:cs typeface="Helvetica"/>
              </a:rPr>
              <a:t>50%</a:t>
            </a:r>
            <a:r>
              <a:rPr sz="1800" b="1" spc="-105">
                <a:solidFill>
                  <a:srgbClr val="0000FF"/>
                </a:solidFill>
                <a:latin typeface="Helvetica"/>
                <a:cs typeface="Helvetica"/>
              </a:rPr>
              <a:t>!</a:t>
            </a:r>
            <a:endParaRPr sz="1800">
              <a:latin typeface="Helvetica"/>
              <a:cs typeface="Helvetica"/>
            </a:endParaRPr>
          </a:p>
        </p:txBody>
      </p:sp>
      <p:sp>
        <p:nvSpPr>
          <p:cNvPr id="298" name="Shape 475">
            <a:extLst>
              <a:ext uri="{FF2B5EF4-FFF2-40B4-BE49-F238E27FC236}">
                <a16:creationId xmlns:a16="http://schemas.microsoft.com/office/drawing/2014/main" id="{CA5D0587-9EF6-1D41-844F-1C803705DDD4}"/>
              </a:ext>
            </a:extLst>
          </p:cNvPr>
          <p:cNvSpPr/>
          <p:nvPr/>
        </p:nvSpPr>
        <p:spPr>
          <a:xfrm>
            <a:off x="824580" y="3693351"/>
            <a:ext cx="2835713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Kohlenstoff-Ionen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Richtungen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Shape 475">
            <a:extLst>
              <a:ext uri="{FF2B5EF4-FFF2-40B4-BE49-F238E27FC236}">
                <a16:creationId xmlns:a16="http://schemas.microsoft.com/office/drawing/2014/main" id="{568BC557-F403-3545-826B-FEF576821341}"/>
              </a:ext>
            </a:extLst>
          </p:cNvPr>
          <p:cNvSpPr/>
          <p:nvPr/>
        </p:nvSpPr>
        <p:spPr>
          <a:xfrm>
            <a:off x="4352847" y="3691869"/>
            <a:ext cx="2846933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Röntgenstrahlung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Richtungen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object 14">
            <a:extLst>
              <a:ext uri="{FF2B5EF4-FFF2-40B4-BE49-F238E27FC236}">
                <a16:creationId xmlns:a16="http://schemas.microsoft.com/office/drawing/2014/main" id="{EB44AADC-8EAD-6E46-9DBA-D27591C510E5}"/>
              </a:ext>
            </a:extLst>
          </p:cNvPr>
          <p:cNvSpPr txBox="1"/>
          <p:nvPr/>
        </p:nvSpPr>
        <p:spPr>
          <a:xfrm>
            <a:off x="2926218" y="6507177"/>
            <a:ext cx="716231" cy="276999"/>
          </a:xfrm>
          <a:prstGeom prst="rect">
            <a:avLst/>
          </a:prstGeom>
          <a:solidFill>
            <a:srgbClr val="D4FDD5"/>
          </a:solidFill>
        </p:spPr>
        <p:txBody>
          <a:bodyPr vert="horz" wrap="square" lIns="0" tIns="0" rIns="0" bIns="0" rtlCol="0">
            <a:spAutoFit/>
          </a:bodyPr>
          <a:lstStyle/>
          <a:p>
            <a:pPr marL="89535">
              <a:lnSpc>
                <a:spcPct val="100000"/>
              </a:lnSpc>
            </a:pPr>
            <a:r>
              <a:rPr sz="1800" b="1" spc="-15">
                <a:solidFill>
                  <a:srgbClr val="0000FF"/>
                </a:solidFill>
                <a:latin typeface="Helvetica"/>
                <a:cs typeface="Helvetica"/>
              </a:rPr>
              <a:t>50%</a:t>
            </a:r>
            <a:r>
              <a:rPr sz="1800" b="1" spc="-105">
                <a:solidFill>
                  <a:srgbClr val="0000FF"/>
                </a:solidFill>
                <a:latin typeface="Helvetica"/>
                <a:cs typeface="Helvetica"/>
              </a:rPr>
              <a:t>!</a:t>
            </a:r>
            <a:endParaRPr sz="1800">
              <a:latin typeface="Helvetica"/>
              <a:cs typeface="Helvetica"/>
            </a:endParaRPr>
          </a:p>
        </p:txBody>
      </p: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8D9DB81E-A24C-0549-8B30-D2DA4AE4D52B}"/>
              </a:ext>
            </a:extLst>
          </p:cNvPr>
          <p:cNvCxnSpPr/>
          <p:nvPr/>
        </p:nvCxnSpPr>
        <p:spPr bwMode="auto">
          <a:xfrm flipH="1" flipV="1">
            <a:off x="2926218" y="5818627"/>
            <a:ext cx="358115" cy="63910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E4FB3638-C3FC-0B4B-8D21-9663253B880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42217" y="6077902"/>
            <a:ext cx="205772" cy="37686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99250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1A0C-977D-8B4A-BC8E-2EC91D17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Hadron-</a:t>
            </a:r>
            <a:r>
              <a:rPr lang="en-US" err="1"/>
              <a:t>Therapiezentren</a:t>
            </a:r>
            <a:r>
              <a:rPr lang="en-US"/>
              <a:t> in Europa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3F639D-28AA-2B42-9347-0D5B268D9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119" y="6214262"/>
            <a:ext cx="4549651" cy="758924"/>
          </a:xfrm>
        </p:spPr>
        <p:txBody>
          <a:bodyPr/>
          <a:lstStyle/>
          <a:p>
            <a:pPr lvl="1"/>
            <a:r>
              <a:rPr lang="en-US"/>
              <a:t>220’000 </a:t>
            </a:r>
            <a:r>
              <a:rPr lang="en-US" err="1"/>
              <a:t>Patienten</a:t>
            </a:r>
            <a:r>
              <a:rPr lang="en-US"/>
              <a:t> </a:t>
            </a:r>
            <a:r>
              <a:rPr lang="en-US" err="1"/>
              <a:t>weltweit</a:t>
            </a:r>
            <a:r>
              <a:rPr lang="en-US"/>
              <a:t> </a:t>
            </a:r>
            <a:r>
              <a:rPr lang="en-US" err="1"/>
              <a:t>behandelt</a:t>
            </a:r>
            <a:r>
              <a:rPr lang="en-US"/>
              <a:t> (Stand: Ende 2018)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68929-7A22-F245-822A-1ED99E3E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1115541"/>
            <a:ext cx="4851064" cy="324036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76C59A-044A-6F46-88E2-F09F9C614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859729"/>
              </p:ext>
            </p:extLst>
          </p:nvPr>
        </p:nvGraphicFramePr>
        <p:xfrm>
          <a:off x="287784" y="1087712"/>
          <a:ext cx="4536505" cy="481922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189903">
                  <a:extLst>
                    <a:ext uri="{9D8B030D-6E8A-4147-A177-3AD203B41FA5}">
                      <a16:colId xmlns:a16="http://schemas.microsoft.com/office/drawing/2014/main" val="1848541030"/>
                    </a:ext>
                  </a:extLst>
                </a:gridCol>
                <a:gridCol w="2156699">
                  <a:extLst>
                    <a:ext uri="{9D8B030D-6E8A-4147-A177-3AD203B41FA5}">
                      <a16:colId xmlns:a16="http://schemas.microsoft.com/office/drawing/2014/main" val="2396508975"/>
                    </a:ext>
                  </a:extLst>
                </a:gridCol>
                <a:gridCol w="1189903">
                  <a:extLst>
                    <a:ext uri="{9D8B030D-6E8A-4147-A177-3AD203B41FA5}">
                      <a16:colId xmlns:a16="http://schemas.microsoft.com/office/drawing/2014/main" val="3821720412"/>
                    </a:ext>
                  </a:extLst>
                </a:gridCol>
              </a:tblGrid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H" sz="1000" err="1">
                          <a:effectLst/>
                        </a:rPr>
                        <a:t>Austria</a:t>
                      </a:r>
                      <a:endParaRPr lang="en-GB" sz="1000">
                        <a:effectLst/>
                        <a:latin typeface="Geneva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H" sz="1000">
                          <a:effectLst/>
                        </a:rPr>
                        <a:t>Med-AUSTRON, Wiener Neustadt</a:t>
                      </a:r>
                      <a:endParaRPr lang="en-GB" sz="1000">
                        <a:effectLst/>
                        <a:latin typeface="Geneva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H" sz="1000">
                          <a:effectLst/>
                        </a:rPr>
                        <a:t>2017</a:t>
                      </a:r>
                      <a:endParaRPr lang="en-GB" sz="1000">
                        <a:effectLst/>
                        <a:latin typeface="Geneva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22078465"/>
                  </a:ext>
                </a:extLst>
              </a:tr>
              <a:tr h="2454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Czech  Republic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PTC Czech </a:t>
                      </a:r>
                      <a:r>
                        <a:rPr lang="en-GB" sz="1000" err="1">
                          <a:effectLst/>
                        </a:rPr>
                        <a:t>s.r.o</a:t>
                      </a:r>
                      <a:r>
                        <a:rPr lang="en-GB" sz="1000">
                          <a:effectLst/>
                        </a:rPr>
                        <a:t>, Prague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2012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96551409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United Kingdom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err="1">
                          <a:effectLst/>
                        </a:rPr>
                        <a:t>Clatterbridge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1989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22740104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France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CAL, Nice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1991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5462641"/>
                  </a:ext>
                </a:extLst>
              </a:tr>
              <a:tr h="2581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France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CPO, Orsay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1991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39620866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HZB, Berlin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1998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448005"/>
                  </a:ext>
                </a:extLst>
              </a:tr>
              <a:tr h="2196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RPTC, Munich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2009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872650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HIT, Heidelberg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2009, 2012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113505"/>
                  </a:ext>
                </a:extLst>
              </a:tr>
              <a:tr h="2530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WPE, Essen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2013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473705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PTC, </a:t>
                      </a:r>
                      <a:r>
                        <a:rPr lang="en-GB" sz="1000" err="1">
                          <a:effectLst/>
                        </a:rPr>
                        <a:t>Uniklinikum</a:t>
                      </a:r>
                      <a:r>
                        <a:rPr lang="en-GB" sz="1000">
                          <a:effectLst/>
                        </a:rPr>
                        <a:t> Dresden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2014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364225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MIT, Marburg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2015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1106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Italy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INFN-LNS, Catania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2002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98803261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Italy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CNAO, Pavia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2011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67329909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Italy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APSS, Trento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2014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56666893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Poland 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IFJ PAN, Krakow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2011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647509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Russia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ITEP, Moscow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1969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6773139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Russia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St. Petersburg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1975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93585191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Russia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JINR 2, Dubna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1999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94302883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Sweden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The Skandion Clinic,Uppsala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2015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40973262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Switzerland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CPT, PSI, </a:t>
                      </a:r>
                      <a:r>
                        <a:rPr lang="en-GB" sz="1000" err="1">
                          <a:effectLst/>
                        </a:rPr>
                        <a:t>Villigen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1984, 1996, 2013</a:t>
                      </a:r>
                      <a:endParaRPr lang="en-GB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763451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6437991-86FD-7643-927A-3DEC61386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312" y="4512592"/>
            <a:ext cx="3744416" cy="2718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475">
            <a:extLst>
              <a:ext uri="{FF2B5EF4-FFF2-40B4-BE49-F238E27FC236}">
                <a16:creationId xmlns:a16="http://schemas.microsoft.com/office/drawing/2014/main" id="{CCD6C0B9-4CF1-DC45-B64A-7F8224B4948C}"/>
              </a:ext>
            </a:extLst>
          </p:cNvPr>
          <p:cNvSpPr/>
          <p:nvPr/>
        </p:nvSpPr>
        <p:spPr>
          <a:xfrm>
            <a:off x="8720633" y="4859957"/>
            <a:ext cx="862416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Protonen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475">
            <a:extLst>
              <a:ext uri="{FF2B5EF4-FFF2-40B4-BE49-F238E27FC236}">
                <a16:creationId xmlns:a16="http://schemas.microsoft.com/office/drawing/2014/main" id="{D88F2B0C-B471-5042-B4BB-F07297CD0920}"/>
              </a:ext>
            </a:extLst>
          </p:cNvPr>
          <p:cNvSpPr/>
          <p:nvPr/>
        </p:nvSpPr>
        <p:spPr>
          <a:xfrm>
            <a:off x="8712720" y="6150526"/>
            <a:ext cx="1128514" cy="4431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Kohlenstoff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Ionen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7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1A77-63C3-5E44-AB16-A2FB2DA9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Kompakter</a:t>
            </a:r>
            <a:r>
              <a:rPr lang="en-US"/>
              <a:t> </a:t>
            </a:r>
            <a:r>
              <a:rPr lang="en-US" err="1"/>
              <a:t>Beschleuniger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78A6-807A-1A4F-A333-3BDA5D83A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7357962" cy="5942012"/>
          </a:xfrm>
        </p:spPr>
        <p:txBody>
          <a:bodyPr/>
          <a:lstStyle/>
          <a:p>
            <a:r>
              <a:rPr lang="en-US" err="1"/>
              <a:t>Derzeitige</a:t>
            </a:r>
            <a:r>
              <a:rPr lang="en-US"/>
              <a:t> </a:t>
            </a:r>
            <a:r>
              <a:rPr lang="en-US" err="1"/>
              <a:t>Beschleuniger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			      Hadron-</a:t>
            </a:r>
            <a:r>
              <a:rPr lang="en-US" err="1"/>
              <a:t>Therapie</a:t>
            </a:r>
            <a:r>
              <a:rPr lang="en-US"/>
              <a:t> </a:t>
            </a:r>
            <a:r>
              <a:rPr lang="en-US" err="1"/>
              <a:t>sind</a:t>
            </a:r>
            <a:r>
              <a:rPr lang="en-US"/>
              <a:t> </a:t>
            </a:r>
            <a:r>
              <a:rPr lang="en-US" err="1"/>
              <a:t>teuer</a:t>
            </a:r>
            <a:r>
              <a:rPr lang="en-US"/>
              <a:t> in </a:t>
            </a:r>
            <a:r>
              <a:rPr lang="en-US" err="1"/>
              <a:t>Bau</a:t>
            </a:r>
            <a:r>
              <a:rPr lang="en-US"/>
              <a:t> und </a:t>
            </a:r>
            <a:r>
              <a:rPr lang="en-US" err="1"/>
              <a:t>Unterhalt</a:t>
            </a:r>
            <a:endParaRPr lang="en-US"/>
          </a:p>
          <a:p>
            <a:r>
              <a:rPr lang="en-US"/>
              <a:t>CERN </a:t>
            </a:r>
            <a:r>
              <a:rPr lang="en-US" err="1"/>
              <a:t>Projekt</a:t>
            </a:r>
            <a:r>
              <a:rPr lang="en-US"/>
              <a:t> </a:t>
            </a:r>
            <a:r>
              <a:rPr lang="en-US" err="1"/>
              <a:t>eines</a:t>
            </a:r>
            <a:r>
              <a:rPr lang="en-US"/>
              <a:t> </a:t>
            </a:r>
            <a:r>
              <a:rPr lang="en-US" err="1"/>
              <a:t>kompakten</a:t>
            </a:r>
            <a:r>
              <a:rPr lang="en-US"/>
              <a:t> </a:t>
            </a:r>
            <a:r>
              <a:rPr lang="en-US" err="1"/>
              <a:t>Beschleunigers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 </a:t>
            </a:r>
            <a:r>
              <a:rPr lang="en-US" err="1"/>
              <a:t>medizinische</a:t>
            </a:r>
            <a:r>
              <a:rPr lang="en-US"/>
              <a:t> </a:t>
            </a:r>
            <a:r>
              <a:rPr lang="en-US" err="1"/>
              <a:t>Zwecke</a:t>
            </a:r>
            <a:endParaRPr lang="en-US"/>
          </a:p>
          <a:p>
            <a:pPr lvl="1"/>
            <a:r>
              <a:rPr lang="en-US" err="1">
                <a:solidFill>
                  <a:srgbClr val="0432FF"/>
                </a:solidFill>
              </a:rPr>
              <a:t>erste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Stufe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eines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Beschleunigers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für</a:t>
            </a:r>
            <a:r>
              <a:rPr lang="en-US">
                <a:solidFill>
                  <a:srgbClr val="0432FF"/>
                </a:solidFill>
              </a:rPr>
              <a:t> Hadron-</a:t>
            </a:r>
            <a:r>
              <a:rPr lang="en-US" err="1">
                <a:solidFill>
                  <a:srgbClr val="0432FF"/>
                </a:solidFill>
              </a:rPr>
              <a:t>Therapie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/>
              <a:t>(2 m </a:t>
            </a:r>
            <a:r>
              <a:rPr lang="en-US" err="1"/>
              <a:t>Länge</a:t>
            </a:r>
            <a:r>
              <a:rPr lang="en-US"/>
              <a:t>)</a:t>
            </a:r>
          </a:p>
          <a:p>
            <a:pPr lvl="1"/>
            <a:r>
              <a:rPr lang="en-US" err="1">
                <a:solidFill>
                  <a:srgbClr val="0432FF"/>
                </a:solidFill>
              </a:rPr>
              <a:t>Produktion</a:t>
            </a:r>
            <a:r>
              <a:rPr lang="en-US">
                <a:solidFill>
                  <a:srgbClr val="0432FF"/>
                </a:solidFill>
              </a:rPr>
              <a:t> von </a:t>
            </a:r>
            <a:r>
              <a:rPr lang="en-US" err="1">
                <a:solidFill>
                  <a:srgbClr val="0432FF"/>
                </a:solidFill>
              </a:rPr>
              <a:t>Radionukliden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(5 – 10 m </a:t>
            </a:r>
            <a:r>
              <a:rPr lang="en-US" err="1">
                <a:solidFill>
                  <a:schemeClr val="tx1"/>
                </a:solidFill>
              </a:rPr>
              <a:t>Länge</a:t>
            </a:r>
            <a:r>
              <a:rPr lang="en-US">
                <a:solidFill>
                  <a:schemeClr val="tx1"/>
                </a:solidFill>
              </a:rPr>
              <a:t>)</a:t>
            </a:r>
          </a:p>
          <a:p>
            <a:pPr lvl="2"/>
            <a:r>
              <a:rPr lang="en-US" baseline="30000">
                <a:solidFill>
                  <a:srgbClr val="0432FF"/>
                </a:solidFill>
              </a:rPr>
              <a:t>18</a:t>
            </a:r>
            <a:r>
              <a:rPr lang="en-US">
                <a:solidFill>
                  <a:srgbClr val="0432FF"/>
                </a:solidFill>
              </a:rPr>
              <a:t>Fluor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 PET Scanner + </a:t>
            </a:r>
            <a:r>
              <a:rPr lang="en-US" err="1"/>
              <a:t>andere</a:t>
            </a:r>
            <a:r>
              <a:rPr lang="en-US"/>
              <a:t> Isotope</a:t>
            </a:r>
          </a:p>
          <a:p>
            <a:pPr lvl="2"/>
            <a:r>
              <a:rPr lang="en-US" baseline="30000">
                <a:solidFill>
                  <a:srgbClr val="0432FF"/>
                </a:solidFill>
              </a:rPr>
              <a:t>99m</a:t>
            </a:r>
            <a:r>
              <a:rPr lang="en-US">
                <a:solidFill>
                  <a:srgbClr val="0432FF"/>
                </a:solidFill>
              </a:rPr>
              <a:t>Technetium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 </a:t>
            </a:r>
            <a:r>
              <a:rPr lang="en-US" err="1"/>
              <a:t>Szintigraphie</a:t>
            </a:r>
            <a:r>
              <a:rPr lang="en-US"/>
              <a:t>, </a:t>
            </a:r>
            <a:r>
              <a:rPr lang="en-US" err="1"/>
              <a:t>z.B</a:t>
            </a:r>
            <a:r>
              <a:rPr lang="en-US"/>
              <a:t>. </a:t>
            </a:r>
            <a:r>
              <a:rPr lang="en-US" err="1"/>
              <a:t>Schilddrüse</a:t>
            </a:r>
            <a:r>
              <a:rPr lang="en-US"/>
              <a:t>, </a:t>
            </a:r>
            <a:r>
              <a:rPr lang="en-US" err="1"/>
              <a:t>Knochen</a:t>
            </a:r>
            <a:endParaRPr lang="en-US"/>
          </a:p>
          <a:p>
            <a:pPr lvl="1"/>
            <a:r>
              <a:rPr lang="en-US" baseline="30000"/>
              <a:t>99m</a:t>
            </a:r>
            <a:r>
              <a:rPr lang="en-US"/>
              <a:t>Technetium </a:t>
            </a:r>
            <a:r>
              <a:rPr lang="en-US" err="1"/>
              <a:t>wird</a:t>
            </a:r>
            <a:r>
              <a:rPr lang="en-US"/>
              <a:t> </a:t>
            </a:r>
            <a:r>
              <a:rPr lang="en-US" err="1"/>
              <a:t>derzeit</a:t>
            </a:r>
            <a:r>
              <a:rPr lang="en-US"/>
              <a:t> </a:t>
            </a:r>
            <a:r>
              <a:rPr lang="en-US" err="1"/>
              <a:t>aus</a:t>
            </a:r>
            <a:r>
              <a:rPr lang="en-US"/>
              <a:t> </a:t>
            </a:r>
            <a:r>
              <a:rPr lang="en-US" baseline="30000"/>
              <a:t>99</a:t>
            </a:r>
            <a:r>
              <a:rPr lang="en-US"/>
              <a:t>Molybdän </a:t>
            </a:r>
            <a:r>
              <a:rPr lang="en-US" err="1"/>
              <a:t>gewonnen</a:t>
            </a:r>
            <a:endParaRPr lang="en-US"/>
          </a:p>
          <a:p>
            <a:pPr lvl="2"/>
            <a:r>
              <a:rPr lang="en-US" baseline="30000">
                <a:solidFill>
                  <a:srgbClr val="FF0000"/>
                </a:solidFill>
              </a:rPr>
              <a:t>99</a:t>
            </a:r>
            <a:r>
              <a:rPr lang="en-US">
                <a:solidFill>
                  <a:srgbClr val="FF0000"/>
                </a:solidFill>
              </a:rPr>
              <a:t>Mo </a:t>
            </a:r>
            <a:r>
              <a:rPr lang="en-US" err="1">
                <a:solidFill>
                  <a:srgbClr val="FF0000"/>
                </a:solidFill>
              </a:rPr>
              <a:t>wird</a:t>
            </a:r>
            <a:r>
              <a:rPr lang="en-US">
                <a:solidFill>
                  <a:srgbClr val="FF0000"/>
                </a:solidFill>
              </a:rPr>
              <a:t> in </a:t>
            </a:r>
            <a:r>
              <a:rPr lang="en-US" err="1">
                <a:solidFill>
                  <a:srgbClr val="FF0000"/>
                </a:solidFill>
              </a:rPr>
              <a:t>nur</a:t>
            </a:r>
            <a:r>
              <a:rPr lang="en-US">
                <a:solidFill>
                  <a:srgbClr val="FF0000"/>
                </a:solidFill>
              </a:rPr>
              <a:t> 5 </a:t>
            </a:r>
            <a:r>
              <a:rPr lang="en-US" err="1">
                <a:solidFill>
                  <a:srgbClr val="FF0000"/>
                </a:solidFill>
              </a:rPr>
              <a:t>Kernreaktoren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weltweit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erzeugt</a:t>
            </a:r>
            <a:r>
              <a:rPr lang="en-US">
                <a:solidFill>
                  <a:srgbClr val="FF0000"/>
                </a:solidFill>
              </a:rPr>
              <a:t> (3 in Europa)</a:t>
            </a:r>
          </a:p>
          <a:p>
            <a:pPr lvl="2"/>
            <a:r>
              <a:rPr lang="en-US" err="1">
                <a:solidFill>
                  <a:srgbClr val="0432FF"/>
                </a:solidFill>
              </a:rPr>
              <a:t>Reaktoren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sind</a:t>
            </a:r>
            <a:r>
              <a:rPr lang="en-US">
                <a:solidFill>
                  <a:srgbClr val="0432FF"/>
                </a:solidFill>
              </a:rPr>
              <a:t> alt und </a:t>
            </a:r>
            <a:r>
              <a:rPr lang="en-US" err="1">
                <a:solidFill>
                  <a:srgbClr val="0432FF"/>
                </a:solidFill>
              </a:rPr>
              <a:t>werden</a:t>
            </a:r>
            <a:r>
              <a:rPr lang="en-US">
                <a:solidFill>
                  <a:srgbClr val="0432FF"/>
                </a:solidFill>
              </a:rPr>
              <a:t> bald </a:t>
            </a:r>
            <a:r>
              <a:rPr lang="en-US" err="1">
                <a:solidFill>
                  <a:srgbClr val="0432FF"/>
                </a:solidFill>
              </a:rPr>
              <a:t>ausser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Betrieb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gehen</a:t>
            </a:r>
            <a:endParaRPr lang="en-US">
              <a:solidFill>
                <a:srgbClr val="0432FF"/>
              </a:solidFill>
            </a:endParaRPr>
          </a:p>
          <a:p>
            <a:pPr lvl="1"/>
            <a:r>
              <a:rPr lang="en-US" err="1">
                <a:solidFill>
                  <a:srgbClr val="FF0000"/>
                </a:solidFill>
              </a:rPr>
              <a:t>kompakter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Beschleuniger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ist</a:t>
            </a:r>
            <a:r>
              <a:rPr lang="en-US">
                <a:solidFill>
                  <a:srgbClr val="FF0000"/>
                </a:solidFill>
              </a:rPr>
              <a:t> Alternative</a:t>
            </a:r>
          </a:p>
          <a:p>
            <a:pPr lvl="2"/>
            <a:r>
              <a:rPr lang="en-US" err="1"/>
              <a:t>Vorteil</a:t>
            </a:r>
            <a:r>
              <a:rPr lang="en-US"/>
              <a:t>: </a:t>
            </a:r>
            <a:r>
              <a:rPr lang="en-US" err="1"/>
              <a:t>keine</a:t>
            </a:r>
            <a:r>
              <a:rPr lang="en-US"/>
              <a:t> </a:t>
            </a:r>
            <a:r>
              <a:rPr lang="en-US" err="1"/>
              <a:t>nuklearen</a:t>
            </a:r>
            <a:r>
              <a:rPr lang="en-US"/>
              <a:t> </a:t>
            </a:r>
            <a:r>
              <a:rPr lang="en-US" err="1"/>
              <a:t>Abfälle</a:t>
            </a:r>
            <a:endParaRPr lang="en-US"/>
          </a:p>
          <a:p>
            <a:pPr lvl="2"/>
            <a:endParaRPr lang="en-US"/>
          </a:p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050493-B5E2-7D47-BB65-DE2DE4BDC2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88" y="1115541"/>
            <a:ext cx="3351329" cy="1969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F7ED31-F5FA-694A-927A-9A666C3483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27"/>
          <a:stretch/>
        </p:blipFill>
        <p:spPr>
          <a:xfrm>
            <a:off x="7776616" y="3347789"/>
            <a:ext cx="2091177" cy="368697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811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err="1"/>
              <a:t>Methoden</a:t>
            </a:r>
            <a:r>
              <a:rPr lang="en-US" altLang="en-US"/>
              <a:t> der </a:t>
            </a:r>
            <a:r>
              <a:rPr lang="en-US" altLang="en-US" err="1"/>
              <a:t>Teilchenphysik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5219997"/>
            <a:ext cx="9599612" cy="1911052"/>
          </a:xfrm>
        </p:spPr>
        <p:txBody>
          <a:bodyPr/>
          <a:lstStyle/>
          <a:p>
            <a:r>
              <a:rPr lang="de-DE"/>
              <a:t>Dies nutzen wir bei einem Teilchenbeschleuniger</a:t>
            </a:r>
          </a:p>
          <a:p>
            <a:pPr lvl="1"/>
            <a:r>
              <a:rPr lang="de-DE">
                <a:solidFill>
                  <a:srgbClr val="0000FF"/>
                </a:solidFill>
              </a:rPr>
              <a:t>Protonen werden beschleunigt </a:t>
            </a:r>
            <a:r>
              <a:rPr lang="de-DE"/>
              <a:t>⇒ </a:t>
            </a:r>
            <a:r>
              <a:rPr lang="de-DE">
                <a:solidFill>
                  <a:srgbClr val="FF0000"/>
                </a:solidFill>
              </a:rPr>
              <a:t>kinetische Energie</a:t>
            </a:r>
          </a:p>
          <a:p>
            <a:pPr lvl="1"/>
            <a:r>
              <a:rPr lang="de-DE">
                <a:solidFill>
                  <a:srgbClr val="FF0000"/>
                </a:solidFill>
              </a:rPr>
              <a:t>Umwandlung der kinetischen Energie </a:t>
            </a:r>
            <a:r>
              <a:rPr lang="de-DE"/>
              <a:t>bei der Kollision in </a:t>
            </a:r>
            <a:r>
              <a:rPr lang="de-DE">
                <a:solidFill>
                  <a:srgbClr val="FF0000"/>
                </a:solidFill>
              </a:rPr>
              <a:t>Materie</a:t>
            </a:r>
          </a:p>
          <a:p>
            <a:pPr lvl="1"/>
            <a:r>
              <a:rPr lang="de-DE">
                <a:solidFill>
                  <a:srgbClr val="0000FF"/>
                </a:solidFill>
              </a:rPr>
              <a:t>Neue Teilchen entstehen </a:t>
            </a:r>
            <a:r>
              <a:rPr lang="de-DE"/>
              <a:t>(neue Materie) und müssen </a:t>
            </a:r>
            <a:r>
              <a:rPr lang="de-DE">
                <a:solidFill>
                  <a:srgbClr val="FF0000"/>
                </a:solidFill>
              </a:rPr>
              <a:t>vermessen</a:t>
            </a:r>
            <a:r>
              <a:rPr lang="de-DE"/>
              <a:t> werden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043535"/>
            <a:ext cx="5791200" cy="40624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370685"/>
            <a:ext cx="11430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17702" y="1484859"/>
            <a:ext cx="1394419" cy="64524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 Einstein </a:t>
            </a:r>
          </a:p>
          <a:p>
            <a:pPr defTabSz="449170">
              <a:defRPr/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  (1905):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1225" y="2673895"/>
            <a:ext cx="2544911" cy="60188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defTabSz="449170">
              <a:defRPr/>
            </a:pPr>
            <a:r>
              <a:rPr 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err="1">
                <a:solidFill>
                  <a:srgbClr val="0000FF"/>
                </a:solidFill>
                <a:latin typeface="Luxi Sans" charset="0"/>
              </a:rPr>
              <a:t>ist</a:t>
            </a:r>
            <a:endParaRPr lang="en-US" sz="1800" b="1">
              <a:solidFill>
                <a:srgbClr val="0000FF"/>
              </a:solidFill>
              <a:latin typeface="Luxi Sans" charset="0"/>
            </a:endParaRPr>
          </a:p>
          <a:p>
            <a:pPr defTabSz="449170">
              <a:defRPr/>
            </a:pPr>
            <a:r>
              <a:rPr 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u="sng" err="1">
                <a:solidFill>
                  <a:srgbClr val="008000"/>
                </a:solidFill>
                <a:latin typeface="Luxi Sans" charset="0"/>
              </a:rPr>
              <a:t>konzentrierte</a:t>
            </a:r>
            <a:r>
              <a:rPr 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800" b="1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sz="1800" b="1">
                <a:solidFill>
                  <a:srgbClr val="0000FF"/>
                </a:solidFill>
                <a:latin typeface="Luxi Sans" charset="0"/>
              </a:rPr>
              <a:t>! 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11224" y="3393032"/>
            <a:ext cx="2328887" cy="764059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err="1">
                <a:solidFill>
                  <a:srgbClr val="FF00FF"/>
                </a:solidFill>
                <a:latin typeface="Luxi Sans" charset="0"/>
              </a:rPr>
              <a:t>Materie</a:t>
            </a: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err="1">
                <a:solidFill>
                  <a:srgbClr val="0000FF"/>
                </a:solidFill>
                <a:latin typeface="Luxi Sans" charset="0"/>
              </a:rPr>
              <a:t>läßt</a:t>
            </a: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err="1">
                <a:solidFill>
                  <a:srgbClr val="0000FF"/>
                </a:solidFill>
                <a:latin typeface="Luxi Sans" charset="0"/>
              </a:rPr>
              <a:t>sich</a:t>
            </a: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in</a:t>
            </a: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err="1">
                <a:solidFill>
                  <a:srgbClr val="FF0000"/>
                </a:solidFill>
                <a:latin typeface="Luxi Sans" charset="0"/>
              </a:rPr>
              <a:t>Energie</a:t>
            </a: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altLang="en-US" sz="1800" b="1" u="sng" err="1">
                <a:solidFill>
                  <a:srgbClr val="008000"/>
                </a:solidFill>
                <a:latin typeface="Luxi Sans" charset="0"/>
              </a:rPr>
              <a:t>umwandeln</a:t>
            </a: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</a:t>
            </a: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 und </a:t>
            </a:r>
            <a:r>
              <a:rPr lang="en-US" altLang="en-US" sz="1800" b="1" u="sng" err="1">
                <a:solidFill>
                  <a:srgbClr val="008000"/>
                </a:solidFill>
                <a:latin typeface="Luxi Sans" charset="0"/>
              </a:rPr>
              <a:t>umgekehrt</a:t>
            </a:r>
            <a:r>
              <a:rPr lang="en-US" altLang="en-US" sz="1800" b="1">
                <a:solidFill>
                  <a:srgbClr val="0000FF"/>
                </a:solidFill>
                <a:latin typeface="Luxi Sans" charset="0"/>
              </a:rPr>
              <a:t>! 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487488" y="4392688"/>
            <a:ext cx="1104552" cy="251245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E </a:t>
            </a:r>
            <a:r>
              <a:rPr lang="en-US" sz="1800" b="1">
                <a:solidFill>
                  <a:srgbClr val="008000"/>
                </a:solidFill>
                <a:latin typeface="Luxi Sans" charset="0"/>
              </a:rPr>
              <a:t>=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>
                <a:solidFill>
                  <a:srgbClr val="FF00FF"/>
                </a:solidFill>
                <a:latin typeface="Luxi Sans" charset="0"/>
              </a:rPr>
              <a:t>m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</a:t>
            </a:r>
            <a:r>
              <a:rPr lang="en-US" sz="1800" b="1">
                <a:solidFill>
                  <a:srgbClr val="0000FF"/>
                </a:solidFill>
                <a:latin typeface="Luxi Sans" charset="0"/>
              </a:rPr>
              <a:t>c</a:t>
            </a:r>
            <a:r>
              <a:rPr lang="en-US" sz="1800" b="1" baseline="33000">
                <a:solidFill>
                  <a:srgbClr val="000080"/>
                </a:solidFill>
                <a:latin typeface="Luxi Sans" charset="0"/>
              </a:rPr>
              <a:t>2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259433"/>
            <a:ext cx="914400" cy="1189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41776" y="3429547"/>
            <a:ext cx="1646608" cy="727544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700" b="1" err="1">
                <a:solidFill>
                  <a:srgbClr val="0000FF"/>
                </a:solidFill>
                <a:latin typeface="Luxi Sans" charset="0"/>
              </a:rPr>
              <a:t>Detektor</a:t>
            </a:r>
            <a:r>
              <a:rPr lang="en-US" sz="17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700" b="1" err="1">
                <a:solidFill>
                  <a:srgbClr val="0000FF"/>
                </a:solidFill>
                <a:latin typeface="Luxi Sans" charset="0"/>
              </a:rPr>
              <a:t>zum</a:t>
            </a:r>
            <a:endParaRPr lang="en-US" sz="1700" b="1">
              <a:solidFill>
                <a:srgbClr val="0000FF"/>
              </a:solidFill>
              <a:latin typeface="Luxi Sans" charset="0"/>
            </a:endParaRPr>
          </a:p>
          <a:p>
            <a:pPr algn="ctr" defTabSz="449170">
              <a:defRPr/>
            </a:pPr>
            <a:r>
              <a:rPr lang="en-US" sz="17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700" b="1" err="1">
                <a:solidFill>
                  <a:srgbClr val="0000FF"/>
                </a:solidFill>
                <a:latin typeface="Luxi Sans" charset="0"/>
              </a:rPr>
              <a:t>Nachweis</a:t>
            </a:r>
            <a:r>
              <a:rPr lang="en-US" sz="1700" b="1">
                <a:solidFill>
                  <a:srgbClr val="0000FF"/>
                </a:solidFill>
                <a:latin typeface="Luxi Sans" charset="0"/>
              </a:rPr>
              <a:t> von </a:t>
            </a:r>
          </a:p>
          <a:p>
            <a:pPr algn="ctr" defTabSz="449170">
              <a:defRPr/>
            </a:pPr>
            <a:r>
              <a:rPr lang="en-US" sz="1700" b="1" err="1">
                <a:solidFill>
                  <a:srgbClr val="0000FF"/>
                </a:solidFill>
                <a:latin typeface="Luxi Sans" charset="0"/>
              </a:rPr>
              <a:t>Teilchen</a:t>
            </a:r>
            <a:endParaRPr lang="en-US" sz="1700" b="1">
              <a:solidFill>
                <a:srgbClr val="0000FF"/>
              </a:solidFill>
              <a:latin typeface="Luxi Sans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13338" y="2978696"/>
            <a:ext cx="1147762" cy="2143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200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sz="1200" b="1" err="1">
                <a:solidFill>
                  <a:srgbClr val="0000FF"/>
                </a:solidFill>
                <a:latin typeface="Luxi Sans" charset="0"/>
              </a:rPr>
              <a:t>Beschleunigte</a:t>
            </a:r>
            <a:r>
              <a:rPr lang="en-US" sz="1200" b="1">
                <a:solidFill>
                  <a:srgbClr val="0000FF"/>
                </a:solidFill>
                <a:latin typeface="Luxi Sans" charset="0"/>
              </a:rPr>
              <a:t> 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913563" y="2978696"/>
            <a:ext cx="723900" cy="214312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8" tIns="8998" rIns="8998" bIns="8998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 defTabSz="449170">
              <a:defRPr/>
            </a:pPr>
            <a:r>
              <a:rPr lang="en-US" sz="1200" b="1">
                <a:solidFill>
                  <a:srgbClr val="0000FF"/>
                </a:solidFill>
                <a:latin typeface="Luxi Sans" charset="0"/>
              </a:rPr>
              <a:t> Teilchen </a:t>
            </a:r>
          </a:p>
        </p:txBody>
      </p:sp>
    </p:spTree>
    <p:extLst>
      <p:ext uri="{BB962C8B-B14F-4D97-AF65-F5344CB8AC3E}">
        <p14:creationId xmlns:p14="http://schemas.microsoft.com/office/powerpoint/2010/main" val="221871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8A31-562C-2F4A-ADFF-6DE540B5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Teilchenphysik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62427-1BB1-C047-BCCF-A0E8E487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5413746" cy="59420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Teil</a:t>
            </a:r>
            <a:r>
              <a:rPr lang="en-US"/>
              <a:t> der </a:t>
            </a:r>
            <a:r>
              <a:rPr lang="en-US" err="1"/>
              <a:t>Grundlagenforschung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befasst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dem</a:t>
            </a:r>
            <a:r>
              <a:rPr lang="en-US"/>
              <a:t> Aufbau und der </a:t>
            </a:r>
            <a:r>
              <a:rPr lang="en-US" err="1"/>
              <a:t>Wechselwirkung</a:t>
            </a:r>
            <a:r>
              <a:rPr lang="en-US"/>
              <a:t> von </a:t>
            </a:r>
            <a:r>
              <a:rPr lang="en-US" err="1"/>
              <a:t>Materie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err="1"/>
              <a:t>Erforschung</a:t>
            </a:r>
            <a:r>
              <a:rPr lang="en-US"/>
              <a:t> des </a:t>
            </a:r>
            <a:r>
              <a:rPr lang="en-US" err="1"/>
              <a:t>Aufbaus</a:t>
            </a:r>
            <a:r>
              <a:rPr lang="en-US"/>
              <a:t> </a:t>
            </a:r>
            <a:r>
              <a:rPr lang="en-US" err="1"/>
              <a:t>aus</a:t>
            </a:r>
            <a:r>
              <a:rPr lang="en-US"/>
              <a:t> </a:t>
            </a:r>
            <a:r>
              <a:rPr lang="en-US" err="1"/>
              <a:t>kleinsten</a:t>
            </a:r>
            <a:r>
              <a:rPr lang="en-US"/>
              <a:t> </a:t>
            </a:r>
            <a:r>
              <a:rPr lang="en-US" err="1"/>
              <a:t>elementaren</a:t>
            </a:r>
            <a:r>
              <a:rPr lang="en-US"/>
              <a:t> </a:t>
            </a:r>
            <a:r>
              <a:rPr lang="en-US" err="1"/>
              <a:t>Teilchen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err="1"/>
              <a:t>Erforschung</a:t>
            </a:r>
            <a:r>
              <a:rPr lang="en-US"/>
              <a:t> des </a:t>
            </a:r>
            <a:r>
              <a:rPr lang="en-US" err="1"/>
              <a:t>Zusammenhalts</a:t>
            </a:r>
            <a:r>
              <a:rPr lang="en-US"/>
              <a:t> und der </a:t>
            </a:r>
            <a:r>
              <a:rPr lang="en-US" err="1"/>
              <a:t>Kräfte</a:t>
            </a:r>
            <a:r>
              <a:rPr lang="en-US"/>
              <a:t> </a:t>
            </a:r>
            <a:r>
              <a:rPr lang="en-US" err="1"/>
              <a:t>zwischen</a:t>
            </a:r>
            <a:r>
              <a:rPr lang="en-US"/>
              <a:t> der </a:t>
            </a:r>
            <a:r>
              <a:rPr lang="en-US" err="1"/>
              <a:t>Materie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err="1"/>
              <a:t>versucht</a:t>
            </a:r>
            <a:r>
              <a:rPr lang="en-US"/>
              <a:t>, </a:t>
            </a:r>
            <a:r>
              <a:rPr lang="en-US" err="1"/>
              <a:t>elementare</a:t>
            </a:r>
            <a:r>
              <a:rPr lang="en-US"/>
              <a:t> </a:t>
            </a:r>
            <a:r>
              <a:rPr lang="en-US" err="1"/>
              <a:t>Fragen</a:t>
            </a:r>
            <a:r>
              <a:rPr lang="en-US"/>
              <a:t> </a:t>
            </a:r>
            <a:r>
              <a:rPr lang="en-US" err="1"/>
              <a:t>zu</a:t>
            </a:r>
            <a:r>
              <a:rPr lang="en-US"/>
              <a:t> </a:t>
            </a:r>
            <a:r>
              <a:rPr lang="en-US" err="1"/>
              <a:t>beantworten</a:t>
            </a:r>
            <a:endParaRPr lang="en-US"/>
          </a:p>
          <a:p>
            <a:pPr lvl="1">
              <a:lnSpc>
                <a:spcPct val="100000"/>
              </a:lnSpc>
            </a:pPr>
            <a:r>
              <a:rPr lang="en-US" err="1"/>
              <a:t>woraus</a:t>
            </a:r>
            <a:r>
              <a:rPr lang="en-US"/>
              <a:t> </a:t>
            </a:r>
            <a:r>
              <a:rPr lang="en-US" err="1"/>
              <a:t>bestehen</a:t>
            </a:r>
            <a:r>
              <a:rPr lang="en-US"/>
              <a:t> </a:t>
            </a:r>
            <a:r>
              <a:rPr lang="en-US" err="1"/>
              <a:t>wir</a:t>
            </a:r>
            <a:r>
              <a:rPr lang="en-US"/>
              <a:t>?</a:t>
            </a:r>
          </a:p>
          <a:p>
            <a:pPr lvl="1">
              <a:lnSpc>
                <a:spcPct val="100000"/>
              </a:lnSpc>
            </a:pPr>
            <a:r>
              <a:rPr lang="en-US" err="1"/>
              <a:t>wir</a:t>
            </a:r>
            <a:r>
              <a:rPr lang="en-US"/>
              <a:t> </a:t>
            </a:r>
            <a:r>
              <a:rPr lang="en-US" err="1"/>
              <a:t>entstand</a:t>
            </a:r>
            <a:r>
              <a:rPr lang="en-US"/>
              <a:t> </a:t>
            </a:r>
            <a:r>
              <a:rPr lang="en-US" err="1"/>
              <a:t>unser</a:t>
            </a:r>
            <a:r>
              <a:rPr lang="en-US"/>
              <a:t> </a:t>
            </a:r>
            <a:r>
              <a:rPr lang="en-US" err="1"/>
              <a:t>Universum</a:t>
            </a:r>
            <a:r>
              <a:rPr lang="en-US"/>
              <a:t>, </a:t>
            </a:r>
            <a:r>
              <a:rPr lang="en-US" err="1"/>
              <a:t>wie</a:t>
            </a:r>
            <a:r>
              <a:rPr lang="en-US"/>
              <a:t> hat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</a:t>
            </a:r>
            <a:r>
              <a:rPr lang="en-US" err="1"/>
              <a:t>entwickelt</a:t>
            </a:r>
            <a:r>
              <a:rPr lang="en-US"/>
              <a:t>?</a:t>
            </a:r>
          </a:p>
          <a:p>
            <a:pPr lvl="1">
              <a:lnSpc>
                <a:spcPct val="100000"/>
              </a:lnSpc>
            </a:pPr>
            <a:r>
              <a:rPr lang="en-US"/>
              <a:t>was </a:t>
            </a:r>
            <a:r>
              <a:rPr lang="en-US" err="1"/>
              <a:t>sind</a:t>
            </a:r>
            <a:r>
              <a:rPr lang="en-US"/>
              <a:t> die </a:t>
            </a:r>
            <a:r>
              <a:rPr lang="en-US" err="1"/>
              <a:t>elementaren</a:t>
            </a:r>
            <a:r>
              <a:rPr lang="en-US"/>
              <a:t> </a:t>
            </a:r>
            <a:r>
              <a:rPr lang="en-US" err="1"/>
              <a:t>Bestandteile</a:t>
            </a:r>
            <a:r>
              <a:rPr lang="en-US"/>
              <a:t> des </a:t>
            </a:r>
            <a:r>
              <a:rPr lang="en-US" err="1"/>
              <a:t>Universums</a:t>
            </a:r>
            <a:r>
              <a:rPr lang="en-US"/>
              <a:t>?</a:t>
            </a:r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5E9E0-D506-5F49-8EA3-35860A136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642" y="1031139"/>
            <a:ext cx="3312120" cy="1824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BF60D-FB99-DF49-BD82-C13A02B31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85" y="3058884"/>
            <a:ext cx="2880072" cy="191884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D8395-BF91-CC4F-A23F-0CB9570B1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4" y="5180906"/>
            <a:ext cx="4086237" cy="2043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049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</a:t>
            </a:r>
            <a:r>
              <a:rPr lang="en-US" sz="2800"/>
              <a:t>(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 </a:t>
            </a:r>
            <a:r>
              <a:rPr lang="en-US" sz="2800">
                <a:solidFill>
                  <a:srgbClr val="008000"/>
                </a:solidFill>
              </a:rPr>
              <a:t>T</a:t>
            </a:r>
            <a:r>
              <a:rPr lang="en-US" sz="2800"/>
              <a:t>oroidal </a:t>
            </a:r>
            <a:r>
              <a:rPr lang="en-US" sz="2800">
                <a:solidFill>
                  <a:srgbClr val="008000"/>
                </a:solidFill>
              </a:rPr>
              <a:t>L</a:t>
            </a:r>
            <a:r>
              <a:rPr lang="en-US" sz="2800"/>
              <a:t>HC </a:t>
            </a:r>
            <a:r>
              <a:rPr lang="en-US" sz="2800">
                <a:solidFill>
                  <a:srgbClr val="008000"/>
                </a:solidFill>
              </a:rPr>
              <a:t>A</a:t>
            </a:r>
            <a:r>
              <a:rPr lang="en-US" sz="2800"/>
              <a:t>pparatu</a:t>
            </a:r>
            <a:r>
              <a:rPr lang="en-US" sz="2800">
                <a:solidFill>
                  <a:srgbClr val="008000"/>
                </a:solidFill>
              </a:rPr>
              <a:t>S</a:t>
            </a:r>
            <a:r>
              <a:rPr lang="en-US" sz="2800"/>
              <a:t>)</a:t>
            </a:r>
          </a:p>
        </p:txBody>
      </p:sp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793750" y="1222375"/>
            <a:ext cx="8286750" cy="5816600"/>
            <a:chOff x="500" y="770"/>
            <a:chExt cx="5220" cy="36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" y="770"/>
              <a:ext cx="4405" cy="3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40" name="Line 4"/>
            <p:cNvSpPr>
              <a:spLocks noChangeShapeType="1"/>
            </p:cNvSpPr>
            <p:nvPr/>
          </p:nvSpPr>
          <p:spPr bwMode="auto">
            <a:xfrm flipH="1">
              <a:off x="5102" y="1855"/>
              <a:ext cx="9" cy="198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1" name="AutoShape 5"/>
            <p:cNvSpPr>
              <a:spLocks noChangeArrowheads="1"/>
            </p:cNvSpPr>
            <p:nvPr/>
          </p:nvSpPr>
          <p:spPr bwMode="auto">
            <a:xfrm>
              <a:off x="542" y="786"/>
              <a:ext cx="315" cy="62"/>
            </a:xfrm>
            <a:prstGeom prst="roundRect">
              <a:avLst>
                <a:gd name="adj" fmla="val 161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944" y="4132"/>
              <a:ext cx="3668" cy="0"/>
            </a:xfrm>
            <a:prstGeom prst="line">
              <a:avLst/>
            </a:prstGeom>
            <a:noFill/>
            <a:ln w="5724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43" name="Text Box 7"/>
            <p:cNvSpPr txBox="1">
              <a:spLocks noChangeArrowheads="1"/>
            </p:cNvSpPr>
            <p:nvPr/>
          </p:nvSpPr>
          <p:spPr bwMode="auto">
            <a:xfrm>
              <a:off x="5106" y="2661"/>
              <a:ext cx="614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25 m</a:t>
              </a:r>
            </a:p>
          </p:txBody>
        </p:sp>
        <p:sp>
          <p:nvSpPr>
            <p:cNvPr id="39944" name="Text Box 8"/>
            <p:cNvSpPr txBox="1">
              <a:spLocks noChangeArrowheads="1"/>
            </p:cNvSpPr>
            <p:nvPr/>
          </p:nvSpPr>
          <p:spPr bwMode="auto">
            <a:xfrm>
              <a:off x="2505" y="4142"/>
              <a:ext cx="64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5pPr>
              <a:lvl6pPr marL="25146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6pPr>
              <a:lvl7pPr marL="29718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7pPr>
              <a:lvl8pPr marL="34290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8pPr>
              <a:lvl9pPr marL="3886200" indent="-228600" defTabSz="447675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msmincho" charset="0"/>
                  <a:cs typeface="msmincho" charset="0"/>
                </a:defRPr>
              </a:lvl9pPr>
            </a:lstStyle>
            <a:p>
              <a:pPr>
                <a:lnSpc>
                  <a:spcPct val="102000"/>
                </a:lnSpc>
              </a:pPr>
              <a:r>
                <a:rPr lang="en-US" b="1">
                  <a:solidFill>
                    <a:srgbClr val="FF0000"/>
                  </a:solidFill>
                  <a:latin typeface="Luxi Sans" charset="0"/>
                </a:rPr>
                <a:t>46 m</a:t>
              </a:r>
            </a:p>
          </p:txBody>
        </p:sp>
      </p:grp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926140" y="1328740"/>
            <a:ext cx="12906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~7'000 t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062343" y="1892301"/>
            <a:ext cx="2586483" cy="303361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" tIns="24876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80"/>
                </a:solidFill>
                <a:latin typeface="Luxi Sans" charset="0"/>
              </a:rPr>
              <a:t> </a:t>
            </a:r>
            <a:r>
              <a:rPr lang="en-US" sz="1800" b="1" err="1">
                <a:solidFill>
                  <a:srgbClr val="FF0000"/>
                </a:solidFill>
                <a:latin typeface="Luxi Sans" charset="0"/>
              </a:rPr>
              <a:t>Aufbau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in der </a:t>
            </a:r>
            <a:r>
              <a:rPr lang="en-US" sz="1800" b="1" err="1">
                <a:solidFill>
                  <a:srgbClr val="FF0000"/>
                </a:solidFill>
                <a:latin typeface="Luxi Sans" charset="0"/>
              </a:rPr>
              <a:t>Kaverne</a:t>
            </a:r>
            <a:r>
              <a:rPr lang="en-US" sz="1800" b="1">
                <a:solidFill>
                  <a:srgbClr val="FF0000"/>
                </a:solidFill>
                <a:latin typeface="Luxi San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41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17" y="3131765"/>
            <a:ext cx="5256180" cy="39421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920040" y="5976940"/>
            <a:ext cx="1836057" cy="94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800" b="1" err="1">
                <a:solidFill>
                  <a:srgbClr val="FFFF00"/>
                </a:solidFill>
                <a:latin typeface="Luxi Sans" charset="0"/>
              </a:rPr>
              <a:t>Länge</a:t>
            </a:r>
            <a:r>
              <a:rPr lang="en-US" sz="1800" b="1">
                <a:solidFill>
                  <a:srgbClr val="FFFF00"/>
                </a:solidFill>
                <a:latin typeface="Luxi Sans" charset="0"/>
              </a:rPr>
              <a:t> 	= 55 m</a:t>
            </a:r>
          </a:p>
          <a:p>
            <a:pPr>
              <a:lnSpc>
                <a:spcPct val="102000"/>
              </a:lnSpc>
            </a:pPr>
            <a:r>
              <a:rPr lang="en-US" sz="1800" b="1" err="1">
                <a:solidFill>
                  <a:srgbClr val="FFFF00"/>
                </a:solidFill>
                <a:latin typeface="Luxi Sans" charset="0"/>
              </a:rPr>
              <a:t>Breite</a:t>
            </a:r>
            <a:r>
              <a:rPr lang="en-US" sz="1800" b="1">
                <a:solidFill>
                  <a:srgbClr val="FFFF00"/>
                </a:solidFill>
                <a:latin typeface="Luxi Sans" charset="0"/>
              </a:rPr>
              <a:t>	= 32 m</a:t>
            </a:r>
          </a:p>
          <a:p>
            <a:pPr>
              <a:lnSpc>
                <a:spcPct val="102000"/>
              </a:lnSpc>
            </a:pPr>
            <a:r>
              <a:rPr lang="en-US" sz="1800" b="1" err="1">
                <a:solidFill>
                  <a:srgbClr val="FFFF00"/>
                </a:solidFill>
                <a:latin typeface="Luxi Sans" charset="0"/>
              </a:rPr>
              <a:t>Höhe</a:t>
            </a:r>
            <a:r>
              <a:rPr lang="en-US" sz="1800" b="1">
                <a:solidFill>
                  <a:srgbClr val="FFFF00"/>
                </a:solidFill>
                <a:latin typeface="Luxi Sans" charset="0"/>
              </a:rPr>
              <a:t>	= 35 m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6" y="1201738"/>
            <a:ext cx="4570472" cy="34421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9144000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</a:t>
            </a:r>
            <a:r>
              <a:rPr lang="en-US" err="1"/>
              <a:t>unterirdische</a:t>
            </a:r>
            <a:r>
              <a:rPr lang="en-US"/>
              <a:t> </a:t>
            </a:r>
            <a:r>
              <a:rPr lang="en-US" err="1"/>
              <a:t>Kaverne</a:t>
            </a:r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519425" y="3779837"/>
            <a:ext cx="2444493" cy="6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102000"/>
              </a:lnSpc>
            </a:pP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ATLAS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Detektor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im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</a:t>
            </a: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Vergleich</a:t>
            </a:r>
            <a:endParaRPr lang="en-US" sz="1200" b="1" dirty="0">
              <a:solidFill>
                <a:srgbClr val="FFFF00"/>
              </a:solidFill>
              <a:latin typeface="Luxi Sans" charset="0"/>
            </a:endParaRPr>
          </a:p>
          <a:p>
            <a:pPr>
              <a:lnSpc>
                <a:spcPct val="102000"/>
              </a:lnSpc>
            </a:pP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zum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5-stöckigen ATLAS+CMS  </a:t>
            </a:r>
          </a:p>
          <a:p>
            <a:pPr>
              <a:lnSpc>
                <a:spcPct val="102000"/>
              </a:lnSpc>
            </a:pPr>
            <a:r>
              <a:rPr lang="en-US" sz="1200" b="1" dirty="0" err="1">
                <a:solidFill>
                  <a:srgbClr val="FFFF00"/>
                </a:solidFill>
                <a:latin typeface="Luxi Sans" charset="0"/>
              </a:rPr>
              <a:t>Hauptgebäude</a:t>
            </a:r>
            <a:r>
              <a:rPr lang="en-US" sz="1200" b="1" dirty="0">
                <a:solidFill>
                  <a:srgbClr val="FFFF00"/>
                </a:solidFill>
                <a:latin typeface="Luxi Sans" charset="0"/>
              </a:rPr>
              <a:t> am CERN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180013" y="1201738"/>
            <a:ext cx="4786312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21167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err="1">
                <a:solidFill>
                  <a:srgbClr val="0000FF"/>
                </a:solidFill>
                <a:latin typeface="Luxi Sans" charset="0"/>
              </a:rPr>
              <a:t>Große</a:t>
            </a:r>
            <a:r>
              <a:rPr lang="en-US" b="1">
                <a:solidFill>
                  <a:srgbClr val="0000FF"/>
                </a:solidFill>
                <a:latin typeface="Luxi Sans" charset="0"/>
              </a:rPr>
              <a:t> </a:t>
            </a:r>
            <a:r>
              <a:rPr lang="en-US" b="1" err="1">
                <a:solidFill>
                  <a:srgbClr val="0000FF"/>
                </a:solidFill>
                <a:latin typeface="Luxi Sans" charset="0"/>
              </a:rPr>
              <a:t>Kaverne</a:t>
            </a:r>
            <a:r>
              <a:rPr lang="en-US" b="1">
                <a:solidFill>
                  <a:srgbClr val="0000FF"/>
                </a:solidFill>
                <a:latin typeface="Luxi Sans" charset="0"/>
              </a:rPr>
              <a:t>,</a:t>
            </a:r>
          </a:p>
          <a:p>
            <a:pPr>
              <a:lnSpc>
                <a:spcPct val="93000"/>
              </a:lnSpc>
            </a:pPr>
            <a:r>
              <a:rPr lang="en-US" b="1">
                <a:solidFill>
                  <a:srgbClr val="0000FF"/>
                </a:solidFill>
                <a:latin typeface="Luxi Sans" charset="0"/>
              </a:rPr>
              <a:t>2 </a:t>
            </a:r>
            <a:r>
              <a:rPr lang="en-US" b="1" err="1">
                <a:solidFill>
                  <a:srgbClr val="0000FF"/>
                </a:solidFill>
                <a:latin typeface="Luxi Sans" charset="0"/>
              </a:rPr>
              <a:t>Materialschächte</a:t>
            </a:r>
            <a:r>
              <a:rPr lang="en-US" b="1">
                <a:solidFill>
                  <a:srgbClr val="0000FF"/>
                </a:solidFill>
                <a:latin typeface="Luxi Sans" charset="0"/>
              </a:rPr>
              <a:t> 18m + 12m </a:t>
            </a:r>
            <a:r>
              <a:rPr lang="en-US" b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Ø,</a:t>
            </a:r>
          </a:p>
          <a:p>
            <a:pPr>
              <a:lnSpc>
                <a:spcPct val="93000"/>
              </a:lnSpc>
            </a:pPr>
            <a:r>
              <a:rPr lang="en-US" sz="1800" b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2 </a:t>
            </a:r>
            <a:r>
              <a:rPr lang="en-US" sz="1800" b="1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kleine</a:t>
            </a:r>
            <a:r>
              <a:rPr lang="en-US" sz="1800" b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Schächte</a:t>
            </a:r>
            <a:r>
              <a:rPr lang="en-US" sz="1800" b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für</a:t>
            </a:r>
            <a:r>
              <a:rPr lang="en-US" sz="1800" b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</a:t>
            </a:r>
            <a:r>
              <a:rPr lang="en-US" sz="1800" b="1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Fahrstühle</a:t>
            </a:r>
            <a:r>
              <a:rPr lang="en-US" sz="1800" b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 + </a:t>
            </a:r>
            <a:r>
              <a:rPr lang="en-US" sz="1800" b="1" err="1">
                <a:solidFill>
                  <a:srgbClr val="0000FF"/>
                </a:solidFill>
                <a:latin typeface="Luxi Sans" charset="0"/>
                <a:ea typeface="Luxi Sans" charset="0"/>
                <a:cs typeface="Luxi Sans" charset="0"/>
              </a:rPr>
              <a:t>Treppen</a:t>
            </a:r>
            <a:endParaRPr lang="en-US" sz="1800" b="1">
              <a:solidFill>
                <a:srgbClr val="0000FF"/>
              </a:solidFill>
              <a:latin typeface="Luxi Sans" charset="0"/>
              <a:ea typeface="Luxi Sans" charset="0"/>
              <a:cs typeface="Luxi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4250"/>
            <a:ext cx="9107488" cy="5943600"/>
          </a:xfrm>
          <a:prstGeom prst="rect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81000" y="6396038"/>
            <a:ext cx="190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46038"/>
            <a:ext cx="10080624" cy="914400"/>
          </a:xfrm>
          <a:ln/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/>
              <a:t>ATLAS Barrel Toroid </a:t>
            </a:r>
            <a:r>
              <a:rPr lang="en-US" err="1"/>
              <a:t>fertiggestellt</a:t>
            </a:r>
            <a:r>
              <a:rPr lang="en-US"/>
              <a:t> </a:t>
            </a:r>
            <a:r>
              <a:rPr lang="en-US" sz="2000"/>
              <a:t>(Nov 2005)</a:t>
            </a:r>
          </a:p>
        </p:txBody>
      </p:sp>
    </p:spTree>
    <p:extLst>
      <p:ext uri="{BB962C8B-B14F-4D97-AF65-F5344CB8AC3E}">
        <p14:creationId xmlns:p14="http://schemas.microsoft.com/office/powerpoint/2010/main" val="15286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Detektortechnologie</a:t>
            </a:r>
            <a:r>
              <a:rPr lang="en-US"/>
              <a:t> und </a:t>
            </a:r>
            <a:r>
              <a:rPr lang="en-US" err="1"/>
              <a:t>Kunst</a:t>
            </a: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84251"/>
            <a:ext cx="9338244" cy="6090389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896" y="1203327"/>
            <a:ext cx="7735888" cy="347663"/>
          </a:xfrm>
          <a:prstGeom prst="rect">
            <a:avLst/>
          </a:prstGeom>
          <a:solidFill>
            <a:srgbClr val="FFFF99"/>
          </a:soli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" tIns="9000" rIns="9000" bIns="9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5pPr>
            <a:lvl6pPr marL="25146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6pPr>
            <a:lvl7pPr marL="29718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7pPr>
            <a:lvl8pPr marL="34290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8pPr>
            <a:lvl9pPr marL="3886200" indent="-228600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msmincho" charset="0"/>
                <a:cs typeface="msmincho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1">
                <a:solidFill>
                  <a:srgbClr val="FF00FF"/>
                </a:solidFill>
                <a:latin typeface="Luxi Sans" charset="0"/>
              </a:rPr>
              <a:t> </a:t>
            </a:r>
            <a:r>
              <a:rPr lang="en-US" sz="2000" b="1" err="1">
                <a:solidFill>
                  <a:srgbClr val="FF0000"/>
                </a:solidFill>
                <a:latin typeface="Luxi Sans" charset="0"/>
              </a:rPr>
              <a:t>Bühnenbild</a:t>
            </a:r>
            <a:r>
              <a:rPr lang="en-US" sz="2000" b="1">
                <a:solidFill>
                  <a:srgbClr val="FF0000"/>
                </a:solidFill>
                <a:latin typeface="Luxi Sans" charset="0"/>
              </a:rPr>
              <a:t> der </a:t>
            </a:r>
            <a:r>
              <a:rPr lang="en-US" sz="2000" b="1" err="1">
                <a:solidFill>
                  <a:srgbClr val="FF0000"/>
                </a:solidFill>
                <a:latin typeface="Luxi Sans" charset="0"/>
              </a:rPr>
              <a:t>Oper</a:t>
            </a:r>
            <a:r>
              <a:rPr lang="en-US" sz="2000" b="1">
                <a:solidFill>
                  <a:srgbClr val="FF0000"/>
                </a:solidFill>
                <a:latin typeface="Luxi Sans" charset="0"/>
              </a:rPr>
              <a:t> “Les </a:t>
            </a:r>
            <a:r>
              <a:rPr lang="en-US" sz="2000" b="1" err="1">
                <a:solidFill>
                  <a:srgbClr val="FF0000"/>
                </a:solidFill>
                <a:latin typeface="Luxi Sans" charset="0"/>
              </a:rPr>
              <a:t>Troyens</a:t>
            </a:r>
            <a:r>
              <a:rPr lang="en-US" sz="2000" b="1">
                <a:solidFill>
                  <a:srgbClr val="FF0000"/>
                </a:solidFill>
                <a:latin typeface="Luxi Sans" charset="0"/>
              </a:rPr>
              <a:t>” in Valencia, </a:t>
            </a:r>
            <a:r>
              <a:rPr lang="en-US" sz="2000" b="1" err="1">
                <a:solidFill>
                  <a:srgbClr val="FF0000"/>
                </a:solidFill>
                <a:latin typeface="Luxi Sans" charset="0"/>
              </a:rPr>
              <a:t>Oktober</a:t>
            </a:r>
            <a:r>
              <a:rPr lang="en-US" sz="2000" b="1">
                <a:solidFill>
                  <a:srgbClr val="FF0000"/>
                </a:solidFill>
                <a:latin typeface="Luxi Sans" charset="0"/>
              </a:rPr>
              <a:t> 2009  </a:t>
            </a:r>
          </a:p>
        </p:txBody>
      </p:sp>
    </p:spTree>
    <p:extLst>
      <p:ext uri="{BB962C8B-B14F-4D97-AF65-F5344CB8AC3E}">
        <p14:creationId xmlns:p14="http://schemas.microsoft.com/office/powerpoint/2010/main" val="32301126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C1A77-63C3-5E44-AB16-A2FB2DA9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Digitales</a:t>
            </a:r>
            <a:r>
              <a:rPr lang="en-US"/>
              <a:t> </a:t>
            </a:r>
            <a:r>
              <a:rPr lang="en-US" err="1"/>
              <a:t>Röntgen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78A6-807A-1A4F-A333-3BDA5D83A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Anwendung</a:t>
            </a:r>
            <a:r>
              <a:rPr lang="en-US"/>
              <a:t> von </a:t>
            </a:r>
            <a:r>
              <a:rPr lang="en-US" err="1"/>
              <a:t>Silizium</a:t>
            </a:r>
            <a:r>
              <a:rPr lang="en-US"/>
              <a:t> Pixel-</a:t>
            </a:r>
            <a:r>
              <a:rPr lang="en-US" err="1"/>
              <a:t>Detektoren</a:t>
            </a:r>
            <a:r>
              <a:rPr lang="en-US"/>
              <a:t> </a:t>
            </a:r>
            <a:r>
              <a:rPr lang="en-US" err="1"/>
              <a:t>aus</a:t>
            </a:r>
            <a:r>
              <a:rPr lang="en-US"/>
              <a:t> der </a:t>
            </a:r>
            <a:r>
              <a:rPr lang="en-US" err="1"/>
              <a:t>Teilchenphysik</a:t>
            </a:r>
            <a:endParaRPr lang="en-US"/>
          </a:p>
          <a:p>
            <a:pPr lvl="2"/>
            <a:r>
              <a:rPr lang="en-US" spc="-10" err="1">
                <a:latin typeface="Arial"/>
                <a:cs typeface="Arial"/>
              </a:rPr>
              <a:t>hoh</a:t>
            </a:r>
            <a:r>
              <a:rPr lang="en-US" err="1">
                <a:latin typeface="Arial"/>
                <a:cs typeface="Arial"/>
              </a:rPr>
              <a:t>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d</a:t>
            </a:r>
            <a:r>
              <a:rPr lang="en-US" spc="-10" err="1">
                <a:latin typeface="Arial"/>
                <a:cs typeface="Arial"/>
              </a:rPr>
              <a:t>y</a:t>
            </a:r>
            <a:r>
              <a:rPr lang="en-US" err="1">
                <a:latin typeface="Arial"/>
                <a:cs typeface="Arial"/>
              </a:rPr>
              <a:t>n</a:t>
            </a:r>
            <a:r>
              <a:rPr lang="en-US" spc="-10" err="1">
                <a:latin typeface="Arial"/>
                <a:cs typeface="Arial"/>
              </a:rPr>
              <a:t>a</a:t>
            </a:r>
            <a:r>
              <a:rPr lang="en-US" spc="25" err="1">
                <a:latin typeface="Arial"/>
                <a:cs typeface="Arial"/>
              </a:rPr>
              <a:t>m</a:t>
            </a:r>
            <a:r>
              <a:rPr lang="en-US" spc="-5" err="1">
                <a:latin typeface="Arial"/>
                <a:cs typeface="Arial"/>
              </a:rPr>
              <a:t>i</a:t>
            </a:r>
            <a:r>
              <a:rPr lang="en-US" err="1">
                <a:latin typeface="Arial"/>
                <a:cs typeface="Arial"/>
              </a:rPr>
              <a:t>s</a:t>
            </a:r>
            <a:r>
              <a:rPr lang="en-US" spc="-10" err="1">
                <a:latin typeface="Arial"/>
                <a:cs typeface="Arial"/>
              </a:rPr>
              <a:t>c</a:t>
            </a:r>
            <a:r>
              <a:rPr lang="en-US" err="1">
                <a:latin typeface="Arial"/>
                <a:cs typeface="Arial"/>
              </a:rPr>
              <a:t>h</a:t>
            </a:r>
            <a:r>
              <a:rPr lang="en-US" spc="-10" err="1">
                <a:latin typeface="Arial"/>
                <a:cs typeface="Arial"/>
              </a:rPr>
              <a:t>e</a:t>
            </a:r>
            <a:r>
              <a:rPr lang="en-US" err="1">
                <a:latin typeface="Arial"/>
                <a:cs typeface="Arial"/>
              </a:rPr>
              <a:t>r</a:t>
            </a:r>
            <a:r>
              <a:rPr lang="en-US" spc="5">
                <a:latin typeface="Arial"/>
                <a:cs typeface="Arial"/>
              </a:rPr>
              <a:t> </a:t>
            </a:r>
            <a:r>
              <a:rPr lang="en-US" spc="-35" err="1">
                <a:latin typeface="Arial"/>
                <a:cs typeface="Arial"/>
              </a:rPr>
              <a:t>B</a:t>
            </a:r>
            <a:r>
              <a:rPr lang="en-US" spc="-10" err="1">
                <a:latin typeface="Arial"/>
                <a:cs typeface="Arial"/>
              </a:rPr>
              <a:t>e</a:t>
            </a:r>
            <a:r>
              <a:rPr lang="en-US" spc="5" err="1">
                <a:latin typeface="Arial"/>
                <a:cs typeface="Arial"/>
              </a:rPr>
              <a:t>r</a:t>
            </a:r>
            <a:r>
              <a:rPr lang="en-US" spc="-10" err="1">
                <a:latin typeface="Arial"/>
                <a:cs typeface="Arial"/>
              </a:rPr>
              <a:t>e</a:t>
            </a:r>
            <a:r>
              <a:rPr lang="en-US" spc="-5" err="1">
                <a:latin typeface="Arial"/>
                <a:cs typeface="Arial"/>
              </a:rPr>
              <a:t>i</a:t>
            </a:r>
            <a:r>
              <a:rPr lang="en-US" err="1">
                <a:latin typeface="Arial"/>
                <a:cs typeface="Arial"/>
              </a:rPr>
              <a:t>ch</a:t>
            </a:r>
            <a:endParaRPr lang="en-US">
              <a:latin typeface="Arial"/>
              <a:cs typeface="Arial"/>
            </a:endParaRPr>
          </a:p>
          <a:p>
            <a:pPr lvl="2"/>
            <a:r>
              <a:rPr lang="en-US" err="1">
                <a:latin typeface="Arial"/>
                <a:cs typeface="Arial"/>
              </a:rPr>
              <a:t>sc</a:t>
            </a:r>
            <a:r>
              <a:rPr lang="en-US" spc="-10" err="1">
                <a:latin typeface="Arial"/>
                <a:cs typeface="Arial"/>
              </a:rPr>
              <a:t>hn</a:t>
            </a:r>
            <a:r>
              <a:rPr lang="en-US" err="1">
                <a:latin typeface="Arial"/>
                <a:cs typeface="Arial"/>
              </a:rPr>
              <a:t>e</a:t>
            </a:r>
            <a:r>
              <a:rPr lang="en-US" spc="-15" err="1">
                <a:latin typeface="Arial"/>
                <a:cs typeface="Arial"/>
              </a:rPr>
              <a:t>l</a:t>
            </a:r>
            <a:r>
              <a:rPr lang="en-US" spc="-5" err="1">
                <a:latin typeface="Arial"/>
                <a:cs typeface="Arial"/>
              </a:rPr>
              <a:t>l</a:t>
            </a:r>
            <a:r>
              <a:rPr lang="en-US" err="1">
                <a:latin typeface="Arial"/>
                <a:cs typeface="Arial"/>
              </a:rPr>
              <a:t>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pc="-35" err="1">
                <a:latin typeface="Arial"/>
                <a:cs typeface="Arial"/>
              </a:rPr>
              <a:t>B</a:t>
            </a:r>
            <a:r>
              <a:rPr lang="en-US" spc="-5" err="1">
                <a:latin typeface="Arial"/>
                <a:cs typeface="Arial"/>
              </a:rPr>
              <a:t>il</a:t>
            </a:r>
            <a:r>
              <a:rPr lang="en-US" spc="-10" err="1">
                <a:latin typeface="Arial"/>
                <a:cs typeface="Arial"/>
              </a:rPr>
              <a:t>dfo</a:t>
            </a:r>
            <a:r>
              <a:rPr lang="en-US" spc="-5" err="1">
                <a:latin typeface="Arial"/>
                <a:cs typeface="Arial"/>
              </a:rPr>
              <a:t>l</a:t>
            </a:r>
            <a:r>
              <a:rPr lang="en-US" spc="-10" err="1">
                <a:latin typeface="Arial"/>
                <a:cs typeface="Arial"/>
              </a:rPr>
              <a:t>g</a:t>
            </a:r>
            <a:r>
              <a:rPr lang="en-US" err="1">
                <a:latin typeface="Arial"/>
                <a:cs typeface="Arial"/>
              </a:rPr>
              <a:t>en</a:t>
            </a:r>
            <a:endParaRPr lang="en-US">
              <a:latin typeface="Arial"/>
              <a:cs typeface="Arial"/>
            </a:endParaRPr>
          </a:p>
          <a:p>
            <a:pPr lvl="2"/>
            <a:r>
              <a:rPr lang="en-US" spc="-10" err="1">
                <a:latin typeface="Arial"/>
                <a:cs typeface="Arial"/>
              </a:rPr>
              <a:t>ge</a:t>
            </a:r>
            <a:r>
              <a:rPr lang="en-US" spc="5" err="1">
                <a:latin typeface="Arial"/>
                <a:cs typeface="Arial"/>
              </a:rPr>
              <a:t>r</a:t>
            </a:r>
            <a:r>
              <a:rPr lang="en-US" spc="-15" err="1">
                <a:latin typeface="Arial"/>
                <a:cs typeface="Arial"/>
              </a:rPr>
              <a:t>i</a:t>
            </a:r>
            <a:r>
              <a:rPr lang="en-US" err="1">
                <a:latin typeface="Arial"/>
                <a:cs typeface="Arial"/>
              </a:rPr>
              <a:t>n</a:t>
            </a:r>
            <a:r>
              <a:rPr lang="en-US" spc="-10" err="1">
                <a:latin typeface="Arial"/>
                <a:cs typeface="Arial"/>
              </a:rPr>
              <a:t>ge</a:t>
            </a:r>
            <a:r>
              <a:rPr lang="en-US" spc="5" err="1">
                <a:latin typeface="Arial"/>
                <a:cs typeface="Arial"/>
              </a:rPr>
              <a:t>r</a:t>
            </a:r>
            <a:r>
              <a:rPr lang="en-US" err="1">
                <a:latin typeface="Arial"/>
                <a:cs typeface="Arial"/>
              </a:rPr>
              <a:t>e</a:t>
            </a:r>
            <a:r>
              <a:rPr lang="en-US" spc="-10">
                <a:latin typeface="Arial"/>
                <a:cs typeface="Arial"/>
              </a:rPr>
              <a:t> </a:t>
            </a:r>
            <a:r>
              <a:rPr lang="en-US" spc="-25" err="1">
                <a:latin typeface="Arial"/>
                <a:cs typeface="Arial"/>
              </a:rPr>
              <a:t>S</a:t>
            </a:r>
            <a:r>
              <a:rPr lang="en-US" spc="-10" err="1">
                <a:latin typeface="Arial"/>
                <a:cs typeface="Arial"/>
              </a:rPr>
              <a:t>tah</a:t>
            </a:r>
            <a:r>
              <a:rPr lang="en-US" spc="-5" err="1">
                <a:latin typeface="Arial"/>
                <a:cs typeface="Arial"/>
              </a:rPr>
              <a:t>l</a:t>
            </a:r>
            <a:r>
              <a:rPr lang="en-US" spc="-10" err="1">
                <a:latin typeface="Arial"/>
                <a:cs typeface="Arial"/>
              </a:rPr>
              <a:t>en</a:t>
            </a:r>
            <a:r>
              <a:rPr lang="en-US" err="1">
                <a:latin typeface="Arial"/>
                <a:cs typeface="Arial"/>
              </a:rPr>
              <a:t>d</a:t>
            </a:r>
            <a:r>
              <a:rPr lang="en-US" spc="-10" err="1">
                <a:latin typeface="Arial"/>
                <a:cs typeface="Arial"/>
              </a:rPr>
              <a:t>o</a:t>
            </a:r>
            <a:r>
              <a:rPr lang="en-US" err="1">
                <a:latin typeface="Arial"/>
                <a:cs typeface="Arial"/>
              </a:rPr>
              <a:t>s</a:t>
            </a:r>
            <a:r>
              <a:rPr lang="en-US" spc="-5" err="1">
                <a:latin typeface="Arial"/>
                <a:cs typeface="Arial"/>
              </a:rPr>
              <a:t>i</a:t>
            </a:r>
            <a:r>
              <a:rPr lang="en-US" err="1">
                <a:latin typeface="Arial"/>
                <a:cs typeface="Arial"/>
              </a:rPr>
              <a:t>s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pc="-10" err="1">
                <a:latin typeface="Arial"/>
                <a:cs typeface="Arial"/>
              </a:rPr>
              <a:t>od</a:t>
            </a:r>
            <a:r>
              <a:rPr lang="en-US" err="1">
                <a:latin typeface="Arial"/>
                <a:cs typeface="Arial"/>
              </a:rPr>
              <a:t>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pc="25" err="1">
                <a:latin typeface="Arial"/>
                <a:cs typeface="Arial"/>
              </a:rPr>
              <a:t>m</a:t>
            </a:r>
            <a:r>
              <a:rPr lang="en-US" spc="-10" err="1">
                <a:latin typeface="Arial"/>
                <a:cs typeface="Arial"/>
              </a:rPr>
              <a:t>eh</a:t>
            </a:r>
            <a:r>
              <a:rPr lang="en-US" err="1">
                <a:latin typeface="Arial"/>
                <a:cs typeface="Arial"/>
              </a:rPr>
              <a:t>r</a:t>
            </a:r>
            <a:r>
              <a:rPr lang="en-US" spc="5">
                <a:latin typeface="Arial"/>
                <a:cs typeface="Arial"/>
              </a:rPr>
              <a:t>								 	          </a:t>
            </a:r>
            <a:r>
              <a:rPr lang="en-US" spc="-10">
                <a:latin typeface="Arial"/>
                <a:cs typeface="Arial"/>
              </a:rPr>
              <a:t>In</a:t>
            </a:r>
            <a:r>
              <a:rPr lang="en-US">
                <a:latin typeface="Arial"/>
                <a:cs typeface="Arial"/>
              </a:rPr>
              <a:t>f</a:t>
            </a:r>
            <a:r>
              <a:rPr lang="en-US" spc="-10">
                <a:latin typeface="Arial"/>
                <a:cs typeface="Arial"/>
              </a:rPr>
              <a:t>o</a:t>
            </a:r>
            <a:r>
              <a:rPr lang="en-US">
                <a:latin typeface="Arial"/>
                <a:cs typeface="Arial"/>
              </a:rPr>
              <a:t>r</a:t>
            </a:r>
            <a:r>
              <a:rPr lang="en-US" spc="25">
                <a:latin typeface="Arial"/>
                <a:cs typeface="Arial"/>
              </a:rPr>
              <a:t>m</a:t>
            </a:r>
            <a:r>
              <a:rPr lang="en-US" spc="-10">
                <a:latin typeface="Arial"/>
                <a:cs typeface="Arial"/>
              </a:rPr>
              <a:t>at</a:t>
            </a:r>
            <a:r>
              <a:rPr lang="en-US" spc="-5">
                <a:latin typeface="Arial"/>
                <a:cs typeface="Arial"/>
              </a:rPr>
              <a:t>i</a:t>
            </a:r>
            <a:r>
              <a:rPr lang="en-US" spc="-10">
                <a:latin typeface="Arial"/>
                <a:cs typeface="Arial"/>
              </a:rPr>
              <a:t>o</a:t>
            </a:r>
            <a:r>
              <a:rPr lang="en-US">
                <a:latin typeface="Arial"/>
                <a:cs typeface="Arial"/>
              </a:rPr>
              <a:t>n </a:t>
            </a:r>
            <a:r>
              <a:rPr lang="en-US" spc="-10" err="1">
                <a:latin typeface="Arial"/>
                <a:cs typeface="Arial"/>
              </a:rPr>
              <a:t>bei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pc="-10" err="1">
                <a:latin typeface="Arial"/>
                <a:cs typeface="Arial"/>
              </a:rPr>
              <a:t>g</a:t>
            </a:r>
            <a:r>
              <a:rPr lang="en-US" spc="-5" err="1">
                <a:latin typeface="Arial"/>
                <a:cs typeface="Arial"/>
              </a:rPr>
              <a:t>l</a:t>
            </a:r>
            <a:r>
              <a:rPr lang="en-US" spc="-10" err="1">
                <a:latin typeface="Arial"/>
                <a:cs typeface="Arial"/>
              </a:rPr>
              <a:t>e</a:t>
            </a:r>
            <a:r>
              <a:rPr lang="en-US" spc="-5" err="1">
                <a:latin typeface="Arial"/>
                <a:cs typeface="Arial"/>
              </a:rPr>
              <a:t>i</a:t>
            </a:r>
            <a:r>
              <a:rPr lang="en-US" err="1">
                <a:latin typeface="Arial"/>
                <a:cs typeface="Arial"/>
              </a:rPr>
              <a:t>c</a:t>
            </a:r>
            <a:r>
              <a:rPr lang="en-US" spc="-10" err="1">
                <a:latin typeface="Arial"/>
                <a:cs typeface="Arial"/>
              </a:rPr>
              <a:t>her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pc="-5" err="1">
                <a:latin typeface="Arial"/>
                <a:cs typeface="Arial"/>
              </a:rPr>
              <a:t>D</a:t>
            </a:r>
            <a:r>
              <a:rPr lang="en-US" spc="-10" err="1">
                <a:latin typeface="Arial"/>
                <a:cs typeface="Arial"/>
              </a:rPr>
              <a:t>o</a:t>
            </a:r>
            <a:r>
              <a:rPr lang="en-US" err="1">
                <a:latin typeface="Arial"/>
                <a:cs typeface="Arial"/>
              </a:rPr>
              <a:t>s</a:t>
            </a:r>
            <a:r>
              <a:rPr lang="en-US" spc="-5" err="1">
                <a:latin typeface="Arial"/>
                <a:cs typeface="Arial"/>
              </a:rPr>
              <a:t>i</a:t>
            </a:r>
            <a:r>
              <a:rPr lang="en-US" err="1">
                <a:latin typeface="Arial"/>
                <a:cs typeface="Arial"/>
              </a:rPr>
              <a:t>s</a:t>
            </a:r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6ADE1D6-F25F-4240-AD20-42005943217F}"/>
              </a:ext>
            </a:extLst>
          </p:cNvPr>
          <p:cNvSpPr>
            <a:spLocks noChangeAspect="1"/>
          </p:cNvSpPr>
          <p:nvPr/>
        </p:nvSpPr>
        <p:spPr>
          <a:xfrm>
            <a:off x="552311" y="3357906"/>
            <a:ext cx="4561888" cy="31793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FF190BB-E108-6045-A4FE-3186CA31B606}"/>
              </a:ext>
            </a:extLst>
          </p:cNvPr>
          <p:cNvSpPr>
            <a:spLocks noChangeAspect="1"/>
          </p:cNvSpPr>
          <p:nvPr/>
        </p:nvSpPr>
        <p:spPr>
          <a:xfrm>
            <a:off x="5720324" y="1993489"/>
            <a:ext cx="3951066" cy="4545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F79766A0-6CC6-D342-BAE9-CAC9B1CF56DC}"/>
              </a:ext>
            </a:extLst>
          </p:cNvPr>
          <p:cNvSpPr txBox="1"/>
          <p:nvPr/>
        </p:nvSpPr>
        <p:spPr>
          <a:xfrm>
            <a:off x="5436715" y="3974156"/>
            <a:ext cx="757055" cy="246221"/>
          </a:xfrm>
          <a:prstGeom prst="rect">
            <a:avLst/>
          </a:prstGeom>
          <a:solidFill>
            <a:srgbClr val="333399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15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ormal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F14D63F1-0892-9142-A29A-27A2BBBA4ACA}"/>
              </a:ext>
            </a:extLst>
          </p:cNvPr>
          <p:cNvSpPr txBox="1"/>
          <p:nvPr/>
        </p:nvSpPr>
        <p:spPr>
          <a:xfrm>
            <a:off x="7048349" y="6356871"/>
            <a:ext cx="1294797" cy="246221"/>
          </a:xfrm>
          <a:prstGeom prst="rect">
            <a:avLst/>
          </a:prstGeom>
          <a:solidFill>
            <a:srgbClr val="333399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spc="-15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2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2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B61AC8B-30D3-3447-9FC5-ECD059B51BC7}"/>
              </a:ext>
            </a:extLst>
          </p:cNvPr>
          <p:cNvSpPr txBox="1"/>
          <p:nvPr/>
        </p:nvSpPr>
        <p:spPr>
          <a:xfrm>
            <a:off x="6004089" y="6673628"/>
            <a:ext cx="17329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herkö</a:t>
            </a:r>
            <a:r>
              <a:rPr sz="2000" b="1" spc="-4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2000" b="1" spc="-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</a:t>
            </a:r>
            <a:r>
              <a:rPr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E380A9E-02F8-4541-8231-6A0D157CA9FD}"/>
              </a:ext>
            </a:extLst>
          </p:cNvPr>
          <p:cNvSpPr txBox="1"/>
          <p:nvPr/>
        </p:nvSpPr>
        <p:spPr>
          <a:xfrm>
            <a:off x="8343146" y="6681300"/>
            <a:ext cx="89704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r>
              <a:rPr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000" b="1" spc="-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endParaRPr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15577A3-A00E-8A48-90EE-836522E3C103}"/>
              </a:ext>
            </a:extLst>
          </p:cNvPr>
          <p:cNvSpPr txBox="1"/>
          <p:nvPr/>
        </p:nvSpPr>
        <p:spPr>
          <a:xfrm>
            <a:off x="7043250" y="1856526"/>
            <a:ext cx="1372214" cy="246221"/>
          </a:xfrm>
          <a:prstGeom prst="rect">
            <a:avLst/>
          </a:prstGeom>
          <a:solidFill>
            <a:srgbClr val="333399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sz="1600" spc="5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2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sz="1600" spc="-2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ichte</a:t>
            </a:r>
            <a:r>
              <a:rPr sz="160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C63BCF7-8BA9-784F-B7F6-B3A0805B2647}"/>
              </a:ext>
            </a:extLst>
          </p:cNvPr>
          <p:cNvSpPr txBox="1"/>
          <p:nvPr/>
        </p:nvSpPr>
        <p:spPr>
          <a:xfrm>
            <a:off x="9134235" y="3974155"/>
            <a:ext cx="730613" cy="246221"/>
          </a:xfrm>
          <a:prstGeom prst="rect">
            <a:avLst/>
          </a:prstGeom>
          <a:solidFill>
            <a:srgbClr val="333399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ct val="100000"/>
              </a:lnSpc>
            </a:pPr>
            <a:r>
              <a:rPr sz="1600" spc="-1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15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ormal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75">
            <a:extLst>
              <a:ext uri="{FF2B5EF4-FFF2-40B4-BE49-F238E27FC236}">
                <a16:creationId xmlns:a16="http://schemas.microsoft.com/office/drawing/2014/main" id="{84CBA4A1-26E2-734F-B024-0C9030A274C4}"/>
              </a:ext>
            </a:extLst>
          </p:cNvPr>
          <p:cNvSpPr/>
          <p:nvPr/>
        </p:nvSpPr>
        <p:spPr>
          <a:xfrm>
            <a:off x="1828973" y="6707440"/>
            <a:ext cx="2008563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Silizium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Pixel-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Detektor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76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1A0C-977D-8B4A-BC8E-2EC91D17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38"/>
            <a:ext cx="10080625" cy="912812"/>
          </a:xfrm>
        </p:spPr>
        <p:txBody>
          <a:bodyPr/>
          <a:lstStyle/>
          <a:p>
            <a:r>
              <a:rPr lang="en-US" sz="3600" spc="-25" err="1"/>
              <a:t>S</a:t>
            </a:r>
            <a:r>
              <a:rPr lang="en-US" sz="3600" spc="-15" err="1"/>
              <a:t>i</a:t>
            </a:r>
            <a:r>
              <a:rPr lang="en-US" sz="3600" spc="20" err="1"/>
              <a:t>m</a:t>
            </a:r>
            <a:r>
              <a:rPr lang="en-US" sz="3600" spc="5" err="1"/>
              <a:t>u</a:t>
            </a:r>
            <a:r>
              <a:rPr lang="en-US" sz="3600" spc="-5" err="1"/>
              <a:t>l</a:t>
            </a:r>
            <a:r>
              <a:rPr lang="en-US" sz="3600" spc="5" err="1"/>
              <a:t>a</a:t>
            </a:r>
            <a:r>
              <a:rPr lang="en-US" sz="3600" spc="-20" err="1"/>
              <a:t>t</a:t>
            </a:r>
            <a:r>
              <a:rPr lang="en-US" sz="3600" spc="-5" err="1"/>
              <a:t>i</a:t>
            </a:r>
            <a:r>
              <a:rPr lang="en-US" sz="3600" spc="5" err="1"/>
              <a:t>one</a:t>
            </a:r>
            <a:r>
              <a:rPr lang="en-US" sz="3600" err="1"/>
              <a:t>n</a:t>
            </a:r>
            <a:r>
              <a:rPr lang="en-US" sz="3600" spc="-5"/>
              <a:t> </a:t>
            </a:r>
            <a:r>
              <a:rPr lang="en-US" sz="3600"/>
              <a:t>v</a:t>
            </a:r>
            <a:r>
              <a:rPr lang="en-US" sz="3600" spc="5"/>
              <a:t>o</a:t>
            </a:r>
            <a:r>
              <a:rPr lang="en-US" sz="3600"/>
              <a:t>n</a:t>
            </a:r>
            <a:r>
              <a:rPr lang="en-US" sz="3600" spc="-35"/>
              <a:t> </a:t>
            </a:r>
            <a:r>
              <a:rPr lang="en-US" sz="3600" spc="-235" err="1"/>
              <a:t>T</a:t>
            </a:r>
            <a:r>
              <a:rPr lang="en-US" sz="3600" spc="-180" err="1"/>
              <a:t>e</a:t>
            </a:r>
            <a:r>
              <a:rPr lang="en-US" sz="3600" spc="-5" err="1"/>
              <a:t>il</a:t>
            </a:r>
            <a:r>
              <a:rPr lang="en-US" sz="3600" spc="5" err="1"/>
              <a:t>che</a:t>
            </a:r>
            <a:r>
              <a:rPr lang="en-US" sz="3600" spc="-5" err="1"/>
              <a:t>n</a:t>
            </a:r>
            <a:r>
              <a:rPr lang="en-US" sz="3600" spc="-20" err="1"/>
              <a:t>w</a:t>
            </a:r>
            <a:r>
              <a:rPr lang="en-US" sz="3600" spc="5" err="1"/>
              <a:t>echs</a:t>
            </a:r>
            <a:r>
              <a:rPr lang="en-US" sz="3600" spc="-5" err="1"/>
              <a:t>el</a:t>
            </a:r>
            <a:r>
              <a:rPr lang="en-US" sz="3600" spc="-20" err="1"/>
              <a:t>w</a:t>
            </a:r>
            <a:r>
              <a:rPr lang="en-US" sz="3600" spc="-5" err="1"/>
              <a:t>ir</a:t>
            </a:r>
            <a:r>
              <a:rPr lang="en-US" sz="3600" spc="5" err="1"/>
              <a:t>kun</a:t>
            </a:r>
            <a:r>
              <a:rPr lang="en-US" sz="3600" spc="-5" err="1"/>
              <a:t>g</a:t>
            </a:r>
            <a:r>
              <a:rPr lang="en-US" sz="3600" spc="5" err="1"/>
              <a:t>e</a:t>
            </a:r>
            <a:r>
              <a:rPr lang="en-US" sz="3600" err="1"/>
              <a:t>n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F7C80-89EA-A747-BC75-A9BBD8FC8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20" dirty="0">
                <a:solidFill>
                  <a:srgbClr val="FF0000"/>
                </a:solidFill>
                <a:latin typeface="Arial"/>
                <a:cs typeface="Arial"/>
              </a:rPr>
              <a:t>GEANT4</a:t>
            </a:r>
            <a:r>
              <a:rPr lang="en-US" spc="-20" dirty="0">
                <a:solidFill>
                  <a:srgbClr val="00007F"/>
                </a:solidFill>
                <a:latin typeface="Arial"/>
                <a:cs typeface="Arial"/>
              </a:rPr>
              <a:t> = </a:t>
            </a:r>
            <a:r>
              <a:rPr lang="en-US" spc="-20" dirty="0">
                <a:solidFill>
                  <a:srgbClr val="FF0000"/>
                </a:solidFill>
                <a:latin typeface="Arial"/>
                <a:cs typeface="Arial"/>
              </a:rPr>
              <a:t>Ge</a:t>
            </a:r>
            <a:r>
              <a:rPr lang="en-US" dirty="0">
                <a:latin typeface="Arial"/>
                <a:cs typeface="Arial"/>
              </a:rPr>
              <a:t>o</a:t>
            </a:r>
            <a:r>
              <a:rPr lang="en-US" spc="-5" dirty="0">
                <a:latin typeface="Arial"/>
                <a:cs typeface="Arial"/>
              </a:rPr>
              <a:t>m</a:t>
            </a:r>
            <a:r>
              <a:rPr lang="en-US" dirty="0">
                <a:latin typeface="Arial"/>
                <a:cs typeface="Arial"/>
              </a:rPr>
              <a:t>e</a:t>
            </a:r>
            <a:r>
              <a:rPr lang="en-US" spc="-15" dirty="0">
                <a:latin typeface="Arial"/>
                <a:cs typeface="Arial"/>
              </a:rPr>
              <a:t>try</a:t>
            </a:r>
            <a:r>
              <a:rPr lang="en-US" spc="-10" dirty="0"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pc="-2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dirty="0">
                <a:latin typeface="Arial"/>
                <a:cs typeface="Arial"/>
              </a:rPr>
              <a:t>d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pc="-5" dirty="0">
                <a:latin typeface="Arial"/>
                <a:cs typeface="Arial"/>
              </a:rPr>
              <a:t>ra</a:t>
            </a:r>
            <a:r>
              <a:rPr lang="en-US" spc="5" dirty="0">
                <a:latin typeface="Arial"/>
                <a:cs typeface="Arial"/>
              </a:rPr>
              <a:t>c</a:t>
            </a:r>
            <a:r>
              <a:rPr lang="en-US" dirty="0">
                <a:latin typeface="Arial"/>
                <a:cs typeface="Arial"/>
              </a:rPr>
              <a:t>k</a:t>
            </a:r>
            <a:r>
              <a:rPr lang="en-US" spc="5" dirty="0">
                <a:latin typeface="Arial"/>
                <a:cs typeface="Arial"/>
              </a:rPr>
              <a:t>i</a:t>
            </a:r>
            <a:r>
              <a:rPr lang="en-US" spc="-5" dirty="0">
                <a:latin typeface="Arial"/>
                <a:cs typeface="Arial"/>
              </a:rPr>
              <a:t>n</a:t>
            </a:r>
            <a:r>
              <a:rPr lang="en-US" dirty="0">
                <a:latin typeface="Arial"/>
                <a:cs typeface="Arial"/>
              </a:rPr>
              <a:t>g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75" dirty="0">
                <a:latin typeface="Arial"/>
                <a:cs typeface="Arial"/>
              </a:rPr>
              <a:t>V</a:t>
            </a:r>
            <a:r>
              <a:rPr lang="en-US" spc="-65" dirty="0">
                <a:latin typeface="Arial"/>
                <a:cs typeface="Arial"/>
              </a:rPr>
              <a:t>e</a:t>
            </a:r>
            <a:r>
              <a:rPr lang="en-US" spc="-5" dirty="0">
                <a:latin typeface="Arial"/>
                <a:cs typeface="Arial"/>
              </a:rPr>
              <a:t>r</a:t>
            </a:r>
            <a:r>
              <a:rPr lang="en-US" spc="5" dirty="0">
                <a:latin typeface="Arial"/>
                <a:cs typeface="Arial"/>
              </a:rPr>
              <a:t>s</a:t>
            </a:r>
            <a:r>
              <a:rPr lang="en-US" spc="-10" dirty="0">
                <a:latin typeface="Arial"/>
                <a:cs typeface="Arial"/>
              </a:rPr>
              <a:t>ion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007F"/>
                </a:solidFill>
                <a:latin typeface="Arial"/>
                <a:cs typeface="Arial"/>
              </a:rPr>
              <a:t>4</a:t>
            </a:r>
          </a:p>
          <a:p>
            <a:pPr marL="300038" lvl="1">
              <a:lnSpc>
                <a:spcPct val="100000"/>
              </a:lnSpc>
            </a:pPr>
            <a:r>
              <a:rPr lang="en-US" spc="-25" dirty="0" err="1">
                <a:latin typeface="Arial"/>
                <a:cs typeface="Arial"/>
              </a:rPr>
              <a:t>Op</a:t>
            </a:r>
            <a:r>
              <a:rPr lang="en-US" spc="-5" dirty="0" err="1">
                <a:latin typeface="Arial"/>
                <a:cs typeface="Arial"/>
              </a:rPr>
              <a:t>e</a:t>
            </a:r>
            <a:r>
              <a:rPr lang="en-US" spc="-15" dirty="0" err="1">
                <a:latin typeface="Arial"/>
                <a:cs typeface="Arial"/>
              </a:rPr>
              <a:t>n</a:t>
            </a:r>
            <a:r>
              <a:rPr lang="en-US" spc="-25" dirty="0" err="1">
                <a:latin typeface="Arial"/>
                <a:cs typeface="Arial"/>
              </a:rPr>
              <a:t>S</a:t>
            </a:r>
            <a:r>
              <a:rPr lang="en-US" spc="-15" dirty="0" err="1">
                <a:latin typeface="Arial"/>
                <a:cs typeface="Arial"/>
              </a:rPr>
              <a:t>o</a:t>
            </a:r>
            <a:r>
              <a:rPr lang="en-US" spc="-20" dirty="0" err="1">
                <a:latin typeface="Arial"/>
                <a:cs typeface="Arial"/>
              </a:rPr>
              <a:t>u</a:t>
            </a:r>
            <a:r>
              <a:rPr lang="en-US" spc="-10" dirty="0" err="1">
                <a:latin typeface="Arial"/>
                <a:cs typeface="Arial"/>
              </a:rPr>
              <a:t>r</a:t>
            </a:r>
            <a:r>
              <a:rPr lang="en-US" spc="-5" dirty="0" err="1">
                <a:latin typeface="Arial"/>
                <a:cs typeface="Arial"/>
              </a:rPr>
              <a:t>c</a:t>
            </a:r>
            <a:r>
              <a:rPr lang="en-US" dirty="0" err="1">
                <a:latin typeface="Arial"/>
                <a:cs typeface="Arial"/>
              </a:rPr>
              <a:t>e</a:t>
            </a:r>
            <a:r>
              <a:rPr lang="en-US" spc="-5" dirty="0" err="1">
                <a:latin typeface="Arial"/>
                <a:cs typeface="Arial"/>
              </a:rPr>
              <a:t>-</a:t>
            </a:r>
            <a:r>
              <a:rPr lang="en-US" spc="-15" dirty="0" err="1">
                <a:latin typeface="Arial"/>
                <a:cs typeface="Arial"/>
              </a:rPr>
              <a:t>P</a:t>
            </a:r>
            <a:r>
              <a:rPr lang="en-US" spc="-10" dirty="0" err="1">
                <a:latin typeface="Arial"/>
                <a:cs typeface="Arial"/>
              </a:rPr>
              <a:t>r</a:t>
            </a:r>
            <a:r>
              <a:rPr lang="en-US" spc="-15" dirty="0" err="1">
                <a:latin typeface="Arial"/>
                <a:cs typeface="Arial"/>
              </a:rPr>
              <a:t>oje</a:t>
            </a:r>
            <a:r>
              <a:rPr lang="en-US" spc="-5" dirty="0" err="1">
                <a:latin typeface="Arial"/>
                <a:cs typeface="Arial"/>
              </a:rPr>
              <a:t>k</a:t>
            </a:r>
            <a:r>
              <a:rPr lang="en-US" dirty="0" err="1">
                <a:latin typeface="Arial"/>
                <a:cs typeface="Arial"/>
              </a:rPr>
              <a:t>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spc="-20" dirty="0">
                <a:latin typeface="Arial"/>
                <a:cs typeface="Arial"/>
              </a:rPr>
              <a:t>d</a:t>
            </a:r>
            <a:r>
              <a:rPr lang="en-US" spc="-5" dirty="0">
                <a:latin typeface="Arial"/>
                <a:cs typeface="Arial"/>
              </a:rPr>
              <a:t>e</a:t>
            </a:r>
            <a:r>
              <a:rPr lang="en-US" dirty="0">
                <a:latin typeface="Arial"/>
                <a:cs typeface="Arial"/>
              </a:rPr>
              <a:t>r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90" dirty="0" err="1">
                <a:latin typeface="Arial"/>
                <a:cs typeface="Arial"/>
              </a:rPr>
              <a:t>T</a:t>
            </a:r>
            <a:r>
              <a:rPr lang="en-US" spc="-85" dirty="0" err="1">
                <a:latin typeface="Arial"/>
                <a:cs typeface="Arial"/>
              </a:rPr>
              <a:t>e</a:t>
            </a:r>
            <a:r>
              <a:rPr lang="en-US" spc="-15" dirty="0" err="1">
                <a:latin typeface="Arial"/>
                <a:cs typeface="Arial"/>
              </a:rPr>
              <a:t>ilc</a:t>
            </a:r>
            <a:r>
              <a:rPr lang="en-US" spc="-20" dirty="0" err="1">
                <a:latin typeface="Arial"/>
                <a:cs typeface="Arial"/>
              </a:rPr>
              <a:t>h</a:t>
            </a:r>
            <a:r>
              <a:rPr lang="en-US" dirty="0" err="1">
                <a:latin typeface="Arial"/>
                <a:cs typeface="Arial"/>
              </a:rPr>
              <a:t>e</a:t>
            </a:r>
            <a:r>
              <a:rPr lang="en-US" spc="-20" dirty="0" err="1">
                <a:latin typeface="Arial"/>
                <a:cs typeface="Arial"/>
              </a:rPr>
              <a:t>np</a:t>
            </a:r>
            <a:r>
              <a:rPr lang="en-US" spc="-15" dirty="0" err="1">
                <a:latin typeface="Arial"/>
                <a:cs typeface="Arial"/>
              </a:rPr>
              <a:t>h</a:t>
            </a:r>
            <a:r>
              <a:rPr lang="en-US" spc="-25" dirty="0" err="1">
                <a:latin typeface="Arial"/>
                <a:cs typeface="Arial"/>
              </a:rPr>
              <a:t>y</a:t>
            </a:r>
            <a:r>
              <a:rPr lang="en-US" spc="-5" dirty="0" err="1">
                <a:latin typeface="Arial"/>
                <a:cs typeface="Arial"/>
              </a:rPr>
              <a:t>s</a:t>
            </a:r>
            <a:r>
              <a:rPr lang="en-US" spc="-15" dirty="0" err="1">
                <a:latin typeface="Arial"/>
                <a:cs typeface="Arial"/>
              </a:rPr>
              <a:t>i</a:t>
            </a:r>
            <a:r>
              <a:rPr lang="en-US" spc="10" dirty="0" err="1">
                <a:latin typeface="Arial"/>
                <a:cs typeface="Arial"/>
              </a:rPr>
              <a:t>k</a:t>
            </a:r>
            <a:r>
              <a:rPr lang="en-US" spc="10" dirty="0">
                <a:latin typeface="Arial"/>
                <a:cs typeface="Arial"/>
              </a:rPr>
              <a:t> (CERN </a:t>
            </a:r>
            <a:r>
              <a:rPr lang="en-US" spc="10" dirty="0" err="1">
                <a:latin typeface="Arial"/>
                <a:cs typeface="Arial"/>
              </a:rPr>
              <a:t>Entwicklung</a:t>
            </a:r>
            <a:r>
              <a:rPr lang="en-US" spc="10" dirty="0">
                <a:latin typeface="Arial"/>
                <a:cs typeface="Arial"/>
              </a:rPr>
              <a:t>)</a:t>
            </a:r>
            <a:endParaRPr lang="en-US" spc="-10" dirty="0">
              <a:latin typeface="Arial"/>
              <a:cs typeface="Arial"/>
            </a:endParaRPr>
          </a:p>
          <a:p>
            <a:pPr marL="300038" lvl="1">
              <a:lnSpc>
                <a:spcPct val="100000"/>
              </a:lnSpc>
            </a:pP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s</a:t>
            </a:r>
            <a:r>
              <a:rPr lang="en-US" spc="5" dirty="0" err="1">
                <a:solidFill>
                  <a:srgbClr val="0432FF"/>
                </a:solidFill>
                <a:latin typeface="Arial"/>
                <a:cs typeface="Arial"/>
              </a:rPr>
              <a:t>i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m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u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lie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r</a:t>
            </a:r>
            <a:r>
              <a:rPr lang="en-US" spc="-10" dirty="0" err="1">
                <a:solidFill>
                  <a:srgbClr val="0432FF"/>
                </a:solidFill>
                <a:latin typeface="Arial"/>
                <a:cs typeface="Arial"/>
              </a:rPr>
              <a:t>t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spc="-45" dirty="0" err="1">
                <a:solidFill>
                  <a:srgbClr val="0432FF"/>
                </a:solidFill>
                <a:latin typeface="Arial"/>
                <a:cs typeface="Arial"/>
              </a:rPr>
              <a:t>W</a:t>
            </a:r>
            <a:r>
              <a:rPr lang="en-US" spc="-25" dirty="0" err="1">
                <a:solidFill>
                  <a:srgbClr val="0432FF"/>
                </a:solidFill>
                <a:latin typeface="Arial"/>
                <a:cs typeface="Arial"/>
              </a:rPr>
              <a:t>e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chse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l</a:t>
            </a:r>
            <a:r>
              <a:rPr lang="en-US" spc="-20" dirty="0" err="1">
                <a:solidFill>
                  <a:srgbClr val="0432FF"/>
                </a:solidFill>
                <a:latin typeface="Arial"/>
                <a:cs typeface="Arial"/>
              </a:rPr>
              <a:t>w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ir</a:t>
            </a:r>
            <a:r>
              <a:rPr lang="en-US" spc="5" dirty="0" err="1">
                <a:solidFill>
                  <a:srgbClr val="0432FF"/>
                </a:solidFill>
                <a:latin typeface="Arial"/>
                <a:cs typeface="Arial"/>
              </a:rPr>
              <a:t>k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u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ng</a:t>
            </a:r>
            <a:r>
              <a:rPr lang="en-US" spc="-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spc="-15" dirty="0">
                <a:solidFill>
                  <a:srgbClr val="0432FF"/>
                </a:solidFill>
                <a:latin typeface="Arial"/>
                <a:cs typeface="Arial"/>
              </a:rPr>
              <a:t>v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on</a:t>
            </a:r>
            <a:r>
              <a:rPr lang="en-US" spc="-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spc="-15" dirty="0" err="1">
                <a:solidFill>
                  <a:srgbClr val="0432FF"/>
                </a:solidFill>
                <a:latin typeface="Arial"/>
                <a:cs typeface="Arial"/>
              </a:rPr>
              <a:t>Str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a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hl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u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n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g</a:t>
            </a:r>
            <a:r>
              <a:rPr lang="en-US" spc="-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u</a:t>
            </a:r>
            <a:r>
              <a:rPr lang="en-US" spc="-5" dirty="0">
                <a:solidFill>
                  <a:srgbClr val="0432FF"/>
                </a:solidFill>
                <a:latin typeface="Arial"/>
                <a:cs typeface="Arial"/>
              </a:rPr>
              <a:t>n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d</a:t>
            </a:r>
            <a:r>
              <a:rPr lang="en-US" spc="-20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spc="-180" dirty="0" err="1">
                <a:solidFill>
                  <a:srgbClr val="0432FF"/>
                </a:solidFill>
                <a:latin typeface="Arial"/>
                <a:cs typeface="Arial"/>
              </a:rPr>
              <a:t>T</a:t>
            </a:r>
            <a:r>
              <a:rPr lang="en-US" spc="-114" dirty="0" err="1">
                <a:solidFill>
                  <a:srgbClr val="0432FF"/>
                </a:solidFill>
                <a:latin typeface="Arial"/>
                <a:cs typeface="Arial"/>
              </a:rPr>
              <a:t>e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ilc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h</a:t>
            </a:r>
            <a:r>
              <a:rPr lang="en-US" spc="-5" dirty="0" err="1">
                <a:solidFill>
                  <a:srgbClr val="0432FF"/>
                </a:solidFill>
                <a:latin typeface="Arial"/>
                <a:cs typeface="Arial"/>
              </a:rPr>
              <a:t>e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n</a:t>
            </a:r>
            <a:r>
              <a:rPr lang="en-US" dirty="0">
                <a:latin typeface="Arial"/>
                <a:cs typeface="Arial"/>
              </a:rPr>
              <a:t> in </a:t>
            </a:r>
            <a:r>
              <a:rPr lang="en-US" dirty="0" err="1">
                <a:latin typeface="Arial"/>
                <a:cs typeface="Arial"/>
              </a:rPr>
              <a:t>Detektoren</a:t>
            </a:r>
            <a:r>
              <a:rPr lang="en-US" dirty="0">
                <a:latin typeface="Arial"/>
                <a:cs typeface="Arial"/>
              </a:rPr>
              <a:t> und Material </a:t>
            </a:r>
            <a:r>
              <a:rPr lang="en-US" dirty="0" err="1">
                <a:latin typeface="Arial"/>
                <a:cs typeface="Arial"/>
              </a:rPr>
              <a:t>mit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ko</a:t>
            </a:r>
            <a:r>
              <a:rPr lang="en-US" spc="-5" dirty="0" err="1">
                <a:latin typeface="Arial"/>
                <a:cs typeface="Arial"/>
              </a:rPr>
              <a:t>m</a:t>
            </a:r>
            <a:r>
              <a:rPr lang="en-US" dirty="0" err="1">
                <a:latin typeface="Arial"/>
                <a:cs typeface="Arial"/>
              </a:rPr>
              <a:t>p</a:t>
            </a:r>
            <a:r>
              <a:rPr lang="en-US" spc="-5" dirty="0" err="1">
                <a:latin typeface="Arial"/>
                <a:cs typeface="Arial"/>
              </a:rPr>
              <a:t>le</a:t>
            </a:r>
            <a:r>
              <a:rPr lang="en-US" spc="-15" dirty="0" err="1">
                <a:latin typeface="Arial"/>
                <a:cs typeface="Arial"/>
              </a:rPr>
              <a:t>x</a:t>
            </a:r>
            <a:r>
              <a:rPr lang="en-US" dirty="0" err="1">
                <a:latin typeface="Arial"/>
                <a:cs typeface="Arial"/>
              </a:rPr>
              <a:t>en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20" dirty="0" err="1">
                <a:latin typeface="Arial"/>
                <a:cs typeface="Arial"/>
              </a:rPr>
              <a:t>Ge</a:t>
            </a:r>
            <a:r>
              <a:rPr lang="en-US" spc="-5" dirty="0" err="1">
                <a:latin typeface="Arial"/>
                <a:cs typeface="Arial"/>
              </a:rPr>
              <a:t>o</a:t>
            </a:r>
            <a:r>
              <a:rPr lang="en-US" dirty="0" err="1">
                <a:latin typeface="Arial"/>
                <a:cs typeface="Arial"/>
              </a:rPr>
              <a:t>me</a:t>
            </a:r>
            <a:r>
              <a:rPr lang="en-US" spc="-15" dirty="0" err="1">
                <a:latin typeface="Arial"/>
                <a:cs typeface="Arial"/>
              </a:rPr>
              <a:t>tr</a:t>
            </a:r>
            <a:r>
              <a:rPr lang="en-US" spc="-5" dirty="0" err="1">
                <a:latin typeface="Arial"/>
                <a:cs typeface="Arial"/>
              </a:rPr>
              <a:t>ie</a:t>
            </a:r>
            <a:r>
              <a:rPr lang="en-US" dirty="0" err="1">
                <a:latin typeface="Arial"/>
                <a:cs typeface="Arial"/>
              </a:rPr>
              <a:t>n</a:t>
            </a:r>
            <a:endParaRPr lang="en-US" dirty="0">
              <a:latin typeface="Arial"/>
              <a:cs typeface="Arial"/>
            </a:endParaRPr>
          </a:p>
          <a:p>
            <a:pPr marL="300038" lvl="1">
              <a:lnSpc>
                <a:spcPct val="100000"/>
              </a:lnSpc>
            </a:pP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genutzt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 in 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Medizin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 und </a:t>
            </a:r>
            <a:r>
              <a:rPr lang="en-US" dirty="0" err="1">
                <a:solidFill>
                  <a:srgbClr val="0432FF"/>
                </a:solidFill>
                <a:latin typeface="Arial"/>
                <a:cs typeface="Arial"/>
              </a:rPr>
              <a:t>Raumfahrt</a:t>
            </a:r>
            <a:r>
              <a:rPr lang="en-US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für</a:t>
            </a:r>
            <a:endParaRPr lang="en-US" dirty="0">
              <a:latin typeface="Arial"/>
              <a:cs typeface="Arial"/>
            </a:endParaRPr>
          </a:p>
          <a:p>
            <a:pPr marL="588963" lvl="2">
              <a:lnSpc>
                <a:spcPct val="100000"/>
              </a:lnSpc>
            </a:pPr>
            <a:r>
              <a:rPr lang="en-US" spc="-5" dirty="0" err="1">
                <a:latin typeface="Arial"/>
                <a:cs typeface="Arial"/>
              </a:rPr>
              <a:t>Bil</a:t>
            </a:r>
            <a:r>
              <a:rPr lang="en-US" spc="-10" dirty="0" err="1">
                <a:latin typeface="Arial"/>
                <a:cs typeface="Arial"/>
              </a:rPr>
              <a:t>d</a:t>
            </a:r>
            <a:r>
              <a:rPr lang="en-US" spc="-5" dirty="0" err="1">
                <a:latin typeface="Arial"/>
                <a:cs typeface="Arial"/>
              </a:rPr>
              <a:t>g</a:t>
            </a:r>
            <a:r>
              <a:rPr lang="en-US" spc="-15" dirty="0" err="1">
                <a:latin typeface="Arial"/>
                <a:cs typeface="Arial"/>
              </a:rPr>
              <a:t>e</a:t>
            </a:r>
            <a:r>
              <a:rPr lang="en-US" spc="-5" dirty="0" err="1">
                <a:latin typeface="Arial"/>
                <a:cs typeface="Arial"/>
              </a:rPr>
              <a:t>be</a:t>
            </a:r>
            <a:r>
              <a:rPr lang="en-US" spc="-15" dirty="0" err="1">
                <a:latin typeface="Arial"/>
                <a:cs typeface="Arial"/>
              </a:rPr>
              <a:t>n</a:t>
            </a:r>
            <a:r>
              <a:rPr lang="en-US" spc="-5" dirty="0" err="1">
                <a:latin typeface="Arial"/>
                <a:cs typeface="Arial"/>
              </a:rPr>
              <a:t>d</a:t>
            </a:r>
            <a:r>
              <a:rPr lang="en-US" dirty="0" err="1">
                <a:latin typeface="Arial"/>
                <a:cs typeface="Arial"/>
              </a:rPr>
              <a:t>e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70" dirty="0" err="1">
                <a:latin typeface="Arial"/>
                <a:cs typeface="Arial"/>
              </a:rPr>
              <a:t>V</a:t>
            </a:r>
            <a:r>
              <a:rPr lang="en-US" spc="-55" dirty="0" err="1">
                <a:latin typeface="Arial"/>
                <a:cs typeface="Arial"/>
              </a:rPr>
              <a:t>e</a:t>
            </a:r>
            <a:r>
              <a:rPr lang="en-US" dirty="0" err="1">
                <a:latin typeface="Arial"/>
                <a:cs typeface="Arial"/>
              </a:rPr>
              <a:t>rfa</a:t>
            </a:r>
            <a:r>
              <a:rPr lang="en-US" spc="-15" dirty="0" err="1">
                <a:latin typeface="Arial"/>
                <a:cs typeface="Arial"/>
              </a:rPr>
              <a:t>h</a:t>
            </a:r>
            <a:r>
              <a:rPr lang="en-US" dirty="0" err="1">
                <a:latin typeface="Arial"/>
                <a:cs typeface="Arial"/>
              </a:rPr>
              <a:t>ren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(</a:t>
            </a:r>
            <a:r>
              <a:rPr lang="en-US" spc="-10" dirty="0" err="1">
                <a:latin typeface="Arial"/>
                <a:cs typeface="Arial"/>
              </a:rPr>
              <a:t>z.B</a:t>
            </a:r>
            <a:r>
              <a:rPr lang="en-US" spc="-10" dirty="0">
                <a:latin typeface="Arial"/>
                <a:cs typeface="Arial"/>
              </a:rPr>
              <a:t>.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spc="-20" dirty="0">
                <a:latin typeface="Arial"/>
                <a:cs typeface="Arial"/>
              </a:rPr>
              <a:t>PE</a:t>
            </a:r>
            <a:r>
              <a:rPr lang="en-US" spc="-50" dirty="0">
                <a:latin typeface="Arial"/>
                <a:cs typeface="Arial"/>
              </a:rPr>
              <a:t>T-</a:t>
            </a:r>
            <a:r>
              <a:rPr lang="en-US" spc="-5" dirty="0">
                <a:latin typeface="Arial"/>
                <a:cs typeface="Arial"/>
              </a:rPr>
              <a:t>Sca</a:t>
            </a:r>
            <a:r>
              <a:rPr lang="en-US" spc="-10" dirty="0">
                <a:latin typeface="Arial"/>
                <a:cs typeface="Arial"/>
              </a:rPr>
              <a:t>n</a:t>
            </a:r>
            <a:r>
              <a:rPr lang="en-US" spc="-5" dirty="0">
                <a:latin typeface="Arial"/>
                <a:cs typeface="Arial"/>
              </a:rPr>
              <a:t>n</a:t>
            </a:r>
            <a:r>
              <a:rPr lang="en-US" spc="-15" dirty="0">
                <a:latin typeface="Arial"/>
                <a:cs typeface="Arial"/>
              </a:rPr>
              <a:t>e</a:t>
            </a:r>
            <a:r>
              <a:rPr lang="en-US" spc="5" dirty="0">
                <a:latin typeface="Arial"/>
                <a:cs typeface="Arial"/>
              </a:rPr>
              <a:t>r)</a:t>
            </a:r>
          </a:p>
          <a:p>
            <a:pPr marL="588963" lvl="2">
              <a:lnSpc>
                <a:spcPct val="100000"/>
              </a:lnSpc>
            </a:pPr>
            <a:r>
              <a:rPr lang="en-US" spc="-5" dirty="0" err="1">
                <a:latin typeface="Arial"/>
                <a:cs typeface="Arial"/>
              </a:rPr>
              <a:t>Absc</a:t>
            </a:r>
            <a:r>
              <a:rPr lang="en-US" spc="-10" dirty="0" err="1">
                <a:latin typeface="Arial"/>
                <a:cs typeface="Arial"/>
              </a:rPr>
              <a:t>h</a:t>
            </a:r>
            <a:r>
              <a:rPr lang="en-US" spc="-5" dirty="0" err="1">
                <a:latin typeface="Arial"/>
                <a:cs typeface="Arial"/>
              </a:rPr>
              <a:t>ätzu</a:t>
            </a:r>
            <a:r>
              <a:rPr lang="en-US" spc="-15" dirty="0" err="1">
                <a:latin typeface="Arial"/>
                <a:cs typeface="Arial"/>
              </a:rPr>
              <a:t>n</a:t>
            </a:r>
            <a:r>
              <a:rPr lang="en-US" dirty="0" err="1">
                <a:latin typeface="Arial"/>
                <a:cs typeface="Arial"/>
              </a:rPr>
              <a:t>g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von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spc="-5" dirty="0" err="1">
                <a:latin typeface="Arial"/>
                <a:cs typeface="Arial"/>
              </a:rPr>
              <a:t>Strahle</a:t>
            </a:r>
            <a:r>
              <a:rPr lang="en-US" spc="-15" dirty="0" err="1">
                <a:latin typeface="Arial"/>
                <a:cs typeface="Arial"/>
              </a:rPr>
              <a:t>n</a:t>
            </a:r>
            <a:r>
              <a:rPr lang="en-US" spc="-5" dirty="0" err="1">
                <a:latin typeface="Arial"/>
                <a:cs typeface="Arial"/>
              </a:rPr>
              <a:t>b</a:t>
            </a:r>
            <a:r>
              <a:rPr lang="en-US" spc="-15" dirty="0" err="1">
                <a:latin typeface="Arial"/>
                <a:cs typeface="Arial"/>
              </a:rPr>
              <a:t>e</a:t>
            </a:r>
            <a:r>
              <a:rPr lang="en-US" spc="-5" dirty="0" err="1">
                <a:latin typeface="Arial"/>
                <a:cs typeface="Arial"/>
              </a:rPr>
              <a:t>lastu</a:t>
            </a:r>
            <a:r>
              <a:rPr lang="en-US" spc="-15" dirty="0" err="1">
                <a:latin typeface="Arial"/>
                <a:cs typeface="Arial"/>
              </a:rPr>
              <a:t>n</a:t>
            </a:r>
            <a:r>
              <a:rPr lang="en-US" spc="-5" dirty="0" err="1">
                <a:latin typeface="Arial"/>
                <a:cs typeface="Arial"/>
              </a:rPr>
              <a:t>gen</a:t>
            </a:r>
            <a:endParaRPr lang="en-US" spc="-5" dirty="0">
              <a:latin typeface="Arial"/>
              <a:cs typeface="Arial"/>
            </a:endParaRPr>
          </a:p>
          <a:p>
            <a:pPr marL="588963" lvl="2">
              <a:lnSpc>
                <a:spcPct val="100000"/>
              </a:lnSpc>
            </a:pPr>
            <a:r>
              <a:rPr lang="en-US" spc="-5" dirty="0" err="1">
                <a:latin typeface="Arial"/>
                <a:cs typeface="Arial"/>
              </a:rPr>
              <a:t>Pl</a:t>
            </a:r>
            <a:r>
              <a:rPr lang="en-US" spc="-10" dirty="0" err="1">
                <a:latin typeface="Arial"/>
                <a:cs typeface="Arial"/>
              </a:rPr>
              <a:t>a</a:t>
            </a:r>
            <a:r>
              <a:rPr lang="en-US" spc="-5" dirty="0" err="1">
                <a:latin typeface="Arial"/>
                <a:cs typeface="Arial"/>
              </a:rPr>
              <a:t>nu</a:t>
            </a:r>
            <a:r>
              <a:rPr lang="en-US" spc="-15" dirty="0" err="1">
                <a:latin typeface="Arial"/>
                <a:cs typeface="Arial"/>
              </a:rPr>
              <a:t>n</a:t>
            </a:r>
            <a:r>
              <a:rPr lang="en-US" dirty="0" err="1">
                <a:latin typeface="Arial"/>
                <a:cs typeface="Arial"/>
              </a:rPr>
              <a:t>g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von</a:t>
            </a:r>
            <a:r>
              <a:rPr lang="en-US" spc="-35" dirty="0">
                <a:latin typeface="Arial"/>
                <a:cs typeface="Arial"/>
              </a:rPr>
              <a:t> </a:t>
            </a:r>
            <a:r>
              <a:rPr lang="en-US" spc="-55" dirty="0">
                <a:latin typeface="Arial"/>
                <a:cs typeface="Arial"/>
              </a:rPr>
              <a:t>T</a:t>
            </a:r>
            <a:r>
              <a:rPr lang="en-US" spc="-45" dirty="0">
                <a:latin typeface="Arial"/>
                <a:cs typeface="Arial"/>
              </a:rPr>
              <a:t>u</a:t>
            </a:r>
            <a:r>
              <a:rPr lang="en-US" dirty="0">
                <a:latin typeface="Arial"/>
                <a:cs typeface="Arial"/>
              </a:rPr>
              <a:t>mo</a:t>
            </a:r>
            <a:r>
              <a:rPr lang="en-US" spc="-10" dirty="0">
                <a:latin typeface="Arial"/>
                <a:cs typeface="Arial"/>
              </a:rPr>
              <a:t>r</a:t>
            </a:r>
            <a:r>
              <a:rPr lang="en-US" spc="5" dirty="0">
                <a:latin typeface="Arial"/>
                <a:cs typeface="Arial"/>
              </a:rPr>
              <a:t>-</a:t>
            </a:r>
            <a:r>
              <a:rPr lang="en-US" spc="-30" dirty="0" err="1">
                <a:latin typeface="Arial"/>
                <a:cs typeface="Arial"/>
              </a:rPr>
              <a:t>B</a:t>
            </a:r>
            <a:r>
              <a:rPr lang="en-US" spc="-15" dirty="0" err="1">
                <a:latin typeface="Arial"/>
                <a:cs typeface="Arial"/>
              </a:rPr>
              <a:t>es</a:t>
            </a:r>
            <a:r>
              <a:rPr lang="en-US" dirty="0" err="1">
                <a:latin typeface="Arial"/>
                <a:cs typeface="Arial"/>
              </a:rPr>
              <a:t>tr</a:t>
            </a:r>
            <a:r>
              <a:rPr lang="en-US" spc="-15" dirty="0" err="1">
                <a:latin typeface="Arial"/>
                <a:cs typeface="Arial"/>
              </a:rPr>
              <a:t>a</a:t>
            </a:r>
            <a:r>
              <a:rPr lang="en-US" spc="-5" dirty="0" err="1">
                <a:latin typeface="Arial"/>
                <a:cs typeface="Arial"/>
              </a:rPr>
              <a:t>h</a:t>
            </a:r>
            <a:r>
              <a:rPr lang="en-US" spc="-10" dirty="0" err="1">
                <a:latin typeface="Arial"/>
                <a:cs typeface="Arial"/>
              </a:rPr>
              <a:t>l</a:t>
            </a:r>
            <a:r>
              <a:rPr lang="en-US" spc="-5" dirty="0" err="1">
                <a:latin typeface="Arial"/>
                <a:cs typeface="Arial"/>
              </a:rPr>
              <a:t>un</a:t>
            </a:r>
            <a:r>
              <a:rPr lang="en-US" spc="-15" dirty="0" err="1">
                <a:latin typeface="Arial"/>
                <a:cs typeface="Arial"/>
              </a:rPr>
              <a:t>g</a:t>
            </a:r>
            <a:r>
              <a:rPr lang="en-US" spc="-5" dirty="0" err="1">
                <a:latin typeface="Arial"/>
                <a:cs typeface="Arial"/>
              </a:rPr>
              <a:t>en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EF46D14-AB19-034F-81B1-EBC655ECF446}"/>
              </a:ext>
            </a:extLst>
          </p:cNvPr>
          <p:cNvSpPr>
            <a:spLocks noChangeAspect="1"/>
          </p:cNvSpPr>
          <p:nvPr/>
        </p:nvSpPr>
        <p:spPr>
          <a:xfrm rot="900000">
            <a:off x="7664479" y="1235174"/>
            <a:ext cx="2028094" cy="513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376D16B0-228B-844F-AE91-252C7DEEE8A1}"/>
              </a:ext>
            </a:extLst>
          </p:cNvPr>
          <p:cNvSpPr>
            <a:spLocks noChangeAspect="1"/>
          </p:cNvSpPr>
          <p:nvPr/>
        </p:nvSpPr>
        <p:spPr>
          <a:xfrm>
            <a:off x="575816" y="4392267"/>
            <a:ext cx="2386663" cy="2246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DA2FCF8A-C39F-0F45-AE7C-5AD140627B63}"/>
              </a:ext>
            </a:extLst>
          </p:cNvPr>
          <p:cNvSpPr>
            <a:spLocks noChangeAspect="1"/>
          </p:cNvSpPr>
          <p:nvPr/>
        </p:nvSpPr>
        <p:spPr>
          <a:xfrm>
            <a:off x="7272438" y="2627709"/>
            <a:ext cx="2570826" cy="2570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DC2CE-0A5E-E045-830B-DE85889CF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15" y="4386258"/>
            <a:ext cx="3547760" cy="2252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hape 475">
            <a:extLst>
              <a:ext uri="{FF2B5EF4-FFF2-40B4-BE49-F238E27FC236}">
                <a16:creationId xmlns:a16="http://schemas.microsoft.com/office/drawing/2014/main" id="{A65D2E6A-E850-334A-B17E-37361712ACE0}"/>
              </a:ext>
            </a:extLst>
          </p:cNvPr>
          <p:cNvSpPr/>
          <p:nvPr/>
        </p:nvSpPr>
        <p:spPr>
          <a:xfrm>
            <a:off x="641923" y="6732165"/>
            <a:ext cx="2429639" cy="4431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Simulierte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Teilchenkollision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CMS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Teilchen-Detektor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475">
            <a:extLst>
              <a:ext uri="{FF2B5EF4-FFF2-40B4-BE49-F238E27FC236}">
                <a16:creationId xmlns:a16="http://schemas.microsoft.com/office/drawing/2014/main" id="{5FB8761F-9B07-C34B-BC30-081A4F55384F}"/>
              </a:ext>
            </a:extLst>
          </p:cNvPr>
          <p:cNvSpPr/>
          <p:nvPr/>
        </p:nvSpPr>
        <p:spPr>
          <a:xfrm>
            <a:off x="4615918" y="6738922"/>
            <a:ext cx="1183016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Scanner</a:t>
            </a:r>
          </a:p>
        </p:txBody>
      </p:sp>
    </p:spTree>
    <p:extLst>
      <p:ext uri="{BB962C8B-B14F-4D97-AF65-F5344CB8AC3E}">
        <p14:creationId xmlns:p14="http://schemas.microsoft.com/office/powerpoint/2010/main" val="332139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und das World Wide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75665-E082-E14C-A581-FABF1812C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5557762" cy="5942012"/>
          </a:xfrm>
        </p:spPr>
        <p:txBody>
          <a:bodyPr/>
          <a:lstStyle/>
          <a:p>
            <a:r>
              <a:rPr lang="en-US" err="1"/>
              <a:t>Im</a:t>
            </a:r>
            <a:r>
              <a:rPr lang="en-US"/>
              <a:t> </a:t>
            </a:r>
            <a:r>
              <a:rPr lang="en-US" err="1"/>
              <a:t>Jahr</a:t>
            </a:r>
            <a:r>
              <a:rPr lang="en-US"/>
              <a:t> 1989</a:t>
            </a:r>
          </a:p>
          <a:p>
            <a:pPr lvl="1"/>
            <a:r>
              <a:rPr lang="en-US"/>
              <a:t>das </a:t>
            </a:r>
            <a:r>
              <a:rPr lang="en-US">
                <a:solidFill>
                  <a:srgbClr val="0432FF"/>
                </a:solidFill>
              </a:rPr>
              <a:t>Internet</a:t>
            </a:r>
            <a:r>
              <a:rPr lang="en-US"/>
              <a:t> war </a:t>
            </a:r>
            <a:r>
              <a:rPr lang="en-US" err="1"/>
              <a:t>schon</a:t>
            </a:r>
            <a:r>
              <a:rPr lang="en-US"/>
              <a:t> </a:t>
            </a:r>
            <a:r>
              <a:rPr lang="en-US" err="1"/>
              <a:t>erfunden</a:t>
            </a:r>
            <a:endParaRPr lang="en-US"/>
          </a:p>
          <a:p>
            <a:pPr lvl="2"/>
            <a:r>
              <a:rPr lang="en-US" err="1"/>
              <a:t>Vorläufer</a:t>
            </a:r>
            <a:r>
              <a:rPr lang="en-US"/>
              <a:t> ARPANET </a:t>
            </a:r>
            <a:r>
              <a:rPr lang="en-US" err="1"/>
              <a:t>seit</a:t>
            </a:r>
            <a:r>
              <a:rPr lang="en-US"/>
              <a:t> 1969, </a:t>
            </a:r>
            <a:r>
              <a:rPr lang="en-US" err="1"/>
              <a:t>initiiert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US </a:t>
            </a:r>
            <a:r>
              <a:rPr lang="en-US" err="1"/>
              <a:t>Verteidigungsministerium</a:t>
            </a:r>
            <a:endParaRPr lang="en-US"/>
          </a:p>
          <a:p>
            <a:pPr lvl="2"/>
            <a:r>
              <a:rPr lang="en-US" err="1"/>
              <a:t>Zusammenführung</a:t>
            </a:r>
            <a:r>
              <a:rPr lang="en-US"/>
              <a:t> </a:t>
            </a:r>
            <a:r>
              <a:rPr lang="en-US" err="1"/>
              <a:t>verschiedener</a:t>
            </a:r>
            <a:r>
              <a:rPr lang="en-US"/>
              <a:t> </a:t>
            </a:r>
            <a:r>
              <a:rPr lang="en-US" err="1"/>
              <a:t>Netze</a:t>
            </a:r>
            <a:r>
              <a:rPr lang="en-US"/>
              <a:t> in 1980er Jahren</a:t>
            </a:r>
          </a:p>
          <a:p>
            <a:pPr lvl="1"/>
            <a:r>
              <a:rPr lang="en-US">
                <a:solidFill>
                  <a:srgbClr val="0432FF"/>
                </a:solidFill>
              </a:rPr>
              <a:t>e-mail</a:t>
            </a:r>
            <a:r>
              <a:rPr lang="en-US"/>
              <a:t> </a:t>
            </a:r>
            <a:r>
              <a:rPr lang="en-US" err="1"/>
              <a:t>existierte</a:t>
            </a:r>
            <a:endParaRPr lang="en-US"/>
          </a:p>
          <a:p>
            <a:pPr lvl="2"/>
            <a:r>
              <a:rPr lang="en-US" err="1"/>
              <a:t>erste</a:t>
            </a:r>
            <a:r>
              <a:rPr lang="en-US"/>
              <a:t> e-mail </a:t>
            </a:r>
            <a:r>
              <a:rPr lang="en-US" err="1"/>
              <a:t>über</a:t>
            </a:r>
            <a:r>
              <a:rPr lang="en-US"/>
              <a:t> ARPANET 1971</a:t>
            </a:r>
          </a:p>
          <a:p>
            <a:pPr lvl="1"/>
            <a:r>
              <a:rPr lang="en-US">
                <a:solidFill>
                  <a:srgbClr val="0432FF"/>
                </a:solidFill>
              </a:rPr>
              <a:t>remote login </a:t>
            </a:r>
            <a:r>
              <a:rPr lang="en-US" err="1"/>
              <a:t>existierte</a:t>
            </a:r>
            <a:endParaRPr lang="en-US"/>
          </a:p>
          <a:p>
            <a:pPr lvl="2"/>
            <a:r>
              <a:rPr lang="en-US" err="1"/>
              <a:t>Verbindungsaufbau</a:t>
            </a:r>
            <a:r>
              <a:rPr lang="en-US"/>
              <a:t> </a:t>
            </a:r>
            <a:r>
              <a:rPr lang="en-US" err="1"/>
              <a:t>zu</a:t>
            </a:r>
            <a:r>
              <a:rPr lang="en-US"/>
              <a:t> </a:t>
            </a:r>
            <a:r>
              <a:rPr lang="en-US" err="1"/>
              <a:t>einem</a:t>
            </a:r>
            <a:r>
              <a:rPr lang="en-US"/>
              <a:t> </a:t>
            </a:r>
            <a:r>
              <a:rPr lang="en-US" err="1"/>
              <a:t>entfernten</a:t>
            </a:r>
            <a:r>
              <a:rPr lang="en-US"/>
              <a:t> </a:t>
            </a:r>
            <a:r>
              <a:rPr lang="en-US" err="1"/>
              <a:t>Rechner</a:t>
            </a:r>
            <a:r>
              <a:rPr lang="en-US"/>
              <a:t> und </a:t>
            </a:r>
            <a:r>
              <a:rPr lang="en-US" err="1"/>
              <a:t>Nutzung</a:t>
            </a:r>
            <a:endParaRPr lang="en-US"/>
          </a:p>
          <a:p>
            <a:pPr lvl="1"/>
            <a:r>
              <a:rPr lang="en-US" err="1"/>
              <a:t>verschiedene</a:t>
            </a:r>
            <a:r>
              <a:rPr lang="en-US"/>
              <a:t> </a:t>
            </a:r>
            <a:r>
              <a:rPr lang="en-US" err="1">
                <a:solidFill>
                  <a:srgbClr val="0432FF"/>
                </a:solidFill>
              </a:rPr>
              <a:t>Netzwerk-Protokolle</a:t>
            </a:r>
            <a:endParaRPr lang="en-US">
              <a:solidFill>
                <a:srgbClr val="0432FF"/>
              </a:solidFill>
            </a:endParaRPr>
          </a:p>
          <a:p>
            <a:pPr lvl="2"/>
            <a:r>
              <a:rPr lang="en-US" err="1"/>
              <a:t>Konzentration</a:t>
            </a:r>
            <a:r>
              <a:rPr lang="en-US"/>
              <a:t> auf </a:t>
            </a:r>
            <a:r>
              <a:rPr lang="en-US" err="1"/>
              <a:t>heutiges</a:t>
            </a:r>
            <a:r>
              <a:rPr lang="en-US"/>
              <a:t> </a:t>
            </a:r>
            <a:r>
              <a:rPr lang="en-US" err="1"/>
              <a:t>genutztes</a:t>
            </a:r>
            <a:r>
              <a:rPr lang="en-US"/>
              <a:t> TCP/IP </a:t>
            </a:r>
            <a:r>
              <a:rPr lang="en-US" err="1"/>
              <a:t>Protokoll</a:t>
            </a:r>
            <a:r>
              <a:rPr lang="en-US"/>
              <a:t> Ende 1980er / </a:t>
            </a:r>
            <a:r>
              <a:rPr lang="en-US" err="1"/>
              <a:t>Anfang</a:t>
            </a:r>
            <a:r>
              <a:rPr lang="en-US"/>
              <a:t> 1990er Jahre</a:t>
            </a:r>
          </a:p>
          <a:p>
            <a:r>
              <a:rPr lang="en-US" err="1"/>
              <a:t>Nicht</a:t>
            </a:r>
            <a:r>
              <a:rPr lang="en-US"/>
              <a:t> </a:t>
            </a:r>
            <a:r>
              <a:rPr lang="en-US" err="1"/>
              <a:t>vorhanden</a:t>
            </a:r>
            <a:endParaRPr lang="en-US"/>
          </a:p>
          <a:p>
            <a:pPr lvl="1"/>
            <a:r>
              <a:rPr lang="en-US" err="1">
                <a:solidFill>
                  <a:srgbClr val="0432FF"/>
                </a:solidFill>
              </a:rPr>
              <a:t>Einfache</a:t>
            </a:r>
            <a:r>
              <a:rPr lang="en-US">
                <a:solidFill>
                  <a:srgbClr val="0432FF"/>
                </a:solidFill>
              </a:rPr>
              <a:t> </a:t>
            </a:r>
            <a:r>
              <a:rPr lang="en-US" err="1">
                <a:solidFill>
                  <a:srgbClr val="0432FF"/>
                </a:solidFill>
              </a:rPr>
              <a:t>Möglichkeit</a:t>
            </a:r>
            <a:r>
              <a:rPr lang="en-US">
                <a:solidFill>
                  <a:srgbClr val="0432FF"/>
                </a:solidFill>
              </a:rPr>
              <a:t> des </a:t>
            </a:r>
            <a:r>
              <a:rPr lang="en-US" err="1">
                <a:solidFill>
                  <a:srgbClr val="0432FF"/>
                </a:solidFill>
              </a:rPr>
              <a:t>Informationsaustauschs</a:t>
            </a:r>
            <a:endParaRPr lang="en-US">
              <a:solidFill>
                <a:srgbClr val="0432FF"/>
              </a:solidFill>
            </a:endParaRPr>
          </a:p>
          <a:p>
            <a:pPr lvl="2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C34CEF-2125-D74C-86D0-EDD924ACC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42" y="1189038"/>
            <a:ext cx="3951238" cy="2950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988D72-0CF6-8847-8524-4AD379A7B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85" y="4320606"/>
            <a:ext cx="3482395" cy="2411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Shape 475">
            <a:extLst>
              <a:ext uri="{FF2B5EF4-FFF2-40B4-BE49-F238E27FC236}">
                <a16:creationId xmlns:a16="http://schemas.microsoft.com/office/drawing/2014/main" id="{AB9ACE68-D546-154D-BC8C-2903C8431A67}"/>
              </a:ext>
            </a:extLst>
          </p:cNvPr>
          <p:cNvSpPr/>
          <p:nvPr/>
        </p:nvSpPr>
        <p:spPr>
          <a:xfrm>
            <a:off x="4895714" y="1059002"/>
            <a:ext cx="1379673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ARPANET 1973</a:t>
            </a:r>
          </a:p>
        </p:txBody>
      </p:sp>
      <p:sp>
        <p:nvSpPr>
          <p:cNvPr id="16" name="Shape 475">
            <a:extLst>
              <a:ext uri="{FF2B5EF4-FFF2-40B4-BE49-F238E27FC236}">
                <a16:creationId xmlns:a16="http://schemas.microsoft.com/office/drawing/2014/main" id="{4027A459-9CCC-994F-AB06-26C8E04C0B2D}"/>
              </a:ext>
            </a:extLst>
          </p:cNvPr>
          <p:cNvSpPr/>
          <p:nvPr/>
        </p:nvSpPr>
        <p:spPr>
          <a:xfrm>
            <a:off x="5649445" y="6732165"/>
            <a:ext cx="4265335" cy="4431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verschiedener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Netzwerke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1977: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ARPANET, PRNET, SATNET =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Erstes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“Internet”</a:t>
            </a:r>
          </a:p>
        </p:txBody>
      </p:sp>
    </p:spTree>
    <p:extLst>
      <p:ext uri="{BB962C8B-B14F-4D97-AF65-F5344CB8AC3E}">
        <p14:creationId xmlns:p14="http://schemas.microsoft.com/office/powerpoint/2010/main" val="1769534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ECA9C-D9B4-F94E-938D-8BBEE7F4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CERN: “Where the Web was born…”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4B507-C5CB-0445-B1A0-6690771C0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6709890" cy="5942012"/>
          </a:xfrm>
        </p:spPr>
        <p:txBody>
          <a:bodyPr/>
          <a:lstStyle/>
          <a:p>
            <a:r>
              <a:rPr lang="en-US"/>
              <a:t>1989 am CERN</a:t>
            </a:r>
          </a:p>
          <a:p>
            <a:pPr lvl="2"/>
            <a:r>
              <a:rPr lang="en-US"/>
              <a:t>Start des </a:t>
            </a:r>
            <a:r>
              <a:rPr lang="en-US" err="1"/>
              <a:t>neuen</a:t>
            </a:r>
            <a:r>
              <a:rPr lang="en-US"/>
              <a:t> Large Electron Positron Colliders LEP stand bevor</a:t>
            </a:r>
          </a:p>
          <a:p>
            <a:pPr lvl="2"/>
            <a:r>
              <a:rPr lang="en-US" err="1"/>
              <a:t>Wachsende</a:t>
            </a:r>
            <a:r>
              <a:rPr lang="en-US"/>
              <a:t> </a:t>
            </a:r>
            <a:r>
              <a:rPr lang="en-US" err="1"/>
              <a:t>Anzahl</a:t>
            </a:r>
            <a:r>
              <a:rPr lang="en-US"/>
              <a:t> </a:t>
            </a:r>
            <a:r>
              <a:rPr lang="en-US" err="1"/>
              <a:t>Gastwissenschaftler</a:t>
            </a:r>
            <a:r>
              <a:rPr lang="en-US"/>
              <a:t> (4’500) </a:t>
            </a:r>
            <a:r>
              <a:rPr lang="en-US" err="1"/>
              <a:t>aus</a:t>
            </a:r>
            <a:r>
              <a:rPr lang="en-US"/>
              <a:t> </a:t>
            </a:r>
            <a:r>
              <a:rPr lang="en-US" err="1"/>
              <a:t>immer</a:t>
            </a:r>
            <a:r>
              <a:rPr lang="en-US"/>
              <a:t> </a:t>
            </a:r>
            <a:r>
              <a:rPr lang="en-US" err="1"/>
              <a:t>mehr</a:t>
            </a:r>
            <a:r>
              <a:rPr lang="en-US"/>
              <a:t> </a:t>
            </a:r>
            <a:r>
              <a:rPr lang="en-US" err="1"/>
              <a:t>Ländern</a:t>
            </a:r>
            <a:endParaRPr lang="en-US"/>
          </a:p>
          <a:p>
            <a:pPr lvl="2"/>
            <a:r>
              <a:rPr lang="en-US"/>
              <a:t>Wunsch </a:t>
            </a:r>
            <a:r>
              <a:rPr lang="en-US" err="1"/>
              <a:t>nach</a:t>
            </a:r>
            <a:r>
              <a:rPr lang="en-US"/>
              <a:t> </a:t>
            </a:r>
            <a:r>
              <a:rPr lang="en-US" err="1"/>
              <a:t>besserem</a:t>
            </a:r>
            <a:r>
              <a:rPr lang="en-US"/>
              <a:t> </a:t>
            </a:r>
            <a:r>
              <a:rPr lang="en-US" err="1"/>
              <a:t>Informationsaustausch</a:t>
            </a:r>
            <a:r>
              <a:rPr lang="en-US"/>
              <a:t> </a:t>
            </a:r>
            <a:r>
              <a:rPr lang="en-US" err="1"/>
              <a:t>entstand</a:t>
            </a:r>
            <a:endParaRPr lang="en-US"/>
          </a:p>
          <a:p>
            <a:r>
              <a:rPr lang="en-US" err="1"/>
              <a:t>Idee</a:t>
            </a:r>
            <a:r>
              <a:rPr lang="en-US"/>
              <a:t> von Tim Berners-Lee (</a:t>
            </a:r>
            <a:r>
              <a:rPr lang="en-US" err="1"/>
              <a:t>März</a:t>
            </a:r>
            <a:r>
              <a:rPr lang="en-US"/>
              <a:t> 1989)</a:t>
            </a:r>
          </a:p>
          <a:p>
            <a:pPr lvl="1"/>
            <a:r>
              <a:rPr lang="en-US" err="1"/>
              <a:t>Nutzer</a:t>
            </a:r>
            <a:r>
              <a:rPr lang="en-US"/>
              <a:t> </a:t>
            </a:r>
            <a:r>
              <a:rPr lang="en-US" err="1"/>
              <a:t>verbinden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einen</a:t>
            </a:r>
            <a:r>
              <a:rPr lang="en-US"/>
              <a:t> </a:t>
            </a:r>
            <a:r>
              <a:rPr lang="en-US">
                <a:solidFill>
                  <a:srgbClr val="0432FF"/>
                </a:solidFill>
              </a:rPr>
              <a:t>Browser</a:t>
            </a:r>
            <a:r>
              <a:rPr lang="en-US"/>
              <a:t> </a:t>
            </a:r>
            <a:r>
              <a:rPr lang="en-US" err="1"/>
              <a:t>über</a:t>
            </a:r>
            <a:r>
              <a:rPr lang="en-US"/>
              <a:t> das Internet </a:t>
            </a:r>
            <a:r>
              <a:rPr lang="en-US" err="1"/>
              <a:t>mit</a:t>
            </a:r>
            <a:r>
              <a:rPr lang="en-US"/>
              <a:t> </a:t>
            </a:r>
            <a:r>
              <a:rPr lang="en-US" err="1"/>
              <a:t>einem</a:t>
            </a:r>
            <a:r>
              <a:rPr lang="en-US"/>
              <a:t> </a:t>
            </a:r>
            <a:r>
              <a:rPr lang="en-US">
                <a:solidFill>
                  <a:srgbClr val="0432FF"/>
                </a:solidFill>
              </a:rPr>
              <a:t>Server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http </a:t>
            </a:r>
            <a:r>
              <a:rPr lang="en-US" err="1">
                <a:solidFill>
                  <a:srgbClr val="FF0000"/>
                </a:solidFill>
              </a:rPr>
              <a:t>Protokoll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/>
              <a:t>(</a:t>
            </a:r>
            <a:r>
              <a:rPr lang="en-US">
                <a:hlinkClick r:id="rId2"/>
              </a:rPr>
              <a:t>http://cern.ch</a:t>
            </a:r>
            <a:r>
              <a:rPr lang="en-US"/>
              <a:t>)</a:t>
            </a:r>
          </a:p>
          <a:p>
            <a:pPr lvl="1"/>
            <a:r>
              <a:rPr lang="en-US">
                <a:solidFill>
                  <a:srgbClr val="0432FF"/>
                </a:solidFill>
              </a:rPr>
              <a:t>Server</a:t>
            </a:r>
            <a:r>
              <a:rPr lang="en-US"/>
              <a:t> </a:t>
            </a:r>
            <a:r>
              <a:rPr lang="en-US" err="1"/>
              <a:t>schickt</a:t>
            </a:r>
            <a:r>
              <a:rPr lang="en-US"/>
              <a:t> Information an </a:t>
            </a:r>
            <a:r>
              <a:rPr lang="en-US">
                <a:solidFill>
                  <a:srgbClr val="0432FF"/>
                </a:solidFill>
              </a:rPr>
              <a:t>Browser</a:t>
            </a:r>
            <a:r>
              <a:rPr lang="en-US"/>
              <a:t> </a:t>
            </a:r>
            <a:r>
              <a:rPr lang="en-US" err="1"/>
              <a:t>zurück</a:t>
            </a:r>
            <a:r>
              <a:rPr lang="en-US"/>
              <a:t>, der die Information </a:t>
            </a:r>
            <a:r>
              <a:rPr lang="en-US" err="1"/>
              <a:t>darstellt</a:t>
            </a:r>
            <a:endParaRPr lang="en-US"/>
          </a:p>
          <a:p>
            <a:pPr lvl="2"/>
            <a:r>
              <a:rPr lang="en-US">
                <a:solidFill>
                  <a:srgbClr val="FF0000"/>
                </a:solidFill>
              </a:rPr>
              <a:t>html </a:t>
            </a:r>
            <a:r>
              <a:rPr lang="en-US" err="1">
                <a:solidFill>
                  <a:srgbClr val="FF0000"/>
                </a:solidFill>
              </a:rPr>
              <a:t>Seitenbeschreibung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mit</a:t>
            </a:r>
            <a:r>
              <a:rPr lang="en-US">
                <a:solidFill>
                  <a:srgbClr val="FF0000"/>
                </a:solidFill>
              </a:rPr>
              <a:t> Links</a:t>
            </a:r>
            <a:r>
              <a:rPr lang="en-US"/>
              <a:t> </a:t>
            </a:r>
            <a:r>
              <a:rPr lang="en-US" err="1"/>
              <a:t>zu</a:t>
            </a:r>
            <a:r>
              <a:rPr lang="en-US"/>
              <a:t> </a:t>
            </a:r>
            <a:r>
              <a:rPr lang="en-US" err="1"/>
              <a:t>anderen</a:t>
            </a:r>
            <a:r>
              <a:rPr lang="en-US"/>
              <a:t> </a:t>
            </a:r>
            <a:r>
              <a:rPr lang="en-US" err="1"/>
              <a:t>Servern</a:t>
            </a:r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4" name="Picture 3" descr="8903001_01.jpg">
            <a:extLst>
              <a:ext uri="{FF2B5EF4-FFF2-40B4-BE49-F238E27FC236}">
                <a16:creationId xmlns:a16="http://schemas.microsoft.com/office/drawing/2014/main" id="{2CAA941D-E290-7F44-92C7-FC9571D07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96" y="2317870"/>
            <a:ext cx="2887632" cy="3982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D65CC5-A3C8-8141-8766-CACA9E92C178}"/>
              </a:ext>
            </a:extLst>
          </p:cNvPr>
          <p:cNvSpPr/>
          <p:nvPr/>
        </p:nvSpPr>
        <p:spPr bwMode="auto">
          <a:xfrm>
            <a:off x="8201340" y="2254561"/>
            <a:ext cx="1224136" cy="288032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815CA-0BB9-BF49-9922-4C15929F0E69}"/>
              </a:ext>
            </a:extLst>
          </p:cNvPr>
          <p:cNvSpPr txBox="1"/>
          <p:nvPr/>
        </p:nvSpPr>
        <p:spPr>
          <a:xfrm>
            <a:off x="7959297" y="1147876"/>
            <a:ext cx="1852238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>
                <a:solidFill>
                  <a:srgbClr val="2D2DB9"/>
                </a:solidFill>
                <a:latin typeface="+mn-lt"/>
              </a:rPr>
              <a:t>Kommentar</a:t>
            </a:r>
            <a:r>
              <a:rPr lang="en-US" sz="1200" b="1">
                <a:solidFill>
                  <a:srgbClr val="2D2DB9"/>
                </a:solidFill>
                <a:latin typeface="+mn-lt"/>
              </a:rPr>
              <a:t> des</a:t>
            </a:r>
          </a:p>
          <a:p>
            <a:r>
              <a:rPr lang="en-US" sz="1200" b="1" err="1">
                <a:solidFill>
                  <a:srgbClr val="2D2DB9"/>
                </a:solidFill>
                <a:latin typeface="+mn-lt"/>
              </a:rPr>
              <a:t>damaligen</a:t>
            </a:r>
            <a:r>
              <a:rPr lang="en-US" sz="1200" b="1">
                <a:solidFill>
                  <a:srgbClr val="2D2DB9"/>
                </a:solidFill>
                <a:latin typeface="+mn-lt"/>
              </a:rPr>
              <a:t> Chefs:</a:t>
            </a:r>
          </a:p>
          <a:p>
            <a:endParaRPr lang="en-US" sz="1200" b="1">
              <a:solidFill>
                <a:srgbClr val="2D2DB9"/>
              </a:solidFill>
              <a:latin typeface="+mn-lt"/>
            </a:endParaRPr>
          </a:p>
          <a:p>
            <a:r>
              <a:rPr lang="en-US" sz="1200" b="1">
                <a:solidFill>
                  <a:srgbClr val="2D2DB9"/>
                </a:solidFill>
                <a:latin typeface="+mn-lt"/>
              </a:rPr>
              <a:t>“</a:t>
            </a:r>
            <a:r>
              <a:rPr lang="en-US" sz="1200" b="1">
                <a:solidFill>
                  <a:srgbClr val="FF0000"/>
                </a:solidFill>
                <a:latin typeface="+mn-lt"/>
              </a:rPr>
              <a:t>Vague but exciting…</a:t>
            </a:r>
            <a:r>
              <a:rPr lang="en-US" sz="1200" b="1">
                <a:solidFill>
                  <a:srgbClr val="2D2DB9"/>
                </a:solidFill>
                <a:latin typeface="+mn-lt"/>
              </a:rPr>
              <a:t>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4A1256-6AE6-BD4E-A417-F3E0DB739A70}"/>
              </a:ext>
            </a:extLst>
          </p:cNvPr>
          <p:cNvCxnSpPr/>
          <p:nvPr/>
        </p:nvCxnSpPr>
        <p:spPr bwMode="auto">
          <a:xfrm flipH="1">
            <a:off x="8813408" y="1900892"/>
            <a:ext cx="144016" cy="28803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4F17142-5A62-1640-885F-42DD5A0E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0" y="5868069"/>
            <a:ext cx="3744416" cy="1423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475">
            <a:extLst>
              <a:ext uri="{FF2B5EF4-FFF2-40B4-BE49-F238E27FC236}">
                <a16:creationId xmlns:a16="http://schemas.microsoft.com/office/drawing/2014/main" id="{AC1E3689-304A-E34D-8366-4070300CACF2}"/>
              </a:ext>
            </a:extLst>
          </p:cNvPr>
          <p:cNvSpPr/>
          <p:nvPr/>
        </p:nvSpPr>
        <p:spPr>
          <a:xfrm>
            <a:off x="6417795" y="6363426"/>
            <a:ext cx="3476914" cy="626325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Erster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Vorschlag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von Tim Berners-Lee,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spätere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Konzeptentwicklung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Robert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Cailliau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656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65FCA-52D8-1745-B764-99F174D8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CERN: “Where the Web was born…”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07D61-2EAA-1D4B-88AD-C7FB734AA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Erster</a:t>
            </a:r>
            <a:r>
              <a:rPr lang="en-US"/>
              <a:t> Webserver </a:t>
            </a:r>
            <a:r>
              <a:rPr lang="en-US" err="1"/>
              <a:t>Januar</a:t>
            </a:r>
            <a:r>
              <a:rPr lang="en-US"/>
              <a:t> 1991</a:t>
            </a:r>
          </a:p>
          <a:p>
            <a:pPr lvl="1"/>
            <a:r>
              <a:rPr lang="en-US" err="1"/>
              <a:t>ein</a:t>
            </a:r>
            <a:r>
              <a:rPr lang="en-US"/>
              <a:t> NeXT computer</a:t>
            </a:r>
          </a:p>
          <a:p>
            <a:pPr lvl="2"/>
            <a:r>
              <a:rPr lang="en-US"/>
              <a:t>NeXT </a:t>
            </a:r>
            <a:r>
              <a:rPr lang="en-US" err="1"/>
              <a:t>durch</a:t>
            </a:r>
            <a:r>
              <a:rPr lang="en-US"/>
              <a:t> Steve Jobs 1985 </a:t>
            </a:r>
            <a:r>
              <a:rPr lang="en-US" err="1"/>
              <a:t>gegründet</a:t>
            </a:r>
            <a:endParaRPr lang="en-US"/>
          </a:p>
          <a:p>
            <a:pPr lvl="2"/>
            <a:r>
              <a:rPr lang="en-US"/>
              <a:t>1997 </a:t>
            </a:r>
            <a:r>
              <a:rPr lang="en-US" err="1"/>
              <a:t>durch</a:t>
            </a:r>
            <a:r>
              <a:rPr lang="en-US"/>
              <a:t> Apple </a:t>
            </a:r>
            <a:r>
              <a:rPr lang="en-US" err="1"/>
              <a:t>übernommen</a:t>
            </a:r>
            <a:endParaRPr lang="en-US"/>
          </a:p>
          <a:p>
            <a:r>
              <a:rPr lang="en-US" err="1"/>
              <a:t>Erster</a:t>
            </a:r>
            <a:r>
              <a:rPr lang="en-US"/>
              <a:t> </a:t>
            </a:r>
            <a:r>
              <a:rPr lang="en-US" err="1"/>
              <a:t>Webbrowser</a:t>
            </a:r>
            <a:endParaRPr lang="en-US"/>
          </a:p>
          <a:p>
            <a:pPr lvl="1"/>
            <a:r>
              <a:rPr lang="en-US" err="1"/>
              <a:t>noch</a:t>
            </a:r>
            <a:r>
              <a:rPr lang="en-US"/>
              <a:t> ”line-mode” (</a:t>
            </a:r>
            <a:r>
              <a:rPr lang="en-US" err="1"/>
              <a:t>ohne</a:t>
            </a:r>
            <a:r>
              <a:rPr lang="en-US"/>
              <a:t> Maus)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F4853-04B4-3749-8375-7D095A5CA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8" y="1189038"/>
            <a:ext cx="3360373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E09860-0538-8B44-A1F0-DE895BA6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3709318"/>
            <a:ext cx="4325081" cy="33843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F767CA-30BE-B044-BBE7-AEEF928DAAE3}"/>
              </a:ext>
            </a:extLst>
          </p:cNvPr>
          <p:cNvSpPr txBox="1">
            <a:spLocks/>
          </p:cNvSpPr>
          <p:nvPr/>
        </p:nvSpPr>
        <p:spPr bwMode="auto">
          <a:xfrm>
            <a:off x="4493958" y="3851845"/>
            <a:ext cx="4907674" cy="266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4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6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7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kern="0" err="1"/>
              <a:t>Später</a:t>
            </a:r>
            <a:r>
              <a:rPr lang="en-US" kern="0"/>
              <a:t> </a:t>
            </a:r>
            <a:r>
              <a:rPr lang="en-US" kern="0" err="1"/>
              <a:t>mit</a:t>
            </a:r>
            <a:r>
              <a:rPr lang="en-US" kern="0"/>
              <a:t> Maus und </a:t>
            </a:r>
            <a:r>
              <a:rPr lang="de-DE" kern="0"/>
              <a:t>Graphik</a:t>
            </a:r>
          </a:p>
          <a:p>
            <a:endParaRPr lang="en-US" kern="0"/>
          </a:p>
          <a:p>
            <a:endParaRPr lang="en-US" kern="0"/>
          </a:p>
          <a:p>
            <a:pPr lvl="1"/>
            <a:endParaRPr lang="en-US" kern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102520-CFDE-0648-9D9B-128DC45B0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36" y="4301243"/>
            <a:ext cx="3930726" cy="291996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14A84D-36F8-2C43-B01E-50D8B7B2EBB0}"/>
              </a:ext>
            </a:extLst>
          </p:cNvPr>
          <p:cNvSpPr txBox="1"/>
          <p:nvPr/>
        </p:nvSpPr>
        <p:spPr>
          <a:xfrm>
            <a:off x="274638" y="6876153"/>
            <a:ext cx="4358886" cy="236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solidFill>
                  <a:srgbClr val="2D2DB9"/>
                </a:solidFill>
                <a:latin typeface="+mn-lt"/>
                <a:hlinkClick r:id="rId9"/>
              </a:rPr>
              <a:t>http://line-</a:t>
            </a:r>
            <a:r>
              <a:rPr lang="en-US" sz="1100" b="1" err="1">
                <a:solidFill>
                  <a:srgbClr val="2D2DB9"/>
                </a:solidFill>
                <a:latin typeface="+mn-lt"/>
                <a:hlinkClick r:id="rId9"/>
              </a:rPr>
              <a:t>mode.cern.ch</a:t>
            </a:r>
            <a:r>
              <a:rPr lang="en-US" sz="1100" b="1">
                <a:solidFill>
                  <a:srgbClr val="2D2DB9"/>
                </a:solidFill>
                <a:latin typeface="+mn-lt"/>
                <a:hlinkClick r:id="rId9"/>
              </a:rPr>
              <a:t>/www/hypertext/WWW/</a:t>
            </a:r>
            <a:r>
              <a:rPr lang="en-US" sz="1100" b="1" err="1">
                <a:solidFill>
                  <a:srgbClr val="2D2DB9"/>
                </a:solidFill>
                <a:latin typeface="+mn-lt"/>
                <a:hlinkClick r:id="rId9"/>
              </a:rPr>
              <a:t>TheProject.html</a:t>
            </a:r>
            <a:endParaRPr lang="en-US" sz="1100" b="1">
              <a:solidFill>
                <a:srgbClr val="2D2DB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6440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F440-B5EC-1A45-AF0F-C7945441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CERN: “Where the Web was born…”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9BB698-5955-4040-8898-0133CD257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7285954" cy="5942012"/>
          </a:xfrm>
        </p:spPr>
        <p:txBody>
          <a:bodyPr/>
          <a:lstStyle/>
          <a:p>
            <a:r>
              <a:rPr lang="en-US" dirty="0" err="1"/>
              <a:t>Freigabe</a:t>
            </a:r>
            <a:r>
              <a:rPr lang="en-US" dirty="0"/>
              <a:t> des WWW </a:t>
            </a:r>
            <a:r>
              <a:rPr lang="en-US" dirty="0" err="1"/>
              <a:t>durch</a:t>
            </a:r>
            <a:r>
              <a:rPr lang="en-US" dirty="0"/>
              <a:t> CERN </a:t>
            </a:r>
            <a:r>
              <a:rPr lang="en-US" dirty="0" err="1"/>
              <a:t>im</a:t>
            </a:r>
            <a:r>
              <a:rPr lang="en-US" dirty="0"/>
              <a:t> April 1993</a:t>
            </a:r>
          </a:p>
          <a:p>
            <a:pPr lvl="1"/>
            <a:r>
              <a:rPr lang="en-US" dirty="0" err="1"/>
              <a:t>unentgeldlich</a:t>
            </a:r>
            <a:r>
              <a:rPr lang="en-US" dirty="0"/>
              <a:t>,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Lizenzgebühren</a:t>
            </a:r>
            <a:endParaRPr lang="en-US" dirty="0"/>
          </a:p>
          <a:p>
            <a:pPr lvl="2"/>
            <a:r>
              <a:rPr lang="en-US" dirty="0"/>
              <a:t>ca. 50 Webserver </a:t>
            </a:r>
            <a:r>
              <a:rPr lang="en-US" dirty="0" err="1"/>
              <a:t>weltweit</a:t>
            </a:r>
            <a:r>
              <a:rPr lang="en-US" dirty="0"/>
              <a:t> </a:t>
            </a:r>
            <a:r>
              <a:rPr lang="en-US" dirty="0" err="1"/>
              <a:t>Anfang</a:t>
            </a:r>
            <a:r>
              <a:rPr lang="en-US" dirty="0"/>
              <a:t> 1993,</a:t>
            </a:r>
          </a:p>
          <a:p>
            <a:pPr lvl="2"/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500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Oktober</a:t>
            </a:r>
            <a:r>
              <a:rPr lang="en-US" dirty="0"/>
              <a:t> 1993</a:t>
            </a:r>
          </a:p>
          <a:p>
            <a:r>
              <a:rPr lang="en-US" dirty="0" err="1"/>
              <a:t>Seither</a:t>
            </a:r>
            <a:r>
              <a:rPr lang="en-US" dirty="0"/>
              <a:t> (fast) </a:t>
            </a:r>
            <a:r>
              <a:rPr lang="en-US" dirty="0" err="1"/>
              <a:t>ständiges</a:t>
            </a:r>
            <a:r>
              <a:rPr lang="en-US" dirty="0"/>
              <a:t> </a:t>
            </a:r>
            <a:r>
              <a:rPr lang="en-US" dirty="0" err="1"/>
              <a:t>Wachstum</a:t>
            </a:r>
            <a:endParaRPr lang="en-US" dirty="0"/>
          </a:p>
          <a:p>
            <a:pPr lvl="1"/>
            <a:r>
              <a:rPr lang="en-US" dirty="0"/>
              <a:t>ca. 1.8 </a:t>
            </a:r>
            <a:r>
              <a:rPr lang="en-US" dirty="0" err="1"/>
              <a:t>Mrd</a:t>
            </a:r>
            <a:r>
              <a:rPr lang="en-US" dirty="0"/>
              <a:t>. websites 2017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Jahr</a:t>
            </a:r>
            <a:r>
              <a:rPr lang="en-US" dirty="0"/>
              <a:t> 2000 </a:t>
            </a:r>
            <a:r>
              <a:rPr lang="en-US" dirty="0" err="1"/>
              <a:t>erreichten</a:t>
            </a:r>
            <a:r>
              <a:rPr lang="en-US" dirty="0"/>
              <a:t> die </a:t>
            </a:r>
            <a:r>
              <a:rPr lang="en-US" dirty="0" err="1"/>
              <a:t>Gewinne</a:t>
            </a:r>
            <a:r>
              <a:rPr lang="en-US" dirty="0"/>
              <a:t> der Web-</a:t>
            </a:r>
            <a:r>
              <a:rPr lang="en-US" dirty="0" err="1"/>
              <a:t>basierten</a:t>
            </a:r>
            <a:r>
              <a:rPr lang="en-US" dirty="0"/>
              <a:t> </a:t>
            </a:r>
            <a:r>
              <a:rPr lang="en-US" dirty="0" err="1"/>
              <a:t>Firmen</a:t>
            </a:r>
            <a:r>
              <a:rPr lang="en-US" dirty="0"/>
              <a:t> die </a:t>
            </a:r>
            <a:r>
              <a:rPr lang="en-US" dirty="0" err="1"/>
              <a:t>Gesamtsumme</a:t>
            </a:r>
            <a:r>
              <a:rPr lang="en-US" dirty="0"/>
              <a:t> des CERN-Budgets </a:t>
            </a:r>
            <a:r>
              <a:rPr lang="en-US" dirty="0" err="1"/>
              <a:t>seit</a:t>
            </a:r>
            <a:r>
              <a:rPr lang="en-US" dirty="0"/>
              <a:t> </a:t>
            </a:r>
            <a:r>
              <a:rPr lang="en-US" dirty="0" err="1"/>
              <a:t>Gründung</a:t>
            </a:r>
            <a:r>
              <a:rPr lang="en-US" dirty="0"/>
              <a:t> 1954</a:t>
            </a:r>
          </a:p>
          <a:p>
            <a:pPr marL="142875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AF48E-3CA4-7B4D-AB86-F1A7D8D1D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56" y="1619597"/>
            <a:ext cx="2213641" cy="312886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4940D0-4884-5140-AD74-FE13026A9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3845580"/>
            <a:ext cx="5766101" cy="2238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63F998-0709-3848-BD55-C64CCC435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92" y="4160044"/>
            <a:ext cx="2213641" cy="312886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70676A-D349-3E48-9611-D97C5203FC56}"/>
              </a:ext>
            </a:extLst>
          </p:cNvPr>
          <p:cNvSpPr/>
          <p:nvPr/>
        </p:nvSpPr>
        <p:spPr bwMode="auto">
          <a:xfrm>
            <a:off x="2015976" y="4283893"/>
            <a:ext cx="288032" cy="288032"/>
          </a:xfrm>
          <a:prstGeom prst="ellipse">
            <a:avLst/>
          </a:prstGeom>
          <a:noFill/>
          <a:ln w="50800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41D0DC-5931-2044-8127-489D90327E95}"/>
              </a:ext>
            </a:extLst>
          </p:cNvPr>
          <p:cNvCxnSpPr>
            <a:cxnSpLocks/>
          </p:cNvCxnSpPr>
          <p:nvPr/>
        </p:nvCxnSpPr>
        <p:spPr bwMode="auto">
          <a:xfrm>
            <a:off x="1439912" y="4499917"/>
            <a:ext cx="346894" cy="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>
                <a:alpha val="80000"/>
              </a:srgbClr>
            </a:solidFill>
            <a:prstDash val="solid"/>
            <a:round/>
            <a:headEnd type="none" w="med" len="med"/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object 10">
            <a:extLst>
              <a:ext uri="{FF2B5EF4-FFF2-40B4-BE49-F238E27FC236}">
                <a16:creationId xmlns:a16="http://schemas.microsoft.com/office/drawing/2014/main" id="{04109A2E-0B2C-744E-B892-A3C03CA96408}"/>
              </a:ext>
            </a:extLst>
          </p:cNvPr>
          <p:cNvSpPr txBox="1"/>
          <p:nvPr/>
        </p:nvSpPr>
        <p:spPr>
          <a:xfrm>
            <a:off x="1579457" y="4091121"/>
            <a:ext cx="513590" cy="21544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400" b="1" spc="-1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endParaRPr sz="1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6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Geschichte des </a:t>
            </a:r>
            <a:r>
              <a:rPr lang="en-US" err="1"/>
              <a:t>Universums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4638" y="1189038"/>
            <a:ext cx="9599612" cy="1654695"/>
          </a:xfrm>
        </p:spPr>
        <p:txBody>
          <a:bodyPr/>
          <a:lstStyle/>
          <a:p>
            <a:r>
              <a:rPr lang="en-US"/>
              <a:t>Der </a:t>
            </a:r>
            <a:r>
              <a:rPr lang="en-US" err="1"/>
              <a:t>Urknall</a:t>
            </a:r>
            <a:r>
              <a:rPr lang="en-US"/>
              <a:t> (Big Bang) war der </a:t>
            </a:r>
            <a:r>
              <a:rPr lang="en-US" err="1"/>
              <a:t>Anfang</a:t>
            </a:r>
            <a:r>
              <a:rPr lang="en-US"/>
              <a:t> von </a:t>
            </a:r>
            <a:r>
              <a:rPr lang="en-US" err="1"/>
              <a:t>Raum</a:t>
            </a:r>
            <a:r>
              <a:rPr lang="en-US"/>
              <a:t> und </a:t>
            </a:r>
            <a:r>
              <a:rPr lang="en-US" err="1"/>
              <a:t>Zeit</a:t>
            </a:r>
            <a:endParaRPr lang="en-US"/>
          </a:p>
          <a:p>
            <a:pPr lvl="1"/>
            <a:r>
              <a:rPr lang="en-US" err="1"/>
              <a:t>Teilchenphysik</a:t>
            </a:r>
            <a:r>
              <a:rPr lang="en-US"/>
              <a:t> </a:t>
            </a:r>
            <a:r>
              <a:rPr lang="en-US" err="1"/>
              <a:t>bei</a:t>
            </a:r>
            <a:r>
              <a:rPr lang="en-US"/>
              <a:t> </a:t>
            </a:r>
            <a:r>
              <a:rPr lang="en-US" err="1"/>
              <a:t>hohen</a:t>
            </a:r>
            <a:r>
              <a:rPr lang="en-US"/>
              <a:t> </a:t>
            </a:r>
            <a:r>
              <a:rPr lang="en-US" err="1"/>
              <a:t>Energien</a:t>
            </a:r>
            <a:r>
              <a:rPr lang="en-US"/>
              <a:t> (</a:t>
            </a:r>
            <a:r>
              <a:rPr lang="en-US" err="1"/>
              <a:t>durch</a:t>
            </a:r>
            <a:r>
              <a:rPr lang="en-US"/>
              <a:t> </a:t>
            </a:r>
            <a:r>
              <a:rPr lang="en-US" err="1"/>
              <a:t>Beschleuniger</a:t>
            </a:r>
            <a:r>
              <a:rPr lang="en-US"/>
              <a:t>) </a:t>
            </a:r>
            <a:r>
              <a:rPr lang="en-US" err="1"/>
              <a:t>kann</a:t>
            </a:r>
            <a:r>
              <a:rPr lang="en-US"/>
              <a:t> den </a:t>
            </a:r>
            <a:r>
              <a:rPr lang="en-US" err="1"/>
              <a:t>Zustand</a:t>
            </a:r>
            <a:r>
              <a:rPr lang="en-US"/>
              <a:t> des </a:t>
            </a:r>
            <a:r>
              <a:rPr lang="en-US" err="1"/>
              <a:t>Universums</a:t>
            </a:r>
            <a:r>
              <a:rPr lang="en-US"/>
              <a:t> </a:t>
            </a:r>
            <a:r>
              <a:rPr lang="en-US" err="1"/>
              <a:t>nur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10</a:t>
            </a:r>
            <a:r>
              <a:rPr lang="en-US" baseline="30000">
                <a:solidFill>
                  <a:srgbClr val="FF0000"/>
                </a:solidFill>
              </a:rPr>
              <a:t>-12 </a:t>
            </a:r>
            <a:r>
              <a:rPr lang="en-US">
                <a:solidFill>
                  <a:srgbClr val="FF0000"/>
                </a:solidFill>
              </a:rPr>
              <a:t>s </a:t>
            </a:r>
            <a:r>
              <a:rPr lang="en-US" err="1">
                <a:solidFill>
                  <a:srgbClr val="FF0000"/>
                </a:solidFill>
              </a:rPr>
              <a:t>nach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dem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Urknall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erforschen</a:t>
            </a:r>
            <a:endParaRPr lang="en-US">
              <a:solidFill>
                <a:srgbClr val="FF0000"/>
              </a:solidFill>
            </a:endParaRPr>
          </a:p>
          <a:p>
            <a:pPr lvl="2"/>
            <a:r>
              <a:rPr lang="en-US"/>
              <a:t>Die </a:t>
            </a:r>
            <a:r>
              <a:rPr lang="en-US" err="1"/>
              <a:t>Energie</a:t>
            </a:r>
            <a:r>
              <a:rPr lang="en-US"/>
              <a:t> in den </a:t>
            </a:r>
            <a:r>
              <a:rPr lang="en-US" err="1"/>
              <a:t>Teilchenkollisionen</a:t>
            </a:r>
            <a:r>
              <a:rPr lang="en-US"/>
              <a:t> </a:t>
            </a:r>
            <a:r>
              <a:rPr lang="en-US" err="1"/>
              <a:t>ist</a:t>
            </a:r>
            <a:r>
              <a:rPr lang="en-US"/>
              <a:t> die </a:t>
            </a:r>
            <a:r>
              <a:rPr lang="en-US" err="1"/>
              <a:t>gleiche</a:t>
            </a:r>
            <a:r>
              <a:rPr lang="en-US"/>
              <a:t> </a:t>
            </a:r>
            <a:r>
              <a:rPr lang="en-US" err="1"/>
              <a:t>wie</a:t>
            </a:r>
            <a:r>
              <a:rPr lang="en-US"/>
              <a:t> </a:t>
            </a:r>
            <a:r>
              <a:rPr lang="en-US" err="1"/>
              <a:t>im</a:t>
            </a:r>
            <a:r>
              <a:rPr lang="en-US"/>
              <a:t> </a:t>
            </a:r>
            <a:r>
              <a:rPr lang="en-US" err="1"/>
              <a:t>frühen</a:t>
            </a:r>
            <a:r>
              <a:rPr lang="en-US"/>
              <a:t> </a:t>
            </a:r>
            <a:r>
              <a:rPr lang="en-US" err="1"/>
              <a:t>Universum</a:t>
            </a:r>
            <a:endParaRPr lang="en-US"/>
          </a:p>
          <a:p>
            <a:endParaRPr lang="en-US"/>
          </a:p>
        </p:txBody>
      </p:sp>
      <p:pic>
        <p:nvPicPr>
          <p:cNvPr id="6" name="Picture 5" descr="sgl_universe_through_ti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455401"/>
            <a:ext cx="9864848" cy="37088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9913" y="2843733"/>
            <a:ext cx="8640712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2D2DB9"/>
                </a:solidFill>
                <a:latin typeface="+mn-lt"/>
              </a:rPr>
              <a:t>LHC      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Satelliten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               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Teleskope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           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heute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(13.7 x 10</a:t>
            </a:r>
            <a:r>
              <a:rPr lang="en-US" sz="1600" b="1" baseline="30000">
                <a:solidFill>
                  <a:srgbClr val="2D2DB9"/>
                </a:solidFill>
                <a:latin typeface="+mn-lt"/>
              </a:rPr>
              <a:t>9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Jahre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nach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dem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 </a:t>
            </a:r>
            <a:r>
              <a:rPr lang="en-US" sz="1600" b="1" err="1">
                <a:solidFill>
                  <a:srgbClr val="2D2DB9"/>
                </a:solidFill>
                <a:latin typeface="+mn-lt"/>
              </a:rPr>
              <a:t>Urknall</a:t>
            </a:r>
            <a:r>
              <a:rPr lang="en-US" sz="1600" b="1">
                <a:solidFill>
                  <a:srgbClr val="2D2DB9"/>
                </a:solidFill>
                <a:latin typeface="+mn-lt"/>
              </a:rPr>
              <a:t>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727944" y="3203773"/>
            <a:ext cx="0" cy="115212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808064" y="3203773"/>
            <a:ext cx="0" cy="1008112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752280" y="3203773"/>
            <a:ext cx="0" cy="936104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7704608" y="3203773"/>
            <a:ext cx="0" cy="576064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82311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096C-0D08-9041-8DFA-E942EC7B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Datenverarbeitung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6DEC2-23B3-2A40-AD6F-74D59BF91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Rohdatenrate</a:t>
            </a:r>
            <a:r>
              <a:rPr lang="en-US" dirty="0"/>
              <a:t> </a:t>
            </a:r>
            <a:r>
              <a:rPr lang="en-US" dirty="0" err="1"/>
              <a:t>eines</a:t>
            </a:r>
            <a:r>
              <a:rPr lang="en-US" dirty="0"/>
              <a:t> LHC Experiments: 1 PB/s (1 000 000 GB/s)</a:t>
            </a:r>
          </a:p>
          <a:p>
            <a:pPr lvl="2"/>
            <a:r>
              <a:rPr lang="en-US" dirty="0" err="1"/>
              <a:t>zu</a:t>
            </a:r>
            <a:r>
              <a:rPr lang="en-US" dirty="0"/>
              <a:t> gross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permanente</a:t>
            </a:r>
            <a:r>
              <a:rPr lang="en-US" dirty="0"/>
              <a:t> </a:t>
            </a:r>
            <a:r>
              <a:rPr lang="en-US" dirty="0" err="1"/>
              <a:t>Speicherung</a:t>
            </a:r>
            <a:endParaRPr lang="en-US" dirty="0"/>
          </a:p>
          <a:p>
            <a:pPr lvl="2"/>
            <a:r>
              <a:rPr lang="en-US" dirty="0"/>
              <a:t>2-stufige </a:t>
            </a:r>
            <a:r>
              <a:rPr lang="en-US" dirty="0" err="1"/>
              <a:t>Filterung</a:t>
            </a:r>
            <a:r>
              <a:rPr lang="en-US" dirty="0"/>
              <a:t>: 1 PB/s </a:t>
            </a:r>
            <a:r>
              <a:rPr lang="en-US" dirty="0">
                <a:sym typeface="Wingdings" pitchFamily="2" charset="2"/>
              </a:rPr>
              <a:t> 1 TB/s  1 GB/s (</a:t>
            </a:r>
            <a:r>
              <a:rPr lang="en-US" dirty="0" err="1">
                <a:sym typeface="Wingdings" pitchFamily="2" charset="2"/>
              </a:rPr>
              <a:t>Speicherung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r>
              <a:rPr lang="en-US" dirty="0" err="1">
                <a:sym typeface="Wingdings" pitchFamily="2" charset="2"/>
              </a:rPr>
              <a:t>Datenrekonstruktion</a:t>
            </a:r>
            <a:r>
              <a:rPr lang="en-US" dirty="0">
                <a:sym typeface="Wingdings" pitchFamily="2" charset="2"/>
              </a:rPr>
              <a:t> und -</a:t>
            </a:r>
            <a:r>
              <a:rPr lang="en-US" dirty="0" err="1">
                <a:sym typeface="Wingdings" pitchFamily="2" charset="2"/>
              </a:rPr>
              <a:t>analyse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durch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weltweites</a:t>
            </a:r>
            <a:r>
              <a:rPr lang="en-US" dirty="0">
                <a:sym typeface="Wingdings" pitchFamily="2" charset="2"/>
              </a:rPr>
              <a:t> Computer-</a:t>
            </a:r>
            <a:r>
              <a:rPr lang="en-US" dirty="0" err="1">
                <a:sym typeface="Wingdings" pitchFamily="2" charset="2"/>
              </a:rPr>
              <a:t>Netzwerk</a:t>
            </a:r>
            <a:r>
              <a:rPr lang="en-US" dirty="0">
                <a:sym typeface="Wingdings" pitchFamily="2" charset="2"/>
              </a:rPr>
              <a:t> (LHC Computing Grid)</a:t>
            </a:r>
          </a:p>
          <a:p>
            <a:pPr lvl="1"/>
            <a:r>
              <a:rPr lang="en-US" dirty="0" err="1">
                <a:sym typeface="Wingdings" pitchFamily="2" charset="2"/>
              </a:rPr>
              <a:t>gestartet</a:t>
            </a:r>
            <a:r>
              <a:rPr lang="en-US" dirty="0">
                <a:sym typeface="Wingdings" pitchFamily="2" charset="2"/>
              </a:rPr>
              <a:t> 2002, </a:t>
            </a:r>
            <a:r>
              <a:rPr lang="en-US" dirty="0" err="1">
                <a:sym typeface="Wingdings" pitchFamily="2" charset="2"/>
              </a:rPr>
              <a:t>Vorläufer</a:t>
            </a:r>
            <a:r>
              <a:rPr lang="en-US" dirty="0">
                <a:sym typeface="Wingdings" pitchFamily="2" charset="2"/>
              </a:rPr>
              <a:t> des “Cloud-Computing”</a:t>
            </a:r>
          </a:p>
          <a:p>
            <a:pPr lvl="2"/>
            <a:r>
              <a:rPr lang="en-US" dirty="0" err="1">
                <a:sym typeface="Wingdings" pitchFamily="2" charset="2"/>
              </a:rPr>
              <a:t>mehr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als</a:t>
            </a:r>
            <a:r>
              <a:rPr lang="en-US" dirty="0">
                <a:sym typeface="Wingdings" pitchFamily="2" charset="2"/>
              </a:rPr>
              <a:t> 170 </a:t>
            </a:r>
            <a:r>
              <a:rPr lang="en-US" dirty="0" err="1">
                <a:sym typeface="Wingdings" pitchFamily="2" charset="2"/>
              </a:rPr>
              <a:t>Rechenzentren</a:t>
            </a:r>
            <a:r>
              <a:rPr lang="en-US" dirty="0">
                <a:sym typeface="Wingdings" pitchFamily="2" charset="2"/>
              </a:rPr>
              <a:t> in 42 </a:t>
            </a:r>
            <a:r>
              <a:rPr lang="en-US" dirty="0" err="1">
                <a:sym typeface="Wingdings" pitchFamily="2" charset="2"/>
              </a:rPr>
              <a:t>Ländern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1 Mill. CPU cores, 1 Exabyte (1000 PB = 1 000 000 TB) </a:t>
            </a:r>
            <a:r>
              <a:rPr lang="en-US" dirty="0" err="1">
                <a:sym typeface="Wingdings" pitchFamily="2" charset="2"/>
              </a:rPr>
              <a:t>Speicherkapazität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 err="1">
                <a:sym typeface="Wingdings" pitchFamily="2" charset="2"/>
              </a:rPr>
              <a:t>Netzwerk-Verbindungen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zwischen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Rechenzentren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bis</a:t>
            </a:r>
            <a:r>
              <a:rPr lang="en-US" dirty="0">
                <a:sym typeface="Wingdings" pitchFamily="2" charset="2"/>
              </a:rPr>
              <a:t> 100 Gb/s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4907B0F-A1D5-2B43-A7E3-655992710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00" y="4561601"/>
            <a:ext cx="4041850" cy="2815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2A63C4F-DAC3-2D40-B4A4-17EAFC931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88" y="4737695"/>
            <a:ext cx="3312368" cy="2531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366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1DEF-16BA-B349-95D0-E880E90F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Datenanalyse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F776F-2CCB-584A-9A92-1BCAB9B0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Suche</a:t>
            </a:r>
            <a:r>
              <a:rPr lang="en-US" dirty="0"/>
              <a:t> die Nadel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Heuhaufen</a:t>
            </a:r>
            <a:r>
              <a:rPr lang="en-US" dirty="0"/>
              <a:t>…</a:t>
            </a:r>
          </a:p>
          <a:p>
            <a:pPr lvl="1"/>
            <a:r>
              <a:rPr lang="en-US" dirty="0" err="1"/>
              <a:t>Heuhaufen</a:t>
            </a:r>
            <a:r>
              <a:rPr lang="en-US" dirty="0"/>
              <a:t>: </a:t>
            </a:r>
            <a:r>
              <a:rPr lang="en-US" dirty="0">
                <a:solidFill>
                  <a:srgbClr val="0432FF"/>
                </a:solidFill>
              </a:rPr>
              <a:t>1 Nadel in 40 </a:t>
            </a:r>
            <a:r>
              <a:rPr lang="en-US" dirty="0" err="1">
                <a:solidFill>
                  <a:srgbClr val="0432FF"/>
                </a:solidFill>
              </a:rPr>
              <a:t>Millionen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err="1">
                <a:solidFill>
                  <a:srgbClr val="0432FF"/>
                </a:solidFill>
              </a:rPr>
              <a:t>Halmen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…</a:t>
            </a:r>
            <a:r>
              <a:rPr lang="en-US" dirty="0" err="1"/>
              <a:t>oder</a:t>
            </a:r>
            <a:r>
              <a:rPr lang="en-US" dirty="0"/>
              <a:t> das Higgs-</a:t>
            </a:r>
            <a:r>
              <a:rPr lang="en-US" dirty="0" err="1"/>
              <a:t>Teilchen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LHC</a:t>
            </a:r>
          </a:p>
          <a:p>
            <a:pPr lvl="1"/>
            <a:r>
              <a:rPr lang="en-US" dirty="0"/>
              <a:t>LHC: </a:t>
            </a:r>
            <a:r>
              <a:rPr lang="en-US" dirty="0">
                <a:solidFill>
                  <a:srgbClr val="FF0000"/>
                </a:solidFill>
              </a:rPr>
              <a:t>1 Higgs in 100 </a:t>
            </a:r>
            <a:r>
              <a:rPr lang="en-US" dirty="0" err="1">
                <a:solidFill>
                  <a:srgbClr val="FF0000"/>
                </a:solidFill>
              </a:rPr>
              <a:t>Milliarden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Kollisionen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erfordert</a:t>
            </a:r>
            <a:r>
              <a:rPr lang="en-US" dirty="0"/>
              <a:t> </a:t>
            </a:r>
            <a:r>
              <a:rPr lang="en-US" dirty="0" err="1"/>
              <a:t>leistungsfähige</a:t>
            </a:r>
            <a:r>
              <a:rPr lang="en-US" dirty="0"/>
              <a:t> </a:t>
            </a:r>
            <a:r>
              <a:rPr lang="en-US" dirty="0" err="1"/>
              <a:t>Algorithmen</a:t>
            </a:r>
            <a:r>
              <a:rPr lang="en-US" dirty="0"/>
              <a:t>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Suche</a:t>
            </a:r>
            <a:r>
              <a:rPr lang="en-US" dirty="0"/>
              <a:t> und </a:t>
            </a:r>
            <a:r>
              <a:rPr lang="en-US" dirty="0" err="1"/>
              <a:t>Filterung</a:t>
            </a:r>
            <a:endParaRPr lang="en-US" dirty="0"/>
          </a:p>
          <a:p>
            <a:r>
              <a:rPr lang="en-US" dirty="0"/>
              <a:t>Data Mining in LHC </a:t>
            </a:r>
            <a:r>
              <a:rPr lang="en-US" dirty="0" err="1"/>
              <a:t>Daten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Ähnliche</a:t>
            </a:r>
            <a:r>
              <a:rPr lang="en-US" dirty="0"/>
              <a:t> </a:t>
            </a:r>
            <a:r>
              <a:rPr lang="en-US" dirty="0" err="1"/>
              <a:t>Verfahren</a:t>
            </a:r>
            <a:r>
              <a:rPr lang="en-US" dirty="0"/>
              <a:t> </a:t>
            </a:r>
            <a:r>
              <a:rPr lang="en-US" dirty="0" err="1"/>
              <a:t>zunehmend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						      </a:t>
            </a:r>
            <a:r>
              <a:rPr lang="en-US" dirty="0" err="1"/>
              <a:t>Industrie</a:t>
            </a:r>
            <a:r>
              <a:rPr lang="en-US" dirty="0"/>
              <a:t> und </a:t>
            </a:r>
            <a:r>
              <a:rPr lang="en-US" dirty="0" err="1"/>
              <a:t>Banken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36286-960A-8D4C-9024-179048261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t="8024" r="15713" b="21070"/>
          <a:stretch/>
        </p:blipFill>
        <p:spPr>
          <a:xfrm>
            <a:off x="6696496" y="958850"/>
            <a:ext cx="2749700" cy="1956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EABD4F72-08E0-854C-A936-FEE296E5FB15}"/>
              </a:ext>
            </a:extLst>
          </p:cNvPr>
          <p:cNvSpPr>
            <a:spLocks noChangeAspect="1"/>
          </p:cNvSpPr>
          <p:nvPr/>
        </p:nvSpPr>
        <p:spPr>
          <a:xfrm>
            <a:off x="1979910" y="4011744"/>
            <a:ext cx="3420442" cy="22163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hape 475">
            <a:extLst>
              <a:ext uri="{FF2B5EF4-FFF2-40B4-BE49-F238E27FC236}">
                <a16:creationId xmlns:a16="http://schemas.microsoft.com/office/drawing/2014/main" id="{43163BBC-3725-DB43-AF38-0507EA07D9FE}"/>
              </a:ext>
            </a:extLst>
          </p:cNvPr>
          <p:cNvSpPr/>
          <p:nvPr/>
        </p:nvSpPr>
        <p:spPr>
          <a:xfrm>
            <a:off x="903376" y="4275896"/>
            <a:ext cx="950581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ungefiltert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75">
            <a:extLst>
              <a:ext uri="{FF2B5EF4-FFF2-40B4-BE49-F238E27FC236}">
                <a16:creationId xmlns:a16="http://schemas.microsoft.com/office/drawing/2014/main" id="{A38F6B30-28DE-3C4C-ABF4-6E9546DFAC06}"/>
              </a:ext>
            </a:extLst>
          </p:cNvPr>
          <p:cNvSpPr/>
          <p:nvPr/>
        </p:nvSpPr>
        <p:spPr>
          <a:xfrm>
            <a:off x="683765" y="5307888"/>
            <a:ext cx="1170192" cy="443198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Higgs-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Zerfall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4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Myonen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5D93BC-CB7F-EB49-97CC-226E40BB427A}"/>
              </a:ext>
            </a:extLst>
          </p:cNvPr>
          <p:cNvGrpSpPr/>
          <p:nvPr/>
        </p:nvGrpSpPr>
        <p:grpSpPr>
          <a:xfrm>
            <a:off x="6028626" y="4007763"/>
            <a:ext cx="3417570" cy="3016250"/>
            <a:chOff x="3768276" y="1142520"/>
            <a:chExt cx="3417570" cy="3016250"/>
          </a:xfrm>
        </p:grpSpPr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6A771E82-6714-CD49-ABB8-3B3233465968}"/>
                </a:ext>
              </a:extLst>
            </p:cNvPr>
            <p:cNvSpPr/>
            <p:nvPr/>
          </p:nvSpPr>
          <p:spPr>
            <a:xfrm>
              <a:off x="3768276" y="1142520"/>
              <a:ext cx="3417570" cy="30162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0BAB9B8C-CC26-C446-8CEC-89A5C056AA4A}"/>
                </a:ext>
              </a:extLst>
            </p:cNvPr>
            <p:cNvSpPr/>
            <p:nvPr/>
          </p:nvSpPr>
          <p:spPr>
            <a:xfrm>
              <a:off x="3779521" y="2820388"/>
              <a:ext cx="3348925" cy="599439"/>
            </a:xfrm>
            <a:prstGeom prst="rect">
              <a:avLst/>
            </a:prstGeom>
            <a:blipFill dpi="0" rotWithShape="1">
              <a:blip r:embed="rId5" cstate="print">
                <a:alphaModFix amt="70000"/>
              </a:blip>
              <a:srcRect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Shape 475">
            <a:extLst>
              <a:ext uri="{FF2B5EF4-FFF2-40B4-BE49-F238E27FC236}">
                <a16:creationId xmlns:a16="http://schemas.microsoft.com/office/drawing/2014/main" id="{7A155EAE-5FC0-6742-AC3D-344B672AB108}"/>
              </a:ext>
            </a:extLst>
          </p:cNvPr>
          <p:cNvSpPr/>
          <p:nvPr/>
        </p:nvSpPr>
        <p:spPr>
          <a:xfrm>
            <a:off x="5911756" y="3647539"/>
            <a:ext cx="3605154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Anwendung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künstlicher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neuronaler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Netze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677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/>
              <a:t>Higgs-</a:t>
            </a:r>
            <a:r>
              <a:rPr lang="en-US" err="1"/>
              <a:t>Teilchen</a:t>
            </a:r>
            <a:r>
              <a:rPr lang="en-US"/>
              <a:t> </a:t>
            </a:r>
            <a:r>
              <a:rPr lang="en-US" err="1"/>
              <a:t>Entdeckung</a:t>
            </a:r>
            <a:r>
              <a:rPr lang="en-US"/>
              <a:t> 4. </a:t>
            </a:r>
            <a:r>
              <a:rPr lang="en-US" err="1"/>
              <a:t>Juli</a:t>
            </a:r>
            <a:r>
              <a:rPr lang="en-US"/>
              <a:t> 2012</a:t>
            </a:r>
          </a:p>
        </p:txBody>
      </p:sp>
      <p:pic>
        <p:nvPicPr>
          <p:cNvPr id="6" name="Picture 5" descr="1207136_4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3896878"/>
            <a:ext cx="4572000" cy="305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_13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2" y="3896876"/>
            <a:ext cx="457200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179906" y="4334185"/>
            <a:ext cx="132490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Luxi Sans" charset="0"/>
              </a:rPr>
              <a:t>Peter Higgs</a:t>
            </a:r>
          </a:p>
        </p:txBody>
      </p:sp>
      <p:sp>
        <p:nvSpPr>
          <p:cNvPr id="3" name="Oval 2"/>
          <p:cNvSpPr/>
          <p:nvPr/>
        </p:nvSpPr>
        <p:spPr bwMode="auto">
          <a:xfrm rot="1317646">
            <a:off x="7068110" y="5179745"/>
            <a:ext cx="1555677" cy="1133923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8064648" y="4713968"/>
            <a:ext cx="576064" cy="864096"/>
          </a:xfrm>
          <a:prstGeom prst="straightConnector1">
            <a:avLst/>
          </a:prstGeom>
          <a:solidFill>
            <a:srgbClr val="00B8FF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10" descr="1207136_42-A4-at-144-dpi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25314"/>
          <a:stretch/>
        </p:blipFill>
        <p:spPr>
          <a:xfrm>
            <a:off x="385705" y="1547855"/>
            <a:ext cx="2062321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1207136_62-A4-at-144-dpi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r="21962"/>
          <a:stretch/>
        </p:blipFill>
        <p:spPr>
          <a:xfrm>
            <a:off x="7586534" y="1547609"/>
            <a:ext cx="2062290" cy="205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1207136_10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88" y="1043535"/>
            <a:ext cx="3960440" cy="2643163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024088" y="2267671"/>
            <a:ext cx="10801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"/>
                <a:cs typeface="Arial"/>
              </a:rPr>
              <a:t>Fran</a:t>
            </a:r>
            <a:r>
              <a:rPr lang="en-US" sz="1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sz="1600" b="1">
                <a:solidFill>
                  <a:srgbClr val="FFFF00"/>
                </a:solidFill>
                <a:latin typeface="Arial"/>
                <a:cs typeface="Arial"/>
              </a:rPr>
              <a:t>ois</a:t>
            </a:r>
          </a:p>
          <a:p>
            <a:r>
              <a:rPr lang="en-US" sz="1600" b="1" err="1">
                <a:solidFill>
                  <a:srgbClr val="FFFF00"/>
                </a:solidFill>
                <a:latin typeface="Arial"/>
                <a:cs typeface="Arial"/>
              </a:rPr>
              <a:t>Englert</a:t>
            </a:r>
            <a:endParaRPr lang="en-US" sz="1600" b="1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7934" y="3131767"/>
            <a:ext cx="87655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FF00"/>
                </a:solidFill>
                <a:latin typeface="Arial"/>
                <a:cs typeface="Arial"/>
              </a:rPr>
              <a:t>Peter</a:t>
            </a:r>
          </a:p>
          <a:p>
            <a:r>
              <a:rPr lang="en-US" sz="1600" b="1">
                <a:solidFill>
                  <a:srgbClr val="FFFF00"/>
                </a:solidFill>
                <a:latin typeface="Arial"/>
                <a:cs typeface="Arial"/>
              </a:rPr>
              <a:t>Higgs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843" y="3364341"/>
            <a:ext cx="1689886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Joe </a:t>
            </a:r>
            <a:r>
              <a:rPr lang="en-US" sz="1200" b="1" err="1">
                <a:solidFill>
                  <a:srgbClr val="FFFF00"/>
                </a:solidFill>
              </a:rPr>
              <a:t>Incandela</a:t>
            </a:r>
            <a:r>
              <a:rPr lang="en-US" sz="1200" b="1">
                <a:solidFill>
                  <a:srgbClr val="FFFF00"/>
                </a:solidFill>
              </a:rPr>
              <a:t> (CMS)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49753" y="3347791"/>
            <a:ext cx="1999073" cy="24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err="1">
                <a:solidFill>
                  <a:srgbClr val="FFFF00"/>
                </a:solidFill>
              </a:rPr>
              <a:t>Fabiola</a:t>
            </a:r>
            <a:r>
              <a:rPr lang="en-US" sz="1200" b="1">
                <a:solidFill>
                  <a:srgbClr val="FFFF00"/>
                </a:solidFill>
              </a:rPr>
              <a:t> </a:t>
            </a:r>
            <a:r>
              <a:rPr lang="en-US" sz="1200" b="1" err="1">
                <a:solidFill>
                  <a:srgbClr val="FFFF00"/>
                </a:solidFill>
              </a:rPr>
              <a:t>Gianotti</a:t>
            </a:r>
            <a:r>
              <a:rPr lang="en-US" sz="1200" b="1">
                <a:solidFill>
                  <a:srgbClr val="FFFF00"/>
                </a:solidFill>
              </a:rPr>
              <a:t> (ATLAS)</a:t>
            </a:r>
          </a:p>
        </p:txBody>
      </p:sp>
    </p:spTree>
    <p:extLst>
      <p:ext uri="{BB962C8B-B14F-4D97-AF65-F5344CB8AC3E}">
        <p14:creationId xmlns:p14="http://schemas.microsoft.com/office/powerpoint/2010/main" val="33357352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Higgs </a:t>
            </a:r>
            <a:r>
              <a:rPr lang="en-US" err="1"/>
              <a:t>Zerfall</a:t>
            </a:r>
            <a:r>
              <a:rPr lang="en-US"/>
              <a:t>  H </a:t>
            </a:r>
            <a:r>
              <a:rPr lang="en-US">
                <a:sym typeface="Wingdings"/>
              </a:rPr>
              <a:t> </a:t>
            </a:r>
            <a:r>
              <a:rPr lang="el-GR" err="1">
                <a:latin typeface="Calibri"/>
              </a:rPr>
              <a:t>γγ</a:t>
            </a:r>
            <a:endParaRPr lang="en-US"/>
          </a:p>
        </p:txBody>
      </p:sp>
      <p:pic>
        <p:nvPicPr>
          <p:cNvPr id="3" name="Picture 2" descr="Fig1-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1187551"/>
            <a:ext cx="9180000" cy="5889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64448" y="1115543"/>
            <a:ext cx="471604" cy="72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γ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6696" y="5796063"/>
            <a:ext cx="471604" cy="720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800" b="1" i="1" ker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</a:rPr>
              <a:t>γ</a:t>
            </a:r>
            <a:endParaRPr lang="en-US" sz="4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32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Higgs in den </a:t>
            </a:r>
            <a:r>
              <a:rPr lang="en-US" err="1"/>
              <a:t>Medien</a:t>
            </a:r>
            <a:endParaRPr lang="en-GB"/>
          </a:p>
        </p:txBody>
      </p:sp>
      <p:pic>
        <p:nvPicPr>
          <p:cNvPr id="4" name="Picture 3" descr="economist p1.jpg"/>
          <p:cNvPicPr>
            <a:picLocks noChangeAspect="1"/>
          </p:cNvPicPr>
          <p:nvPr/>
        </p:nvPicPr>
        <p:blipFill rotWithShape="1">
          <a:blip r:embed="rId3"/>
          <a:srcRect t="3979" r="3195"/>
          <a:stretch/>
        </p:blipFill>
        <p:spPr>
          <a:xfrm>
            <a:off x="5832400" y="795242"/>
            <a:ext cx="3663534" cy="471278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1" y="974837"/>
            <a:ext cx="3632962" cy="4821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8" y="4066373"/>
            <a:ext cx="5507272" cy="3097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1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12" y="971525"/>
            <a:ext cx="1773936" cy="17739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37415" cy="912812"/>
          </a:xfrm>
        </p:spPr>
        <p:txBody>
          <a:bodyPr/>
          <a:lstStyle/>
          <a:p>
            <a:r>
              <a:rPr lang="en-US" err="1"/>
              <a:t>Nobelpreis</a:t>
            </a:r>
            <a:r>
              <a:rPr lang="en-US"/>
              <a:t> f</a:t>
            </a:r>
            <a:r>
              <a:rPr lang="de-DE" err="1"/>
              <a:t>ür</a:t>
            </a:r>
            <a:r>
              <a:rPr lang="de-DE"/>
              <a:t> Englert und </a:t>
            </a:r>
            <a:r>
              <a:rPr lang="de-DE" err="1"/>
              <a:t>Higgs</a:t>
            </a:r>
            <a:r>
              <a:rPr lang="de-DE"/>
              <a:t> 2013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46" y="2051645"/>
            <a:ext cx="6010503" cy="338437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04" y="4445824"/>
            <a:ext cx="24384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4" y="5145533"/>
            <a:ext cx="3073555" cy="17306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800" y="971527"/>
            <a:ext cx="7877478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“…for the theoretical discovery of a mechanism that contributes to our understanding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of the origin of mass of subatomic particles, and which recently was confirmed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 through </a:t>
            </a:r>
            <a:r>
              <a:rPr lang="en-US" sz="1600" b="1" dirty="0">
                <a:solidFill>
                  <a:srgbClr val="FF0000"/>
                </a:solidFill>
              </a:rPr>
              <a:t>the discovery of the predicted fundamental particle</a:t>
            </a:r>
            <a:r>
              <a:rPr lang="en-US" sz="1600" dirty="0">
                <a:solidFill>
                  <a:srgbClr val="FF0000"/>
                </a:solidFill>
              </a:rPr>
              <a:t>,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by the ATLAS and CMS experiments at CERN’s Large Hadron Collider.</a:t>
            </a:r>
            <a:r>
              <a:rPr lang="en-US" sz="1600" dirty="0">
                <a:solidFill>
                  <a:schemeClr val="accent6"/>
                </a:solidFill>
              </a:rPr>
              <a:t>”</a:t>
            </a:r>
            <a:endParaRPr lang="en-GB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6038"/>
            <a:ext cx="10080625" cy="912812"/>
          </a:xfrm>
        </p:spPr>
        <p:txBody>
          <a:bodyPr/>
          <a:lstStyle/>
          <a:p>
            <a:r>
              <a:rPr lang="en-US" dirty="0" err="1"/>
              <a:t>Standardmodell</a:t>
            </a:r>
            <a:r>
              <a:rPr lang="en-US" dirty="0"/>
              <a:t>: </a:t>
            </a:r>
            <a:r>
              <a:rPr lang="en-US" dirty="0" err="1"/>
              <a:t>Teilchenentdeckungen</a:t>
            </a:r>
            <a:endParaRPr lang="en-US" dirty="0"/>
          </a:p>
        </p:txBody>
      </p:sp>
      <p:pic>
        <p:nvPicPr>
          <p:cNvPr id="3" name="Picture 2" descr="timelineofstandardmo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8" y="975121"/>
            <a:ext cx="7556500" cy="626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71805" y="4139879"/>
            <a:ext cx="2066591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solidFill>
                  <a:srgbClr val="0000FF"/>
                </a:solidFill>
              </a:rPr>
              <a:t>Ist</a:t>
            </a:r>
            <a:r>
              <a:rPr lang="en-US" b="1">
                <a:solidFill>
                  <a:srgbClr val="0000FF"/>
                </a:solidFill>
              </a:rPr>
              <a:t> dies das</a:t>
            </a:r>
          </a:p>
          <a:p>
            <a:r>
              <a:rPr lang="en-US" b="1" err="1">
                <a:solidFill>
                  <a:srgbClr val="0000FF"/>
                </a:solidFill>
              </a:rPr>
              <a:t>letzte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zu</a:t>
            </a:r>
            <a:endParaRPr lang="en-US" b="1">
              <a:solidFill>
                <a:srgbClr val="0000FF"/>
              </a:solidFill>
            </a:endParaRPr>
          </a:p>
          <a:p>
            <a:r>
              <a:rPr lang="en-US" b="1" err="1">
                <a:solidFill>
                  <a:srgbClr val="0000FF"/>
                </a:solidFill>
              </a:rPr>
              <a:t>entdeckende</a:t>
            </a:r>
            <a:endParaRPr lang="en-US" b="1">
              <a:solidFill>
                <a:srgbClr val="0000FF"/>
              </a:solidFill>
            </a:endParaRPr>
          </a:p>
          <a:p>
            <a:r>
              <a:rPr lang="en-US" b="1" err="1">
                <a:solidFill>
                  <a:srgbClr val="0000FF"/>
                </a:solidFill>
              </a:rPr>
              <a:t>Teilchen</a:t>
            </a:r>
            <a:r>
              <a:rPr lang="en-US" b="1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5" name="Left Arrow 4"/>
          <p:cNvSpPr/>
          <p:nvPr/>
        </p:nvSpPr>
        <p:spPr bwMode="auto">
          <a:xfrm rot="17814641">
            <a:off x="7443642" y="6006013"/>
            <a:ext cx="1207091" cy="160569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B27844-0A74-3E46-B5F9-FA742D8EC5A5}"/>
              </a:ext>
            </a:extLst>
          </p:cNvPr>
          <p:cNvSpPr/>
          <p:nvPr/>
        </p:nvSpPr>
        <p:spPr bwMode="auto">
          <a:xfrm>
            <a:off x="647824" y="6637930"/>
            <a:ext cx="1152128" cy="382267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168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Bestandteile des Universums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</a:t>
            </a:r>
            <a:r>
              <a:rPr lang="en-US" dirty="0" err="1"/>
              <a:t>basierend</a:t>
            </a:r>
            <a:r>
              <a:rPr lang="en-US" dirty="0"/>
              <a:t> auf </a:t>
            </a:r>
            <a:r>
              <a:rPr lang="en-US" dirty="0" err="1"/>
              <a:t>Daten</a:t>
            </a:r>
            <a:r>
              <a:rPr lang="en-US" dirty="0"/>
              <a:t> von Planck + WMAP </a:t>
            </a:r>
            <a:r>
              <a:rPr lang="en-US" dirty="0" err="1"/>
              <a:t>polarisation</a:t>
            </a:r>
            <a:r>
              <a:rPr lang="en-US" dirty="0"/>
              <a:t> + </a:t>
            </a:r>
            <a:r>
              <a:rPr lang="en-US" dirty="0" err="1"/>
              <a:t>highL</a:t>
            </a:r>
            <a:r>
              <a:rPr lang="en-US" dirty="0"/>
              <a:t> + BAO</a:t>
            </a:r>
            <a:endParaRPr lang="de-DE" baseline="30000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2" y="2771725"/>
            <a:ext cx="4248472" cy="4225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665621" y="1763615"/>
            <a:ext cx="1903085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err="1">
                <a:solidFill>
                  <a:srgbClr val="0000FF"/>
                </a:solidFill>
              </a:rPr>
              <a:t>Dunkle</a:t>
            </a:r>
            <a:r>
              <a:rPr lang="en-US" sz="1800" b="1">
                <a:solidFill>
                  <a:srgbClr val="0000FF"/>
                </a:solidFill>
              </a:rPr>
              <a:t> </a:t>
            </a:r>
            <a:r>
              <a:rPr lang="en-US" sz="1800" b="1" err="1">
                <a:solidFill>
                  <a:srgbClr val="0000FF"/>
                </a:solidFill>
              </a:rPr>
              <a:t>Materie</a:t>
            </a:r>
            <a:r>
              <a:rPr lang="en-US" sz="1800" b="1">
                <a:solidFill>
                  <a:srgbClr val="0000FF"/>
                </a:solidFill>
              </a:rPr>
              <a:t>:</a:t>
            </a:r>
          </a:p>
          <a:p>
            <a:r>
              <a:rPr lang="en-US" sz="1800" b="1">
                <a:solidFill>
                  <a:srgbClr val="0000FF"/>
                </a:solidFill>
              </a:rPr>
              <a:t>25.7% </a:t>
            </a:r>
            <a:r>
              <a:rPr lang="en-US" sz="1800" b="1">
                <a:solidFill>
                  <a:srgbClr val="0000FF"/>
                </a:solidFill>
                <a:latin typeface="Arial"/>
                <a:cs typeface="Arial"/>
              </a:rPr>
              <a:t>± </a:t>
            </a:r>
            <a:r>
              <a:rPr lang="en-US" sz="1800" b="1">
                <a:solidFill>
                  <a:srgbClr val="0000FF"/>
                </a:solidFill>
              </a:rPr>
              <a:t>0.4%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6536" y="5580039"/>
            <a:ext cx="2569934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Gewöhnliche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Materie</a:t>
            </a:r>
            <a:r>
              <a:rPr lang="en-US" sz="18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4.82%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± </a:t>
            </a:r>
            <a:r>
              <a:rPr lang="en-US" sz="1800" b="1" dirty="0">
                <a:solidFill>
                  <a:srgbClr val="FF0000"/>
                </a:solidFill>
              </a:rPr>
              <a:t>0.05%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332" y="2346984"/>
            <a:ext cx="1941557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err="1">
                <a:solidFill>
                  <a:schemeClr val="tx1"/>
                </a:solidFill>
              </a:rPr>
              <a:t>Dunkle</a:t>
            </a:r>
            <a:r>
              <a:rPr lang="en-US" sz="1800" b="1">
                <a:solidFill>
                  <a:schemeClr val="tx1"/>
                </a:solidFill>
              </a:rPr>
              <a:t> </a:t>
            </a:r>
            <a:r>
              <a:rPr lang="en-US" sz="1800" b="1" err="1">
                <a:solidFill>
                  <a:schemeClr val="tx1"/>
                </a:solidFill>
              </a:rPr>
              <a:t>Energie</a:t>
            </a:r>
            <a:r>
              <a:rPr lang="en-US" sz="1800" b="1">
                <a:solidFill>
                  <a:schemeClr val="tx1"/>
                </a:solidFill>
              </a:rPr>
              <a:t>:</a:t>
            </a:r>
          </a:p>
          <a:p>
            <a:r>
              <a:rPr lang="en-US" sz="1800" b="1">
                <a:solidFill>
                  <a:schemeClr val="tx1"/>
                </a:solidFill>
              </a:rPr>
              <a:t>69.2% </a:t>
            </a:r>
            <a:r>
              <a:rPr lang="en-US" sz="1800" b="1">
                <a:solidFill>
                  <a:schemeClr val="tx1"/>
                </a:solidFill>
                <a:latin typeface="Arial"/>
                <a:cs typeface="Arial"/>
              </a:rPr>
              <a:t>± </a:t>
            </a:r>
            <a:r>
              <a:rPr lang="en-US" sz="1800" b="1">
                <a:solidFill>
                  <a:schemeClr val="tx1"/>
                </a:solidFill>
              </a:rPr>
              <a:t>1.0%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73" y="2642940"/>
            <a:ext cx="3645024" cy="263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/>
          <p:cNvCxnSpPr/>
          <p:nvPr/>
        </p:nvCxnSpPr>
        <p:spPr bwMode="auto">
          <a:xfrm flipH="1" flipV="1">
            <a:off x="7848627" y="4571925"/>
            <a:ext cx="144015" cy="93610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cxnSpLocks/>
          </p:cNvCxnSpPr>
          <p:nvPr/>
        </p:nvCxnSpPr>
        <p:spPr bwMode="auto">
          <a:xfrm flipH="1">
            <a:off x="4824288" y="5842032"/>
            <a:ext cx="1888498" cy="1962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7128544" y="2411685"/>
            <a:ext cx="288032" cy="1152128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7912407" y="2411685"/>
            <a:ext cx="656299" cy="100811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cxnSpLocks/>
          </p:cNvCxnSpPr>
          <p:nvPr/>
        </p:nvCxnSpPr>
        <p:spPr bwMode="auto">
          <a:xfrm flipH="1">
            <a:off x="4383306" y="2076366"/>
            <a:ext cx="2141282" cy="199001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955201" y="2967171"/>
            <a:ext cx="648072" cy="745232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18"/>
          <p:cNvSpPr txBox="1">
            <a:spLocks noChangeArrowheads="1"/>
          </p:cNvSpPr>
          <p:nvPr/>
        </p:nvSpPr>
        <p:spPr bwMode="auto">
          <a:xfrm rot="21060000">
            <a:off x="4906663" y="1841416"/>
            <a:ext cx="1498820" cy="491631"/>
          </a:xfrm>
          <a:prstGeom prst="rect">
            <a:avLst/>
          </a:prstGeom>
          <a:noFill/>
          <a:ln w="18360">
            <a:noFill/>
            <a:round/>
            <a:headEnd/>
            <a:tailEnd/>
          </a:ln>
          <a:effectLst/>
          <a:extLst/>
        </p:spPr>
        <p:txBody>
          <a:bodyPr wrap="none" lIns="9000" tIns="21347" rIns="9000" bIns="9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defTabSz="447675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b="1" dirty="0">
                <a:solidFill>
                  <a:srgbClr val="0000FF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 </a:t>
            </a:r>
            <a:r>
              <a:rPr lang="en-US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rgbClr val="0000FF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  <a:latin typeface="Luxi Sans" charset="0"/>
              </a:rPr>
              <a:t>LHC???</a:t>
            </a:r>
            <a:endParaRPr lang="en-US" b="1" dirty="0">
              <a:solidFill>
                <a:srgbClr val="0000FF"/>
              </a:solidFill>
              <a:effectLst>
                <a:glow rad="101600">
                  <a:srgbClr val="0000FF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  <a:reflection stA="50000" endPos="75000" dist="12700" dir="5400000" sy="-100000" algn="bl" rotWithShape="0"/>
              </a:effectLst>
              <a:latin typeface="Luxi Sans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408464" y="1641065"/>
            <a:ext cx="2304256" cy="842628"/>
          </a:xfrm>
          <a:prstGeom prst="ellipse">
            <a:avLst/>
          </a:prstGeom>
          <a:noFill/>
          <a:ln w="4762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1EAA1AF-0923-8141-A7F2-82C8B0FF93CF}"/>
              </a:ext>
            </a:extLst>
          </p:cNvPr>
          <p:cNvSpPr/>
          <p:nvPr/>
        </p:nvSpPr>
        <p:spPr bwMode="auto">
          <a:xfrm>
            <a:off x="6596268" y="5420717"/>
            <a:ext cx="3291128" cy="86285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2D8A3F-2429-B543-9160-DC48B8790CE1}"/>
              </a:ext>
            </a:extLst>
          </p:cNvPr>
          <p:cNvSpPr txBox="1"/>
          <p:nvPr/>
        </p:nvSpPr>
        <p:spPr>
          <a:xfrm>
            <a:off x="6712785" y="6348187"/>
            <a:ext cx="2056973" cy="798680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</a:rPr>
              <a:t>bekannte</a:t>
            </a:r>
            <a:endParaRPr lang="en-US" sz="1800" b="1" dirty="0">
              <a:solidFill>
                <a:srgbClr val="FF0000"/>
              </a:solidFill>
            </a:endParaRPr>
          </a:p>
          <a:p>
            <a:r>
              <a:rPr lang="en-US" sz="1800" b="1" dirty="0" err="1">
                <a:solidFill>
                  <a:srgbClr val="FF0000"/>
                </a:solidFill>
              </a:rPr>
              <a:t>Teilchen</a:t>
            </a:r>
            <a:r>
              <a:rPr lang="en-US" sz="1800" b="1" dirty="0">
                <a:solidFill>
                  <a:srgbClr val="FF0000"/>
                </a:solidFill>
              </a:rPr>
              <a:t> des</a:t>
            </a:r>
          </a:p>
          <a:p>
            <a:r>
              <a:rPr lang="en-US" sz="1800" b="1" dirty="0" err="1">
                <a:solidFill>
                  <a:srgbClr val="FF0000"/>
                </a:solidFill>
              </a:rPr>
              <a:t>Standardmodells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194E70-49DB-2040-8520-8E6D2385F62E}"/>
              </a:ext>
            </a:extLst>
          </p:cNvPr>
          <p:cNvSpPr txBox="1"/>
          <p:nvPr/>
        </p:nvSpPr>
        <p:spPr>
          <a:xfrm>
            <a:off x="8434241" y="2441939"/>
            <a:ext cx="1479892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000FF"/>
                </a:solidFill>
              </a:rPr>
              <a:t>unbekannte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b="1" dirty="0" err="1">
                <a:solidFill>
                  <a:srgbClr val="0000FF"/>
                </a:solidFill>
              </a:rPr>
              <a:t>Teilchen</a:t>
            </a:r>
            <a:r>
              <a:rPr lang="en-US" sz="1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6AAE4F-90E4-564B-A6CB-3F7969E5BC61}"/>
              </a:ext>
            </a:extLst>
          </p:cNvPr>
          <p:cNvSpPr txBox="1"/>
          <p:nvPr/>
        </p:nvSpPr>
        <p:spPr>
          <a:xfrm>
            <a:off x="157191" y="3261330"/>
            <a:ext cx="1800493" cy="563231"/>
          </a:xfrm>
          <a:prstGeom prst="rect">
            <a:avLst/>
          </a:prstGeom>
          <a:solidFill>
            <a:srgbClr val="FFFF99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chemeClr val="tx1"/>
                </a:solidFill>
              </a:rPr>
              <a:t>noch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viel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 err="1">
                <a:solidFill>
                  <a:schemeClr val="tx1"/>
                </a:solidFill>
              </a:rPr>
              <a:t>unbekannter</a:t>
            </a:r>
            <a:r>
              <a:rPr lang="en-US" sz="1800" b="1" dirty="0">
                <a:solidFill>
                  <a:schemeClr val="tx1"/>
                </a:solidFill>
              </a:rPr>
              <a:t>!!!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14D2F6A-FD1B-5D45-BEC6-27ABBDC16E1F}"/>
              </a:ext>
            </a:extLst>
          </p:cNvPr>
          <p:cNvSpPr/>
          <p:nvPr/>
        </p:nvSpPr>
        <p:spPr bwMode="auto">
          <a:xfrm>
            <a:off x="114632" y="2189999"/>
            <a:ext cx="2316480" cy="875885"/>
          </a:xfrm>
          <a:prstGeom prst="ellips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2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000090"/>
                </a:solidFill>
              </a:rPr>
              <a:t>LHC: </a:t>
            </a:r>
            <a:r>
              <a:rPr lang="en-GB" err="1">
                <a:solidFill>
                  <a:srgbClr val="000090"/>
                </a:solidFill>
              </a:rPr>
              <a:t>Wie</a:t>
            </a:r>
            <a:r>
              <a:rPr lang="en-GB">
                <a:solidFill>
                  <a:srgbClr val="000090"/>
                </a:solidFill>
              </a:rPr>
              <a:t> </a:t>
            </a:r>
            <a:r>
              <a:rPr lang="en-GB" err="1">
                <a:solidFill>
                  <a:srgbClr val="000090"/>
                </a:solidFill>
              </a:rPr>
              <a:t>geht</a:t>
            </a:r>
            <a:r>
              <a:rPr lang="en-GB">
                <a:solidFill>
                  <a:srgbClr val="000090"/>
                </a:solidFill>
              </a:rPr>
              <a:t> </a:t>
            </a:r>
            <a:r>
              <a:rPr lang="en-GB" err="1">
                <a:solidFill>
                  <a:srgbClr val="000090"/>
                </a:solidFill>
              </a:rPr>
              <a:t>es</a:t>
            </a:r>
            <a:r>
              <a:rPr lang="en-GB">
                <a:solidFill>
                  <a:srgbClr val="000090"/>
                </a:solidFill>
              </a:rPr>
              <a:t> </a:t>
            </a:r>
            <a:r>
              <a:rPr lang="en-GB" err="1">
                <a:solidFill>
                  <a:srgbClr val="000090"/>
                </a:solidFill>
              </a:rPr>
              <a:t>weiter</a:t>
            </a:r>
            <a:r>
              <a:rPr lang="en-GB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bis</a:t>
            </a:r>
            <a:r>
              <a:rPr lang="en-US" dirty="0"/>
              <a:t> ~2037 </a:t>
            </a:r>
            <a:r>
              <a:rPr lang="en-US" dirty="0" err="1"/>
              <a:t>laufen</a:t>
            </a:r>
            <a:r>
              <a:rPr lang="en-US" dirty="0"/>
              <a:t> (ab 2026 </a:t>
            </a:r>
            <a:r>
              <a:rPr lang="en-US" dirty="0" err="1"/>
              <a:t>mit</a:t>
            </a:r>
            <a:r>
              <a:rPr lang="en-US" dirty="0"/>
              <a:t> h</a:t>
            </a:r>
            <a:r>
              <a:rPr lang="de-DE" dirty="0" err="1"/>
              <a:t>öherer</a:t>
            </a:r>
            <a:r>
              <a:rPr lang="de-DE" dirty="0"/>
              <a:t> Intensität)</a:t>
            </a:r>
          </a:p>
          <a:p>
            <a:pPr lvl="1"/>
            <a:r>
              <a:rPr lang="de-DE" dirty="0"/>
              <a:t>präzise Vermessung des </a:t>
            </a:r>
            <a:r>
              <a:rPr lang="de-DE" dirty="0" err="1"/>
              <a:t>Higgs</a:t>
            </a:r>
            <a:r>
              <a:rPr lang="de-DE" dirty="0"/>
              <a:t>-Teilchens</a:t>
            </a:r>
          </a:p>
          <a:p>
            <a:pPr lvl="1"/>
            <a:r>
              <a:rPr lang="de-DE" dirty="0"/>
              <a:t>neue bisher unbekannte Teilchen???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0960FA-C6B1-8442-AF59-22FA90D6B009}"/>
              </a:ext>
            </a:extLst>
          </p:cNvPr>
          <p:cNvGrpSpPr>
            <a:grpSpLocks noChangeAspect="1"/>
          </p:cNvGrpSpPr>
          <p:nvPr/>
        </p:nvGrpSpPr>
        <p:grpSpPr>
          <a:xfrm>
            <a:off x="719832" y="2555701"/>
            <a:ext cx="8644807" cy="4575349"/>
            <a:chOff x="359791" y="1907629"/>
            <a:chExt cx="9869293" cy="522342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240ABEF-6B94-0145-9301-4AA1478782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64248" y="2375782"/>
              <a:ext cx="4348500" cy="0"/>
            </a:xfrm>
            <a:prstGeom prst="straightConnector1">
              <a:avLst/>
            </a:prstGeom>
            <a:solidFill>
              <a:srgbClr val="4F81BD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arrow"/>
              <a:tailEnd type="arrow"/>
            </a:ln>
            <a:effectLst/>
          </p:spPr>
        </p:cxnSp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>
              <a:off x="359791" y="1907629"/>
              <a:ext cx="9869293" cy="5112568"/>
              <a:chOff x="764863" y="677043"/>
              <a:chExt cx="7723901" cy="4001195"/>
            </a:xfrm>
          </p:grpSpPr>
          <p:pic>
            <p:nvPicPr>
              <p:cNvPr id="48" name="Picture 47" descr="Screen Shot 2015-06-11 at 11.53.03 AM.png"/>
              <p:cNvPicPr preferRelativeResize="0"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899" t="1293" r="2899" b="6956"/>
              <a:stretch/>
            </p:blipFill>
            <p:spPr>
              <a:xfrm>
                <a:off x="764863" y="677043"/>
                <a:ext cx="7326133" cy="4001195"/>
              </a:xfrm>
              <a:prstGeom prst="rect">
                <a:avLst/>
              </a:prstGeom>
            </p:spPr>
          </p:pic>
          <p:grpSp>
            <p:nvGrpSpPr>
              <p:cNvPr id="50" name="Group 49"/>
              <p:cNvGrpSpPr/>
              <p:nvPr/>
            </p:nvGrpSpPr>
            <p:grpSpPr>
              <a:xfrm>
                <a:off x="1763687" y="879668"/>
                <a:ext cx="6725077" cy="2946464"/>
                <a:chOff x="1475655" y="908720"/>
                <a:chExt cx="6725077" cy="2946464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3068953" y="3580194"/>
                  <a:ext cx="817749" cy="274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~150 fb</a:t>
                  </a:r>
                  <a:r>
                    <a:rPr kumimoji="0" lang="en-GB" sz="14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-1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140991" y="1100579"/>
                  <a:ext cx="1059741" cy="288739"/>
                </a:xfrm>
                <a:prstGeom prst="rect">
                  <a:avLst/>
                </a:prstGeom>
                <a:solidFill>
                  <a:srgbClr val="99CCFF"/>
                </a:solidFill>
                <a:ln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5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~3000 fb</a:t>
                  </a:r>
                  <a:r>
                    <a:rPr kumimoji="0" lang="en-GB" sz="1500" b="1" i="0" u="none" strike="noStrike" kern="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-1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1475655" y="908720"/>
                  <a:ext cx="669983" cy="247491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7-8 </a:t>
                  </a:r>
                  <a:r>
                    <a:rPr kumimoji="0" lang="en-US" sz="1200" b="0" i="0" u="none" strike="noStrike" kern="0" cap="none" spc="0" normalizeH="0" baseline="0" noProof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rPr>
                    <a:t>TeV</a:t>
                  </a:r>
                  <a:endPara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2535621" y="908721"/>
                  <a:ext cx="713034" cy="247492"/>
                </a:xfrm>
                <a:prstGeom prst="rect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13 </a:t>
                  </a:r>
                  <a:r>
                    <a:rPr kumimoji="0" lang="en-US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</a:rPr>
                    <a:t>TeV</a:t>
                  </a:r>
                  <a:endPara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11960" y="3411128"/>
                  <a:ext cx="832812" cy="274990"/>
                </a:xfrm>
                <a:prstGeom prst="rect">
                  <a:avLst/>
                </a:prstGeom>
                <a:solidFill>
                  <a:srgbClr val="99CCFF"/>
                </a:solidFill>
                <a:ln>
                  <a:solidFill>
                    <a:srgbClr val="00009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~300 fb</a:t>
                  </a:r>
                  <a:r>
                    <a:rPr kumimoji="0" lang="en-GB" sz="14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-1</a:t>
                  </a:r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1959880" y="1628799"/>
                  <a:ext cx="2956218" cy="577479"/>
                  <a:chOff x="1959880" y="1512366"/>
                  <a:chExt cx="2956218" cy="577479"/>
                </a:xfrm>
              </p:grpSpPr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1959880" y="1556792"/>
                    <a:ext cx="669612" cy="424097"/>
                  </a:xfrm>
                  <a:prstGeom prst="rect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Splices </a:t>
                    </a:r>
                  </a:p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fixed</a:t>
                    </a: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174231" y="1568405"/>
                    <a:ext cx="712471" cy="412485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Injectors</a:t>
                    </a:r>
                  </a:p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upgrade</a:t>
                    </a: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4307591" y="1512366"/>
                    <a:ext cx="608507" cy="577479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New </a:t>
                    </a:r>
                  </a:p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low-</a:t>
                    </a: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Grande"/>
                        <a:ea typeface="Lucida Grande"/>
                        <a:cs typeface="Lucida Grande"/>
                      </a:rPr>
                      <a:t>β*</a:t>
                    </a:r>
                    <a:endParaRPr kumimoji="0" 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quads</a:t>
                    </a:r>
                  </a:p>
                </p:txBody>
              </p: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1547663" y="1268760"/>
                  <a:ext cx="531343" cy="217989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Run 1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2629491" y="1267200"/>
                  <a:ext cx="544739" cy="24749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Run 2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3740911" y="1268760"/>
                  <a:ext cx="566680" cy="245931"/>
                </a:xfrm>
                <a:prstGeom prst="rect">
                  <a:avLst/>
                </a:prstGeom>
                <a:solidFill>
                  <a:srgbClr val="FFCCFF"/>
                </a:solidFill>
                <a:ln>
                  <a:solidFill>
                    <a:srgbClr val="0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0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Run 3</a:t>
                  </a: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4860032" y="1170398"/>
                  <a:ext cx="2232248" cy="247491"/>
                  <a:chOff x="4860032" y="3094869"/>
                  <a:chExt cx="2232248" cy="247491"/>
                </a:xfrm>
              </p:grpSpPr>
              <p:cxnSp>
                <p:nvCxnSpPr>
                  <p:cNvPr id="61" name="Straight Arrow Connector 60"/>
                  <p:cNvCxnSpPr/>
                  <p:nvPr/>
                </p:nvCxnSpPr>
                <p:spPr bwMode="auto">
                  <a:xfrm>
                    <a:off x="4860032" y="3212976"/>
                    <a:ext cx="2232248" cy="0"/>
                  </a:xfrm>
                  <a:prstGeom prst="straightConnector1">
                    <a:avLst/>
                  </a:prstGeom>
                  <a:solidFill>
                    <a:srgbClr val="4F81BD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724290" y="3094869"/>
                    <a:ext cx="671562" cy="247491"/>
                  </a:xfrm>
                  <a:prstGeom prst="rect">
                    <a:avLst/>
                  </a:prstGeom>
                  <a:solidFill>
                    <a:srgbClr val="FFCCFF"/>
                  </a:solidFill>
                  <a:ln>
                    <a:solidFill>
                      <a:srgbClr val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0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HL-LHC</a:t>
                    </a: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E42F21-EEEA-1D47-BDBD-D7B181ACC292}"/>
                </a:ext>
              </a:extLst>
            </p:cNvPr>
            <p:cNvSpPr txBox="1"/>
            <p:nvPr/>
          </p:nvSpPr>
          <p:spPr>
            <a:xfrm>
              <a:off x="4470166" y="2166535"/>
              <a:ext cx="809895" cy="31424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457200" eaLnBrk="0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14 </a:t>
              </a: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TeV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4" name="Straight Arrow Connector 23"/>
            <p:cNvCxnSpPr>
              <a:cxnSpLocks/>
            </p:cNvCxnSpPr>
            <p:nvPr/>
          </p:nvCxnSpPr>
          <p:spPr bwMode="auto">
            <a:xfrm flipV="1">
              <a:off x="4104208" y="6588149"/>
              <a:ext cx="0" cy="542901"/>
            </a:xfrm>
            <a:prstGeom prst="straightConnector1">
              <a:avLst/>
            </a:prstGeom>
            <a:solidFill>
              <a:srgbClr val="00B8FF"/>
            </a:solidFill>
            <a:ln w="476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38698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0FEE-BE91-F843-85F4-3C68215F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Zusammenfassung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7C5BF-CC82-A843-880F-26AFACBC3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1189038"/>
            <a:ext cx="7429970" cy="5942012"/>
          </a:xfrm>
        </p:spPr>
        <p:txBody>
          <a:bodyPr/>
          <a:lstStyle/>
          <a:p>
            <a:r>
              <a:rPr lang="en-US" err="1"/>
              <a:t>Grundlagenforschung</a:t>
            </a:r>
            <a:endParaRPr lang="en-US"/>
          </a:p>
          <a:p>
            <a:pPr lvl="1"/>
            <a:r>
              <a:rPr lang="en-US" err="1"/>
              <a:t>ist</a:t>
            </a:r>
            <a:r>
              <a:rPr lang="en-US"/>
              <a:t> </a:t>
            </a:r>
            <a:r>
              <a:rPr lang="en-US" err="1"/>
              <a:t>ein</a:t>
            </a:r>
            <a:r>
              <a:rPr lang="en-US"/>
              <a:t> </a:t>
            </a:r>
            <a:r>
              <a:rPr lang="en-US" err="1"/>
              <a:t>elementares</a:t>
            </a:r>
            <a:r>
              <a:rPr lang="en-US"/>
              <a:t> </a:t>
            </a:r>
            <a:r>
              <a:rPr lang="en-US" err="1"/>
              <a:t>Kulturgut</a:t>
            </a:r>
            <a:endParaRPr lang="en-US"/>
          </a:p>
          <a:p>
            <a:pPr lvl="1"/>
            <a:r>
              <a:rPr lang="en-US" err="1"/>
              <a:t>schafft</a:t>
            </a:r>
            <a:r>
              <a:rPr lang="en-US"/>
              <a:t> </a:t>
            </a:r>
            <a:r>
              <a:rPr lang="en-US" err="1"/>
              <a:t>Wissen</a:t>
            </a:r>
            <a:r>
              <a:rPr lang="en-US"/>
              <a:t> und </a:t>
            </a:r>
            <a:r>
              <a:rPr lang="en-US" err="1"/>
              <a:t>Erkenntnis</a:t>
            </a:r>
            <a:endParaRPr lang="en-US"/>
          </a:p>
          <a:p>
            <a:pPr lvl="1"/>
            <a:r>
              <a:rPr lang="en-US" err="1"/>
              <a:t>ist</a:t>
            </a:r>
            <a:r>
              <a:rPr lang="en-US"/>
              <a:t> die Basis </a:t>
            </a:r>
            <a:r>
              <a:rPr lang="en-US" err="1"/>
              <a:t>jeder</a:t>
            </a:r>
            <a:r>
              <a:rPr lang="en-US"/>
              <a:t> </a:t>
            </a:r>
            <a:r>
              <a:rPr lang="en-US" err="1"/>
              <a:t>neuen</a:t>
            </a:r>
            <a:r>
              <a:rPr lang="en-US"/>
              <a:t> </a:t>
            </a:r>
            <a:r>
              <a:rPr lang="en-US" err="1"/>
              <a:t>Anwendung</a:t>
            </a:r>
            <a:endParaRPr lang="en-US"/>
          </a:p>
          <a:p>
            <a:r>
              <a:rPr lang="en-US"/>
              <a:t>Allgemeine </a:t>
            </a:r>
            <a:r>
              <a:rPr lang="en-US" err="1"/>
              <a:t>Anwendungen</a:t>
            </a:r>
            <a:endParaRPr lang="en-US"/>
          </a:p>
          <a:p>
            <a:pPr lvl="1"/>
            <a:r>
              <a:rPr lang="en-US" err="1"/>
              <a:t>ergeben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</a:t>
            </a:r>
            <a:r>
              <a:rPr lang="en-US" err="1"/>
              <a:t>aus</a:t>
            </a:r>
            <a:r>
              <a:rPr lang="en-US"/>
              <a:t> den </a:t>
            </a:r>
            <a:r>
              <a:rPr lang="en-US" err="1"/>
              <a:t>gewonnenen</a:t>
            </a:r>
            <a:r>
              <a:rPr lang="en-US"/>
              <a:t> </a:t>
            </a:r>
            <a:r>
              <a:rPr lang="en-US" err="1"/>
              <a:t>Erkenntnissen</a:t>
            </a:r>
            <a:r>
              <a:rPr lang="en-US"/>
              <a:t> </a:t>
            </a:r>
            <a:r>
              <a:rPr lang="en-US" err="1"/>
              <a:t>selbst</a:t>
            </a:r>
            <a:endParaRPr lang="en-US"/>
          </a:p>
          <a:p>
            <a:pPr lvl="1"/>
            <a:r>
              <a:rPr lang="en-US"/>
              <a:t>und </a:t>
            </a:r>
            <a:r>
              <a:rPr lang="en-US" err="1"/>
              <a:t>aus</a:t>
            </a:r>
            <a:r>
              <a:rPr lang="en-US"/>
              <a:t> der </a:t>
            </a:r>
            <a:r>
              <a:rPr lang="en-US" err="1"/>
              <a:t>Entwicklung</a:t>
            </a:r>
            <a:r>
              <a:rPr lang="en-US"/>
              <a:t> der </a:t>
            </a:r>
            <a:r>
              <a:rPr lang="en-US" err="1"/>
              <a:t>zur</a:t>
            </a:r>
            <a:r>
              <a:rPr lang="en-US"/>
              <a:t> </a:t>
            </a:r>
            <a:r>
              <a:rPr lang="en-US" err="1"/>
              <a:t>Grundlagenforschung</a:t>
            </a:r>
            <a:r>
              <a:rPr lang="en-US"/>
              <a:t> </a:t>
            </a:r>
            <a:r>
              <a:rPr lang="en-US" err="1"/>
              <a:t>notwendigen</a:t>
            </a:r>
            <a:r>
              <a:rPr lang="en-US"/>
              <a:t> </a:t>
            </a:r>
            <a:r>
              <a:rPr lang="en-US" err="1"/>
              <a:t>Technologien</a:t>
            </a:r>
            <a:endParaRPr lang="en-US"/>
          </a:p>
          <a:p>
            <a:r>
              <a:rPr lang="en-US" err="1"/>
              <a:t>Junge</a:t>
            </a:r>
            <a:r>
              <a:rPr lang="en-US"/>
              <a:t> </a:t>
            </a:r>
            <a:r>
              <a:rPr lang="en-US" err="1"/>
              <a:t>Wissenschaftler</a:t>
            </a:r>
            <a:endParaRPr lang="en-US"/>
          </a:p>
          <a:p>
            <a:pPr lvl="1"/>
            <a:r>
              <a:rPr lang="en-US" err="1"/>
              <a:t>werden</a:t>
            </a:r>
            <a:r>
              <a:rPr lang="en-US"/>
              <a:t> </a:t>
            </a:r>
            <a:r>
              <a:rPr lang="en-US" err="1"/>
              <a:t>ausgebildet</a:t>
            </a:r>
            <a:r>
              <a:rPr lang="en-US"/>
              <a:t> in </a:t>
            </a:r>
            <a:r>
              <a:rPr lang="en-US" err="1"/>
              <a:t>einem</a:t>
            </a:r>
            <a:r>
              <a:rPr lang="en-US"/>
              <a:t> </a:t>
            </a:r>
            <a:r>
              <a:rPr lang="en-US" err="1"/>
              <a:t>internationalen</a:t>
            </a:r>
            <a:r>
              <a:rPr lang="en-US"/>
              <a:t> </a:t>
            </a:r>
            <a:r>
              <a:rPr lang="en-US" err="1"/>
              <a:t>Umfeld</a:t>
            </a:r>
            <a:endParaRPr lang="en-US"/>
          </a:p>
          <a:p>
            <a:r>
              <a:rPr lang="en-US" err="1"/>
              <a:t>Unterschiedliche</a:t>
            </a:r>
            <a:r>
              <a:rPr lang="en-US"/>
              <a:t> </a:t>
            </a:r>
            <a:r>
              <a:rPr lang="en-US" err="1"/>
              <a:t>Kulturen</a:t>
            </a:r>
            <a:r>
              <a:rPr lang="en-US"/>
              <a:t> und </a:t>
            </a:r>
            <a:r>
              <a:rPr lang="en-US" err="1"/>
              <a:t>Denkweisen</a:t>
            </a:r>
            <a:endParaRPr lang="en-US"/>
          </a:p>
          <a:p>
            <a:pPr lvl="1"/>
            <a:r>
              <a:rPr lang="en-US" err="1"/>
              <a:t>ergänzen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und </a:t>
            </a:r>
            <a:r>
              <a:rPr lang="en-US" err="1"/>
              <a:t>haben</a:t>
            </a:r>
            <a:r>
              <a:rPr lang="en-US"/>
              <a:t> </a:t>
            </a:r>
            <a:r>
              <a:rPr lang="en-US" err="1"/>
              <a:t>gemeinsame</a:t>
            </a:r>
            <a:r>
              <a:rPr lang="en-US"/>
              <a:t> </a:t>
            </a:r>
            <a:r>
              <a:rPr lang="en-US" err="1"/>
              <a:t>Ziele</a:t>
            </a:r>
            <a:r>
              <a:rPr lang="en-US"/>
              <a:t>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6B751-AD62-A946-BF4D-FD5BE031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39" y="6296408"/>
            <a:ext cx="1600976" cy="900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40F9B-45A4-E943-9F11-E401C3E89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79" y="5129733"/>
            <a:ext cx="1481392" cy="986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A8875-FD51-994E-BFAC-0E99C1A8C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879" y="3653661"/>
            <a:ext cx="2304008" cy="1296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EF8025-0406-7D4E-A90A-4B1D79CD7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/>
          <a:stretch/>
        </p:blipFill>
        <p:spPr>
          <a:xfrm>
            <a:off x="6949954" y="2295848"/>
            <a:ext cx="2757745" cy="129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2196C-8DDE-E544-B073-EC1E79B675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1121527"/>
            <a:ext cx="2169209" cy="11139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8434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A8399F-958D-444B-9EDC-4733003D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0" err="1"/>
              <a:t>T</a:t>
            </a:r>
            <a:r>
              <a:rPr lang="en-US" spc="-180" err="1"/>
              <a:t>e</a:t>
            </a:r>
            <a:r>
              <a:rPr lang="en-US" spc="-5" err="1"/>
              <a:t>il</a:t>
            </a:r>
            <a:r>
              <a:rPr lang="en-US" spc="5" err="1"/>
              <a:t>c</a:t>
            </a:r>
            <a:r>
              <a:rPr lang="en-US" spc="-5" err="1"/>
              <a:t>h</a:t>
            </a:r>
            <a:r>
              <a:rPr lang="en-US" spc="5" err="1"/>
              <a:t>enph</a:t>
            </a:r>
            <a:r>
              <a:rPr lang="en-US" spc="-10" err="1"/>
              <a:t>y</a:t>
            </a:r>
            <a:r>
              <a:rPr lang="en-US" spc="5" err="1"/>
              <a:t>s</a:t>
            </a:r>
            <a:r>
              <a:rPr lang="en-US" spc="-5" err="1"/>
              <a:t>i</a:t>
            </a:r>
            <a:r>
              <a:rPr lang="en-US" err="1"/>
              <a:t>k</a:t>
            </a:r>
            <a:r>
              <a:rPr lang="en-US"/>
              <a:t> </a:t>
            </a:r>
            <a:r>
              <a:rPr lang="en-US" spc="-25"/>
              <a:t>u</a:t>
            </a:r>
            <a:r>
              <a:rPr lang="en-US" spc="-10"/>
              <a:t>nd</a:t>
            </a:r>
            <a:r>
              <a:rPr lang="en-US" spc="-45"/>
              <a:t> </a:t>
            </a:r>
            <a:r>
              <a:rPr lang="en-US" spc="-235" err="1"/>
              <a:t>T</a:t>
            </a:r>
            <a:r>
              <a:rPr lang="en-US" spc="-170" err="1"/>
              <a:t>e</a:t>
            </a:r>
            <a:r>
              <a:rPr lang="en-US" spc="5" err="1"/>
              <a:t>chn</a:t>
            </a:r>
            <a:r>
              <a:rPr lang="en-US" spc="-5" err="1"/>
              <a:t>ol</a:t>
            </a:r>
            <a:r>
              <a:rPr lang="en-US" spc="5" err="1"/>
              <a:t>og</a:t>
            </a:r>
            <a:r>
              <a:rPr lang="en-US" spc="-15" err="1"/>
              <a:t>i</a:t>
            </a:r>
            <a:r>
              <a:rPr lang="en-US" err="1"/>
              <a:t>e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030E16-BE90-3541-B182-024D11B1F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784" y="1169395"/>
            <a:ext cx="3024336" cy="5942012"/>
          </a:xfrm>
        </p:spPr>
        <p:txBody>
          <a:bodyPr/>
          <a:lstStyle/>
          <a:p>
            <a:r>
              <a:rPr lang="en-US" err="1"/>
              <a:t>Teilchen-Beschleuniger</a:t>
            </a:r>
            <a:endParaRPr lang="en-US"/>
          </a:p>
          <a:p>
            <a:pPr lvl="2"/>
            <a:r>
              <a:rPr lang="en-US" err="1"/>
              <a:t>Erzeugung</a:t>
            </a:r>
            <a:r>
              <a:rPr lang="en-US"/>
              <a:t> </a:t>
            </a:r>
            <a:r>
              <a:rPr lang="en-US" err="1"/>
              <a:t>verschiedener</a:t>
            </a:r>
            <a:r>
              <a:rPr lang="en-US"/>
              <a:t> </a:t>
            </a:r>
            <a:r>
              <a:rPr lang="en-US" err="1"/>
              <a:t>Teilchenarten</a:t>
            </a:r>
            <a:endParaRPr lang="en-US"/>
          </a:p>
          <a:p>
            <a:pPr lvl="2"/>
            <a:r>
              <a:rPr lang="en-US" err="1"/>
              <a:t>Beschleunigung</a:t>
            </a:r>
            <a:r>
              <a:rPr lang="en-US"/>
              <a:t> und Transport</a:t>
            </a:r>
          </a:p>
          <a:p>
            <a:pPr lvl="2"/>
            <a:r>
              <a:rPr lang="en-US" err="1"/>
              <a:t>Speicherung</a:t>
            </a:r>
            <a:r>
              <a:rPr lang="en-US"/>
              <a:t> und </a:t>
            </a:r>
            <a:r>
              <a:rPr lang="en-US" err="1"/>
              <a:t>Führung</a:t>
            </a:r>
            <a:r>
              <a:rPr lang="en-US"/>
              <a:t> von </a:t>
            </a:r>
            <a:r>
              <a:rPr lang="en-US" err="1"/>
              <a:t>Teilchenstrahlen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1CD360-BE51-7D4D-80DD-B43786095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8144" y="1169713"/>
            <a:ext cx="3024336" cy="5942012"/>
          </a:xfrm>
        </p:spPr>
        <p:txBody>
          <a:bodyPr/>
          <a:lstStyle/>
          <a:p>
            <a:r>
              <a:rPr lang="en-US" err="1"/>
              <a:t>Teilchen-Detektoren</a:t>
            </a:r>
            <a:endParaRPr lang="en-US"/>
          </a:p>
          <a:p>
            <a:pPr lvl="2"/>
            <a:r>
              <a:rPr lang="en-US" err="1"/>
              <a:t>Präzise</a:t>
            </a:r>
            <a:r>
              <a:rPr lang="en-US"/>
              <a:t> </a:t>
            </a:r>
            <a:r>
              <a:rPr lang="en-US" err="1"/>
              <a:t>Messung</a:t>
            </a:r>
            <a:r>
              <a:rPr lang="en-US"/>
              <a:t> von </a:t>
            </a:r>
            <a:r>
              <a:rPr lang="en-US" err="1"/>
              <a:t>Teilchen-wechselwirkungen</a:t>
            </a:r>
            <a:endParaRPr lang="en-US"/>
          </a:p>
          <a:p>
            <a:pPr lvl="2"/>
            <a:r>
              <a:rPr lang="en-US"/>
              <a:t>Simulation</a:t>
            </a:r>
          </a:p>
          <a:p>
            <a:pPr lvl="2"/>
            <a:r>
              <a:rPr lang="en-US" err="1"/>
              <a:t>Rekonstruktion</a:t>
            </a:r>
            <a:r>
              <a:rPr lang="en-US"/>
              <a:t> und </a:t>
            </a:r>
            <a:r>
              <a:rPr lang="en-US" err="1"/>
              <a:t>bildgebende</a:t>
            </a:r>
            <a:r>
              <a:rPr lang="en-US"/>
              <a:t> </a:t>
            </a:r>
            <a:r>
              <a:rPr lang="en-US" err="1"/>
              <a:t>Verfahren</a:t>
            </a:r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7070149-AD9D-4D41-A79A-3686E3A1ED92}"/>
              </a:ext>
            </a:extLst>
          </p:cNvPr>
          <p:cNvSpPr txBox="1">
            <a:spLocks/>
          </p:cNvSpPr>
          <p:nvPr/>
        </p:nvSpPr>
        <p:spPr bwMode="auto">
          <a:xfrm>
            <a:off x="6768504" y="1169395"/>
            <a:ext cx="3024336" cy="594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498475" marR="0" indent="-35560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80000"/>
              <a:buFont typeface="Times New Roman" pitchFamily="16" charset="0"/>
              <a:buBlip>
                <a:blip r:embed="rId2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800" b="1">
                <a:solidFill>
                  <a:srgbClr val="000080"/>
                </a:solidFill>
                <a:latin typeface="+mn-lt"/>
                <a:ea typeface="+mn-ea"/>
                <a:cs typeface="+mn-cs"/>
              </a:defRPr>
            </a:lvl1pPr>
            <a:lvl2pPr marL="785813" marR="0" indent="-285750" algn="l" defTabSz="447675" rtl="0" eaLnBrk="1" fontAlgn="base" latinLnBrk="0" hangingPunct="0">
              <a:lnSpc>
                <a:spcPct val="102000"/>
              </a:lnSpc>
              <a:spcBef>
                <a:spcPct val="0"/>
              </a:spcBef>
              <a:spcAft>
                <a:spcPts val="1100"/>
              </a:spcAft>
              <a:buClr>
                <a:srgbClr val="000000"/>
              </a:buClr>
              <a:buSzPct val="71000"/>
              <a:buFont typeface="Times New Roman" pitchFamily="16" charset="0"/>
              <a:buBlip>
                <a:blip r:embed="rId3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074738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825"/>
              </a:spcAft>
              <a:buClr>
                <a:srgbClr val="000000"/>
              </a:buClr>
              <a:buSzPct val="33000"/>
              <a:buFont typeface="Times New Roman" pitchFamily="16" charset="0"/>
              <a:buBlip>
                <a:blip r:embed="rId4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6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62075" marR="0" indent="-427038" algn="l" defTabSz="447675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538"/>
              </a:spcAft>
              <a:buClr>
                <a:srgbClr val="000000"/>
              </a:buClr>
              <a:buSzTx/>
              <a:buFont typeface="Times New Roman" pitchFamily="16" charset="0"/>
              <a:buBlip>
                <a:blip r:embed="rId5"/>
              </a:buBlip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47675" rtl="0" fontAlgn="base" hangingPunct="0">
              <a:lnSpc>
                <a:spcPct val="85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itchFamily="16" charset="0"/>
              <a:defRPr sz="1800" b="1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kern="0"/>
              <a:t>Computing</a:t>
            </a:r>
          </a:p>
          <a:p>
            <a:pPr lvl="2"/>
            <a:r>
              <a:rPr lang="en-US" kern="0"/>
              <a:t>Trigger und </a:t>
            </a:r>
            <a:r>
              <a:rPr lang="en-US" kern="0" err="1"/>
              <a:t>Daten-prozessierung</a:t>
            </a:r>
            <a:r>
              <a:rPr lang="en-US" kern="0"/>
              <a:t> in </a:t>
            </a:r>
            <a:r>
              <a:rPr lang="en-US" kern="0" err="1"/>
              <a:t>Echtzeit</a:t>
            </a:r>
            <a:endParaRPr lang="en-US" kern="0"/>
          </a:p>
          <a:p>
            <a:pPr lvl="2"/>
            <a:r>
              <a:rPr lang="en-US" kern="0" err="1"/>
              <a:t>Visualisierung</a:t>
            </a:r>
            <a:endParaRPr lang="en-US" kern="0"/>
          </a:p>
          <a:p>
            <a:pPr lvl="2"/>
            <a:r>
              <a:rPr lang="en-US" kern="0"/>
              <a:t>Simulations-</a:t>
            </a:r>
            <a:r>
              <a:rPr lang="en-US" kern="0" err="1"/>
              <a:t>rechnungen</a:t>
            </a:r>
            <a:endParaRPr lang="en-US" kern="0"/>
          </a:p>
          <a:p>
            <a:pPr lvl="2"/>
            <a:r>
              <a:rPr lang="en-US" kern="0" err="1"/>
              <a:t>verteiltes</a:t>
            </a:r>
            <a:r>
              <a:rPr lang="en-US" kern="0"/>
              <a:t> </a:t>
            </a:r>
            <a:r>
              <a:rPr lang="en-US" kern="0" err="1"/>
              <a:t>Rechnen</a:t>
            </a:r>
            <a:r>
              <a:rPr lang="en-US" kern="0"/>
              <a:t> (Cloud)</a:t>
            </a:r>
          </a:p>
          <a:p>
            <a:pPr lvl="2"/>
            <a:r>
              <a:rPr lang="en-US" kern="0" err="1"/>
              <a:t>Datenanalyse</a:t>
            </a:r>
            <a:endParaRPr lang="en-US" kern="0"/>
          </a:p>
          <a:p>
            <a:pPr lvl="2"/>
            <a:endParaRPr lang="en-US" kern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8827E1-35EA-D84A-80DA-6BAC12CDF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5" y="4499917"/>
            <a:ext cx="3024335" cy="1971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Shape 475">
            <a:extLst>
              <a:ext uri="{FF2B5EF4-FFF2-40B4-BE49-F238E27FC236}">
                <a16:creationId xmlns:a16="http://schemas.microsoft.com/office/drawing/2014/main" id="{597BDAEA-0469-5F48-9D3D-6AE6447036DC}"/>
              </a:ext>
            </a:extLst>
          </p:cNvPr>
          <p:cNvSpPr/>
          <p:nvPr/>
        </p:nvSpPr>
        <p:spPr>
          <a:xfrm>
            <a:off x="287783" y="6675188"/>
            <a:ext cx="2935099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Large Hadron Collider LHC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1A180-285B-1243-B619-FFD90C7D7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44" y="4499917"/>
            <a:ext cx="3024338" cy="2023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Shape 475">
            <a:extLst>
              <a:ext uri="{FF2B5EF4-FFF2-40B4-BE49-F238E27FC236}">
                <a16:creationId xmlns:a16="http://schemas.microsoft.com/office/drawing/2014/main" id="{8844A3A4-EA8A-BC41-825E-7AD40B6FF2AC}"/>
              </a:ext>
            </a:extLst>
          </p:cNvPr>
          <p:cNvSpPr/>
          <p:nvPr/>
        </p:nvSpPr>
        <p:spPr>
          <a:xfrm>
            <a:off x="3543344" y="6688118"/>
            <a:ext cx="2367636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Silizium</a:t>
            </a: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Spurdetektor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14AD24-B055-1549-8C11-C360519B4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12" y="4503664"/>
            <a:ext cx="3024338" cy="2016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Shape 475">
            <a:extLst>
              <a:ext uri="{FF2B5EF4-FFF2-40B4-BE49-F238E27FC236}">
                <a16:creationId xmlns:a16="http://schemas.microsoft.com/office/drawing/2014/main" id="{9430953B-1AC9-6F42-8416-03206661E419}"/>
              </a:ext>
            </a:extLst>
          </p:cNvPr>
          <p:cNvSpPr/>
          <p:nvPr/>
        </p:nvSpPr>
        <p:spPr>
          <a:xfrm>
            <a:off x="6854003" y="6673431"/>
            <a:ext cx="2099934" cy="260071"/>
          </a:xfrm>
          <a:prstGeom prst="rect">
            <a:avLst/>
          </a:prstGeom>
          <a:solidFill>
            <a:srgbClr val="FFFF00"/>
          </a:solidFill>
          <a:ln w="12700">
            <a:solidFill>
              <a:srgbClr val="00206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defTabSz="584200"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Eurostil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Computer Centre</a:t>
            </a:r>
          </a:p>
        </p:txBody>
      </p:sp>
    </p:spTree>
    <p:extLst>
      <p:ext uri="{BB962C8B-B14F-4D97-AF65-F5344CB8AC3E}">
        <p14:creationId xmlns:p14="http://schemas.microsoft.com/office/powerpoint/2010/main" val="266097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7031_01-A4-at-144-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" y="111788"/>
            <a:ext cx="9563224" cy="717241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427" y="107429"/>
            <a:ext cx="8569325" cy="1872208"/>
          </a:xfr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tIns="63504"/>
          <a:lstStyle/>
          <a:p>
            <a:pPr>
              <a:tabLst>
                <a:tab pos="212725" algn="l"/>
                <a:tab pos="447675" algn="l"/>
                <a:tab pos="89852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800">
                <a:solidFill>
                  <a:srgbClr val="FFFF00"/>
                </a:solidFill>
              </a:rPr>
              <a:t>CERN</a:t>
            </a:r>
            <a:br>
              <a:rPr lang="en-US" sz="4800">
                <a:solidFill>
                  <a:srgbClr val="FFFF00"/>
                </a:solidFill>
              </a:rPr>
            </a:br>
            <a:br>
              <a:rPr lang="en-US" sz="2000">
                <a:solidFill>
                  <a:srgbClr val="FFFF00"/>
                </a:solidFill>
              </a:rPr>
            </a:br>
            <a:r>
              <a:rPr lang="en-US" sz="2000">
                <a:solidFill>
                  <a:srgbClr val="FFFF00"/>
                </a:solidFill>
              </a:rPr>
              <a:t>Das </a:t>
            </a:r>
            <a:r>
              <a:rPr lang="en-US" sz="2000" err="1">
                <a:solidFill>
                  <a:srgbClr val="FFFF00"/>
                </a:solidFill>
              </a:rPr>
              <a:t>europ</a:t>
            </a:r>
            <a:r>
              <a:rPr lang="de-DE" sz="2000" err="1">
                <a:solidFill>
                  <a:srgbClr val="FFFF00"/>
                </a:solidFill>
              </a:rPr>
              <a:t>äische</a:t>
            </a:r>
            <a:r>
              <a:rPr lang="de-DE" sz="2000">
                <a:solidFill>
                  <a:srgbClr val="FFFF00"/>
                </a:solidFill>
              </a:rPr>
              <a:t> Forschungszentrum für Teilchenphysik</a:t>
            </a:r>
            <a:br>
              <a:rPr lang="de-DE" sz="2000">
                <a:solidFill>
                  <a:srgbClr val="FFFF00"/>
                </a:solidFill>
              </a:rPr>
            </a:br>
            <a:r>
              <a:rPr lang="de-DE" sz="1400">
                <a:solidFill>
                  <a:srgbClr val="FFFF00"/>
                </a:solidFill>
              </a:rPr>
              <a:t>(</a:t>
            </a:r>
            <a:r>
              <a:rPr lang="fr-FR" sz="1400">
                <a:solidFill>
                  <a:srgbClr val="FF0000"/>
                </a:solidFill>
              </a:rPr>
              <a:t>C</a:t>
            </a:r>
            <a:r>
              <a:rPr lang="fr-FR" sz="1400">
                <a:solidFill>
                  <a:srgbClr val="FFFF00"/>
                </a:solidFill>
              </a:rPr>
              <a:t>onseil </a:t>
            </a:r>
            <a:r>
              <a:rPr lang="fr-FR" sz="1400">
                <a:solidFill>
                  <a:srgbClr val="FF0000"/>
                </a:solidFill>
              </a:rPr>
              <a:t>E</a:t>
            </a:r>
            <a:r>
              <a:rPr lang="fr-FR" sz="1400">
                <a:solidFill>
                  <a:srgbClr val="FFFF00"/>
                </a:solidFill>
              </a:rPr>
              <a:t>uropéen pour la </a:t>
            </a:r>
            <a:r>
              <a:rPr lang="fr-FR" sz="1400">
                <a:solidFill>
                  <a:srgbClr val="FF0000"/>
                </a:solidFill>
              </a:rPr>
              <a:t>R</a:t>
            </a:r>
            <a:r>
              <a:rPr lang="fr-FR" sz="1400">
                <a:solidFill>
                  <a:srgbClr val="FFFF00"/>
                </a:solidFill>
              </a:rPr>
              <a:t>echerche </a:t>
            </a:r>
            <a:r>
              <a:rPr lang="fr-FR" sz="1400">
                <a:solidFill>
                  <a:srgbClr val="FF0000"/>
                </a:solidFill>
              </a:rPr>
              <a:t>N</a:t>
            </a:r>
            <a:r>
              <a:rPr lang="fr-FR" sz="1400">
                <a:solidFill>
                  <a:srgbClr val="FFFF00"/>
                </a:solidFill>
              </a:rPr>
              <a:t>ucléaire)</a:t>
            </a:r>
            <a:br>
              <a:rPr lang="en-US" sz="4800">
                <a:solidFill>
                  <a:srgbClr val="FFFF00"/>
                </a:solidFill>
              </a:rPr>
            </a:b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0192" y="5868069"/>
            <a:ext cx="2473754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LHC </a:t>
            </a:r>
            <a:r>
              <a:rPr lang="en-US" sz="1600" b="1" i="1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Beschleuniger</a:t>
            </a:r>
            <a:endParaRPr lang="en-GB" sz="1600" b="1" i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65393" y="1979637"/>
            <a:ext cx="9140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</a:t>
            </a:r>
            <a:endParaRPr lang="en-GB" sz="2000" b="1" i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2400" y="2123653"/>
            <a:ext cx="652743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Genf</a:t>
            </a:r>
            <a:endParaRPr lang="en-GB" sz="1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eft Arrow 9"/>
          <p:cNvSpPr/>
          <p:nvPr/>
        </p:nvSpPr>
        <p:spPr bwMode="auto">
          <a:xfrm rot="17859195">
            <a:off x="7760008" y="2495181"/>
            <a:ext cx="634145" cy="127417"/>
          </a:xfrm>
          <a:prstGeom prst="lef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5976" y="2843733"/>
            <a:ext cx="994183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Schweiz</a:t>
            </a:r>
            <a:endParaRPr lang="en-GB" sz="1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4041" y="3334200"/>
            <a:ext cx="1233030" cy="3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</a:t>
            </a:r>
            <a:endParaRPr lang="en-GB" sz="1600" b="1" i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94" y="5148234"/>
            <a:ext cx="3204860" cy="2038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/>
          <p:cNvSpPr/>
          <p:nvPr/>
        </p:nvSpPr>
        <p:spPr bwMode="auto">
          <a:xfrm>
            <a:off x="6480520" y="6516189"/>
            <a:ext cx="432000" cy="432000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402600">
            <a:off x="5986262" y="6431632"/>
            <a:ext cx="470670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7675" rtl="0" eaLnBrk="1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0618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1"/>
          <p:cNvSpPr txBox="1">
            <a:spLocks noGrp="1"/>
          </p:cNvSpPr>
          <p:nvPr/>
        </p:nvSpPr>
        <p:spPr bwMode="auto">
          <a:xfrm>
            <a:off x="7010400" y="6492877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fld id="{CE1A9C4C-1871-3348-B7D6-ACA2480456CB}" type="slidenum">
              <a:rPr lang="en-US" sz="1200" b="1" kern="0">
                <a:solidFill>
                  <a:srgbClr val="898989"/>
                </a:solidFill>
              </a:rPr>
              <a:pPr algn="r" defTabSz="91440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t>8</a:t>
            </a:fld>
            <a:endParaRPr lang="en-US" sz="1200" b="1" kern="0">
              <a:solidFill>
                <a:srgbClr val="898989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905" y="58148"/>
            <a:ext cx="9694878" cy="725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359792" y="0"/>
            <a:ext cx="9649072" cy="17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36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</a:t>
            </a:r>
            <a:r>
              <a:rPr lang="en-GB" sz="36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wurde</a:t>
            </a:r>
            <a:r>
              <a:rPr lang="en-GB" sz="36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1954 </a:t>
            </a:r>
            <a:r>
              <a:rPr lang="en-GB" sz="36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gegr</a:t>
            </a:r>
            <a:r>
              <a:rPr lang="de-DE" sz="36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ündet</a:t>
            </a:r>
            <a:r>
              <a:rPr lang="en-GB" sz="36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12 </a:t>
            </a:r>
            <a:r>
              <a:rPr lang="en-GB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europäische</a:t>
            </a: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Länder</a:t>
            </a:r>
            <a:endParaRPr lang="en-GB" kern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28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   </a:t>
            </a:r>
            <a:r>
              <a:rPr lang="en-GB" sz="2800" ker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</a:t>
            </a:r>
            <a:r>
              <a:rPr lang="en-GB" sz="2800" kern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Wissenschaft</a:t>
            </a:r>
            <a:r>
              <a:rPr lang="en-GB" sz="2800" ker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2800" kern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für</a:t>
            </a:r>
            <a:r>
              <a:rPr lang="en-GB" sz="2800" ker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den </a:t>
            </a:r>
            <a:r>
              <a:rPr lang="en-GB" sz="2800" kern="0" err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Frieden</a:t>
            </a:r>
            <a:r>
              <a:rPr lang="en-GB" sz="2800" ker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”</a:t>
            </a: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1000" kern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sz="32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Heute</a:t>
            </a:r>
            <a:r>
              <a:rPr lang="en-GB" sz="32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23 </a:t>
            </a:r>
            <a:r>
              <a:rPr lang="en-GB" sz="32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Mitgliedsländer</a:t>
            </a:r>
            <a:r>
              <a:rPr lang="en-GB" sz="32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8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(</a:t>
            </a:r>
            <a:r>
              <a:rPr lang="en-GB" sz="18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zuletzt</a:t>
            </a:r>
            <a:r>
              <a:rPr lang="en-GB" sz="18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sz="18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Serbien</a:t>
            </a:r>
            <a:r>
              <a:rPr lang="en-GB" sz="18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, 24. </a:t>
            </a:r>
            <a:r>
              <a:rPr lang="en-GB" sz="18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März</a:t>
            </a:r>
            <a:r>
              <a:rPr lang="en-GB" sz="18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2019)	</a:t>
            </a:r>
            <a:endParaRPr lang="en-GB" sz="2000" kern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7" name="Rectangle 5"/>
          <p:cNvSpPr txBox="1">
            <a:spLocks noChangeArrowheads="1"/>
          </p:cNvSpPr>
          <p:nvPr/>
        </p:nvSpPr>
        <p:spPr bwMode="auto">
          <a:xfrm>
            <a:off x="1367904" y="3972541"/>
            <a:ext cx="7171184" cy="3024334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1800" b="1" kern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Mitgliedsländer</a:t>
            </a:r>
            <a:r>
              <a:rPr lang="en-GB" sz="18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1800" b="1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Bulgarien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Dänemark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Finnland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Frankreich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Griechenland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Großbritannien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Israel,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Niederlande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Österreich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Portugal,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Rumänien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Schweden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Schweiz,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Spanien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Tschechische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Ungarn</a:t>
            </a:r>
            <a:endParaRPr lang="en-GB" sz="1600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Assoziierte Mitglieder in der Vorstufe zur Mitgliedschaft</a:t>
            </a:r>
            <a:r>
              <a:rPr lang="en-US" sz="18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800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</a:t>
            </a:r>
            <a:r>
              <a:rPr lang="en-US" sz="1600" kern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Slowenien</a:t>
            </a:r>
            <a:r>
              <a:rPr lang="en-US" sz="1600" ker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Zypern</a:t>
            </a:r>
            <a:endParaRPr lang="en-US" sz="1600" ker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Assoziierte Mitglieder</a:t>
            </a:r>
            <a:r>
              <a:rPr lang="en-US" sz="18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kern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Indien</a:t>
            </a:r>
            <a:r>
              <a:rPr lang="en-US" sz="1600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Litauen</a:t>
            </a:r>
            <a:r>
              <a:rPr lang="en-US" sz="1600" ker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Pakistan, T</a:t>
            </a:r>
            <a:r>
              <a:rPr lang="de-DE" sz="1600" kern="0" err="1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ürkei</a:t>
            </a:r>
            <a:r>
              <a:rPr lang="de-DE" sz="1600" ker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Ukraine</a:t>
            </a: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1800" b="1" kern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Beobachter</a:t>
            </a:r>
            <a:r>
              <a:rPr lang="en-GB" sz="18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1800" b="1" ker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Rußland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Vereinigte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Staaten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von Amerika;        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Europäische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Kommission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Institute for Nuclear Research</a:t>
            </a:r>
            <a:r>
              <a:rPr lang="en-GB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UNESCO </a:t>
            </a: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endParaRPr lang="en-US" sz="800" kern="0"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" defTabSz="914400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de-DE" sz="1800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Länder mit der Absicht auf (assoziierte) Mitgliedschaft:</a:t>
            </a:r>
            <a:r>
              <a:rPr lang="en-US" sz="1800" ker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</a:t>
            </a:r>
            <a:r>
              <a:rPr lang="en-US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Brasilien</a:t>
            </a:r>
            <a:r>
              <a: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Estland</a:t>
            </a:r>
            <a:r>
              <a: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Irland</a:t>
            </a:r>
            <a:r>
              <a: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Kroatien</a:t>
            </a:r>
            <a:r>
              <a:rPr lang="en-US" sz="16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kern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Lettland</a:t>
            </a:r>
            <a:endParaRPr lang="en-US" sz="1600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38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05" y="6675439"/>
            <a:ext cx="493870" cy="48563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9952" y="1724510"/>
            <a:ext cx="7488832" cy="60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7 </a:t>
            </a:r>
            <a:r>
              <a:rPr lang="en-GB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assoziierte</a:t>
            </a: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Mitgliedsländer</a:t>
            </a: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oder</a:t>
            </a: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Beitrittskandidaten</a:t>
            </a:r>
            <a:r>
              <a:rPr lang="en-GB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4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(</a:t>
            </a:r>
            <a:r>
              <a:rPr lang="en-GB" sz="14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zuletzt</a:t>
            </a:r>
            <a:r>
              <a:rPr lang="en-GB" sz="14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: </a:t>
            </a:r>
            <a:r>
              <a:rPr lang="en-GB" sz="14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Litauen</a:t>
            </a:r>
            <a:r>
              <a:rPr lang="en-GB" sz="14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, 8. </a:t>
            </a:r>
            <a:r>
              <a:rPr lang="en-GB" sz="1400" kern="0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Januar</a:t>
            </a:r>
            <a:r>
              <a:rPr lang="en-GB" sz="1400" kern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2018)</a:t>
            </a:r>
            <a:endParaRPr lang="en-GB" sz="1600" kern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1876ECD-2440-DE43-9F8A-AA502454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904" y="2446178"/>
            <a:ext cx="5095031" cy="1363770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~     </a:t>
            </a: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2600 Staff (</a:t>
            </a:r>
            <a:r>
              <a:rPr lang="en-GB" sz="2000" kern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Angestellte</a:t>
            </a: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     800 Fellows (</a:t>
            </a:r>
            <a:r>
              <a:rPr lang="en-GB" sz="2000" kern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Stipendiaten</a:t>
            </a: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13’500 “</a:t>
            </a:r>
            <a:r>
              <a:rPr lang="en-GB" sz="2000" kern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Benutzer</a:t>
            </a: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” (</a:t>
            </a:r>
            <a:r>
              <a:rPr lang="en-GB" sz="2000" kern="0" err="1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Gastwissenschaftler</a:t>
            </a:r>
            <a:r>
              <a:rPr lang="en-GB" sz="2000" ker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)</a:t>
            </a:r>
          </a:p>
          <a:p>
            <a:pPr marL="171450" lvl="0" indent="-171450" defTabSz="914400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Pct val="65000"/>
              <a:defRPr/>
            </a:pPr>
            <a:r>
              <a:rPr lang="en-GB" sz="2000" ker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   1000 </a:t>
            </a:r>
            <a:r>
              <a:rPr lang="en-GB" sz="2000" kern="0" err="1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weiteres</a:t>
            </a:r>
            <a:r>
              <a:rPr lang="en-GB" sz="2000" kern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Personal</a:t>
            </a:r>
            <a:endParaRPr lang="en-US" sz="1600" ker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53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 </a:t>
            </a:r>
            <a:r>
              <a:rPr lang="en-US" err="1"/>
              <a:t>Beginn</a:t>
            </a:r>
            <a:r>
              <a:rPr lang="en-US"/>
              <a:t> von CERN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1946</a:t>
            </a:r>
          </a:p>
          <a:p>
            <a:pPr lvl="1"/>
            <a:r>
              <a:rPr lang="en-US" err="1"/>
              <a:t>erste</a:t>
            </a:r>
            <a:r>
              <a:rPr lang="en-US"/>
              <a:t> </a:t>
            </a:r>
            <a:r>
              <a:rPr lang="en-US" err="1"/>
              <a:t>Ideen</a:t>
            </a:r>
            <a:r>
              <a:rPr lang="en-US"/>
              <a:t> </a:t>
            </a:r>
            <a:r>
              <a:rPr lang="en-US" err="1"/>
              <a:t>zur</a:t>
            </a:r>
            <a:r>
              <a:rPr lang="en-US"/>
              <a:t> </a:t>
            </a:r>
            <a:r>
              <a:rPr lang="en-US" err="1"/>
              <a:t>Gründung</a:t>
            </a:r>
            <a:r>
              <a:rPr lang="en-US"/>
              <a:t> </a:t>
            </a:r>
            <a:r>
              <a:rPr lang="en-US" err="1"/>
              <a:t>einer</a:t>
            </a:r>
            <a:r>
              <a:rPr lang="en-US"/>
              <a:t> </a:t>
            </a:r>
            <a:r>
              <a:rPr lang="en-US" err="1"/>
              <a:t>internationalen</a:t>
            </a:r>
            <a:r>
              <a:rPr lang="en-US"/>
              <a:t> (</a:t>
            </a:r>
            <a:r>
              <a:rPr lang="en-US" err="1"/>
              <a:t>europäischen</a:t>
            </a:r>
            <a:r>
              <a:rPr lang="en-US"/>
              <a:t>) </a:t>
            </a:r>
            <a:r>
              <a:rPr lang="en-US" err="1"/>
              <a:t>Wissenschaftsorganisation</a:t>
            </a:r>
            <a:r>
              <a:rPr lang="en-US"/>
              <a:t> </a:t>
            </a:r>
            <a:r>
              <a:rPr lang="en-US" err="1"/>
              <a:t>unmittelbar</a:t>
            </a:r>
            <a:r>
              <a:rPr lang="en-US"/>
              <a:t> </a:t>
            </a:r>
            <a:r>
              <a:rPr lang="en-US" err="1"/>
              <a:t>nach</a:t>
            </a:r>
            <a:r>
              <a:rPr lang="en-US"/>
              <a:t> </a:t>
            </a:r>
            <a:r>
              <a:rPr lang="en-US" err="1"/>
              <a:t>dem</a:t>
            </a:r>
            <a:r>
              <a:rPr lang="en-US"/>
              <a:t> 2. </a:t>
            </a:r>
            <a:r>
              <a:rPr lang="en-US" err="1"/>
              <a:t>Weltkrieg</a:t>
            </a:r>
            <a:endParaRPr lang="en-US"/>
          </a:p>
          <a:p>
            <a:r>
              <a:rPr lang="en-US" err="1"/>
              <a:t>Dezember</a:t>
            </a:r>
            <a:r>
              <a:rPr lang="en-US"/>
              <a:t> 1949</a:t>
            </a:r>
          </a:p>
          <a:p>
            <a:pPr lvl="1"/>
            <a:r>
              <a:rPr lang="en-US" err="1"/>
              <a:t>erster</a:t>
            </a:r>
            <a:r>
              <a:rPr lang="en-US"/>
              <a:t> </a:t>
            </a:r>
            <a:r>
              <a:rPr lang="en-US" err="1"/>
              <a:t>konkreter</a:t>
            </a:r>
            <a:r>
              <a:rPr lang="en-US"/>
              <a:t> </a:t>
            </a:r>
            <a:r>
              <a:rPr lang="en-US" err="1"/>
              <a:t>Vorschlag</a:t>
            </a:r>
            <a:r>
              <a:rPr lang="en-US"/>
              <a:t> </a:t>
            </a:r>
            <a:r>
              <a:rPr lang="en-US" err="1"/>
              <a:t>bei</a:t>
            </a:r>
            <a:r>
              <a:rPr lang="en-US"/>
              <a:t> der UNESCO Conference in Lausanne</a:t>
            </a:r>
          </a:p>
          <a:p>
            <a:r>
              <a:rPr lang="en-US" err="1"/>
              <a:t>Dezember</a:t>
            </a:r>
            <a:r>
              <a:rPr lang="en-US"/>
              <a:t> 1951 und </a:t>
            </a:r>
            <a:r>
              <a:rPr lang="en-US" err="1"/>
              <a:t>Februar</a:t>
            </a:r>
            <a:r>
              <a:rPr lang="en-US"/>
              <a:t> 1952</a:t>
            </a:r>
          </a:p>
          <a:p>
            <a:pPr lvl="1"/>
            <a:r>
              <a:rPr lang="en-US" err="1"/>
              <a:t>Unterzeichnung</a:t>
            </a:r>
            <a:r>
              <a:rPr lang="en-US"/>
              <a:t> </a:t>
            </a:r>
            <a:r>
              <a:rPr lang="en-US" err="1"/>
              <a:t>eines</a:t>
            </a:r>
            <a:r>
              <a:rPr lang="en-US"/>
              <a:t> </a:t>
            </a:r>
            <a:r>
              <a:rPr lang="en-US" err="1"/>
              <a:t>Regierungsabkommen</a:t>
            </a:r>
            <a:r>
              <a:rPr lang="en-US"/>
              <a:t> </a:t>
            </a:r>
            <a:r>
              <a:rPr lang="en-US" err="1"/>
              <a:t>bei</a:t>
            </a:r>
            <a:r>
              <a:rPr lang="en-US"/>
              <a:t> der UNESCO </a:t>
            </a:r>
            <a:r>
              <a:rPr lang="en-US" err="1"/>
              <a:t>zur</a:t>
            </a:r>
            <a:r>
              <a:rPr lang="en-US"/>
              <a:t> </a:t>
            </a:r>
            <a:r>
              <a:rPr lang="en-US" err="1"/>
              <a:t>Gründung</a:t>
            </a:r>
            <a:r>
              <a:rPr lang="en-US"/>
              <a:t> </a:t>
            </a:r>
            <a:r>
              <a:rPr lang="en-US" err="1"/>
              <a:t>eines</a:t>
            </a:r>
            <a:r>
              <a:rPr lang="en-US"/>
              <a:t> </a:t>
            </a:r>
            <a:r>
              <a:rPr lang="en-US" err="1"/>
              <a:t>vorläufigen</a:t>
            </a:r>
            <a:r>
              <a:rPr lang="en-US"/>
              <a:t> CERN Rates</a:t>
            </a:r>
          </a:p>
          <a:p>
            <a:r>
              <a:rPr lang="en-US"/>
              <a:t>4. </a:t>
            </a:r>
            <a:r>
              <a:rPr lang="en-US" err="1"/>
              <a:t>Oktober</a:t>
            </a:r>
            <a:r>
              <a:rPr lang="en-US"/>
              <a:t> 1952</a:t>
            </a:r>
          </a:p>
          <a:p>
            <a:pPr lvl="1"/>
            <a:r>
              <a:rPr lang="en-US" err="1"/>
              <a:t>vorläufiger</a:t>
            </a:r>
            <a:r>
              <a:rPr lang="en-US"/>
              <a:t> CERN Rat </a:t>
            </a:r>
            <a:r>
              <a:rPr lang="en-US" err="1"/>
              <a:t>entscheidet</a:t>
            </a:r>
            <a:r>
              <a:rPr lang="en-US"/>
              <a:t> </a:t>
            </a:r>
            <a:r>
              <a:rPr lang="en-US" err="1"/>
              <a:t>sich</a:t>
            </a:r>
            <a:r>
              <a:rPr lang="en-US"/>
              <a:t> </a:t>
            </a:r>
            <a:r>
              <a:rPr lang="en-US" err="1"/>
              <a:t>für</a:t>
            </a:r>
            <a:r>
              <a:rPr lang="en-US"/>
              <a:t> Meyrin </a:t>
            </a:r>
            <a:r>
              <a:rPr lang="en-US" err="1"/>
              <a:t>bei</a:t>
            </a:r>
            <a:r>
              <a:rPr lang="en-US"/>
              <a:t> </a:t>
            </a:r>
            <a:r>
              <a:rPr lang="en-US" err="1"/>
              <a:t>Genf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Standort</a:t>
            </a:r>
            <a:r>
              <a:rPr lang="en-US"/>
              <a:t> (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Vorschläge</a:t>
            </a:r>
            <a:r>
              <a:rPr lang="en-US"/>
              <a:t>: </a:t>
            </a:r>
            <a:r>
              <a:rPr lang="en-US" err="1"/>
              <a:t>Arnheim</a:t>
            </a:r>
            <a:r>
              <a:rPr lang="en-US"/>
              <a:t>, </a:t>
            </a:r>
            <a:r>
              <a:rPr lang="en-US" err="1"/>
              <a:t>Kopenhagen</a:t>
            </a:r>
            <a:r>
              <a:rPr lang="en-US"/>
              <a:t>, Paris)</a:t>
            </a:r>
          </a:p>
          <a:p>
            <a:pPr lvl="2"/>
            <a:r>
              <a:rPr lang="en-US"/>
              <a:t>Gel</a:t>
            </a:r>
            <a:r>
              <a:rPr lang="de-DE" err="1"/>
              <a:t>ände</a:t>
            </a:r>
            <a:r>
              <a:rPr lang="en-US"/>
              <a:t> </a:t>
            </a:r>
            <a:r>
              <a:rPr lang="en-US" err="1"/>
              <a:t>verfügbar</a:t>
            </a:r>
            <a:r>
              <a:rPr lang="en-US"/>
              <a:t>, </a:t>
            </a:r>
            <a:r>
              <a:rPr lang="en-US" err="1"/>
              <a:t>bereits</a:t>
            </a:r>
            <a:r>
              <a:rPr lang="en-US"/>
              <a:t> </a:t>
            </a:r>
            <a:r>
              <a:rPr lang="en-US" err="1"/>
              <a:t>existierende</a:t>
            </a:r>
            <a:r>
              <a:rPr lang="en-US"/>
              <a:t> </a:t>
            </a:r>
            <a:r>
              <a:rPr lang="en-US" err="1"/>
              <a:t>internationale</a:t>
            </a:r>
            <a:r>
              <a:rPr lang="en-US"/>
              <a:t> </a:t>
            </a:r>
            <a:r>
              <a:rPr lang="en-US" err="1"/>
              <a:t>Gemeinschaft</a:t>
            </a:r>
            <a:r>
              <a:rPr lang="en-US"/>
              <a:t>, </a:t>
            </a:r>
            <a:r>
              <a:rPr lang="en-US" err="1"/>
              <a:t>Neutralität</a:t>
            </a:r>
            <a:endParaRPr lang="en-US"/>
          </a:p>
          <a:p>
            <a:r>
              <a:rPr lang="en-US">
                <a:solidFill>
                  <a:srgbClr val="FF0000"/>
                </a:solidFill>
              </a:rPr>
              <a:t>29. September 1954</a:t>
            </a:r>
          </a:p>
          <a:p>
            <a:pPr lvl="1"/>
            <a:r>
              <a:rPr lang="en-US" err="1"/>
              <a:t>Abkommen</a:t>
            </a:r>
            <a:r>
              <a:rPr lang="en-US"/>
              <a:t> </a:t>
            </a:r>
            <a:r>
              <a:rPr lang="en-US" err="1"/>
              <a:t>unterzeichnet</a:t>
            </a:r>
            <a:r>
              <a:rPr lang="en-US"/>
              <a:t> von 9/12 </a:t>
            </a:r>
            <a:r>
              <a:rPr lang="en-US" err="1"/>
              <a:t>Ländern</a:t>
            </a:r>
            <a:r>
              <a:rPr lang="en-US"/>
              <a:t>, </a:t>
            </a:r>
            <a:r>
              <a:rPr lang="en-US" err="1">
                <a:solidFill>
                  <a:srgbClr val="FF0000"/>
                </a:solidFill>
              </a:rPr>
              <a:t>offizieller</a:t>
            </a:r>
            <a:r>
              <a:rPr lang="en-US">
                <a:solidFill>
                  <a:srgbClr val="FF0000"/>
                </a:solidFill>
              </a:rPr>
              <a:t> CERN-</a:t>
            </a:r>
            <a:r>
              <a:rPr lang="en-US" err="1">
                <a:solidFill>
                  <a:srgbClr val="FF0000"/>
                </a:solidFill>
              </a:rPr>
              <a:t>Geburtstag</a:t>
            </a:r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4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432FF"/>
      </a:hlink>
      <a:folHlink>
        <a:srgbClr val="B2B2B2"/>
      </a:folHlink>
    </a:clrScheme>
    <a:fontScheme name="Office Theme">
      <a:majorFont>
        <a:latin typeface="Luxi Sans"/>
        <a:ea typeface="msmincho"/>
        <a:cs typeface="msmincho"/>
      </a:majorFont>
      <a:minorFont>
        <a:latin typeface="Luxi Sans"/>
        <a:ea typeface="msmincho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7675" rtl="0" eaLnBrk="1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78585</TotalTime>
  <Words>3157</Words>
  <Application>Microsoft Macintosh PowerPoint</Application>
  <PresentationFormat>Custom</PresentationFormat>
  <Paragraphs>820</Paragraphs>
  <Slides>59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6" baseType="lpstr">
      <vt:lpstr>ＭＳ Ｐゴシック</vt:lpstr>
      <vt:lpstr>Arial</vt:lpstr>
      <vt:lpstr>Calibri</vt:lpstr>
      <vt:lpstr>Cambria</vt:lpstr>
      <vt:lpstr>Eurostile</vt:lpstr>
      <vt:lpstr>Geneva</vt:lpstr>
      <vt:lpstr>Helvetica</vt:lpstr>
      <vt:lpstr>HG Mincho Light J</vt:lpstr>
      <vt:lpstr>Lucida Grande</vt:lpstr>
      <vt:lpstr>Luxi Sans</vt:lpstr>
      <vt:lpstr>msmincho</vt:lpstr>
      <vt:lpstr>Tahoma</vt:lpstr>
      <vt:lpstr>Times</vt:lpstr>
      <vt:lpstr>Times New Roman</vt:lpstr>
      <vt:lpstr>Verdana</vt:lpstr>
      <vt:lpstr>Wingdings</vt:lpstr>
      <vt:lpstr>Office Theme</vt:lpstr>
      <vt:lpstr>PowerPoint Presentation</vt:lpstr>
      <vt:lpstr>Grundlagenforschung</vt:lpstr>
      <vt:lpstr>Grundlagenforschung</vt:lpstr>
      <vt:lpstr>Teilchenphysik</vt:lpstr>
      <vt:lpstr>Geschichte des Universums</vt:lpstr>
      <vt:lpstr>Teilchenphysik und Technologie</vt:lpstr>
      <vt:lpstr>CERN  Das europäische Forschungszentrum für Teilchenphysik (Conseil Européen pour la Recherche Nucléaire) </vt:lpstr>
      <vt:lpstr>PowerPoint Presentation</vt:lpstr>
      <vt:lpstr>Der Beginn von CERN</vt:lpstr>
      <vt:lpstr>Die Aufgaben von CERN</vt:lpstr>
      <vt:lpstr>CERN Budget 2018: 1147 MCHF (Mitgliedsländer: 1123 MCHF, Assoziierte Mitglieder: 24 MCHF)</vt:lpstr>
      <vt:lpstr>Deutschland und CERN</vt:lpstr>
      <vt:lpstr>Teilchenphysik in Deutschland</vt:lpstr>
      <vt:lpstr>Deutsche Prominenz am CERN</vt:lpstr>
      <vt:lpstr>Aufgabenteilung im CERN</vt:lpstr>
      <vt:lpstr>PowerPoint Presentation</vt:lpstr>
      <vt:lpstr>Ausbildungsprogramme am CERN</vt:lpstr>
      <vt:lpstr>Lehrer- und Schülerausbildung</vt:lpstr>
      <vt:lpstr>CERN’s wissenschaftliche Aufgaben</vt:lpstr>
      <vt:lpstr>Die Teilchenwelt 1948</vt:lpstr>
      <vt:lpstr>Teilchenphysik in den 1950…60ern</vt:lpstr>
      <vt:lpstr>Aufbau der Materie</vt:lpstr>
      <vt:lpstr>Das Standardmodell auf einen Blick</vt:lpstr>
      <vt:lpstr>Antiteilchen</vt:lpstr>
      <vt:lpstr>Antimaterie</vt:lpstr>
      <vt:lpstr>Erzeugung von Antimaterie</vt:lpstr>
      <vt:lpstr>Speicherung von Antimaterie</vt:lpstr>
      <vt:lpstr>Grundlagenforschung mit Antimaterie</vt:lpstr>
      <vt:lpstr>Anwendung von Antiteilchen</vt:lpstr>
      <vt:lpstr>Positronen Emissions Tomographie </vt:lpstr>
      <vt:lpstr>CERN Beschleuniger Komplex</vt:lpstr>
      <vt:lpstr>CERN Large Hadron Collider LHC</vt:lpstr>
      <vt:lpstr>LHC in Zahlen</vt:lpstr>
      <vt:lpstr>LHC Magnete</vt:lpstr>
      <vt:lpstr>Proton – Proton Kollisionen* im LHC</vt:lpstr>
      <vt:lpstr>Hadron-Therapie</vt:lpstr>
      <vt:lpstr>Hadron-Therapiezentren in Europa</vt:lpstr>
      <vt:lpstr>Kompakter Beschleuniger</vt:lpstr>
      <vt:lpstr>Methoden der Teilchenphysik</vt:lpstr>
      <vt:lpstr>ATLAS (A Toroidal LHC ApparatuS)</vt:lpstr>
      <vt:lpstr>ATLAS unterirdische Kaverne</vt:lpstr>
      <vt:lpstr>ATLAS Barrel Toroid fertiggestellt (Nov 2005)</vt:lpstr>
      <vt:lpstr>Detektortechnologie und Kunst</vt:lpstr>
      <vt:lpstr>Digitales Röntgen</vt:lpstr>
      <vt:lpstr>Simulationen von Teilchenwechselwirkungen</vt:lpstr>
      <vt:lpstr>CERN und das World Wide Web</vt:lpstr>
      <vt:lpstr>CERN: “Where the Web was born…”</vt:lpstr>
      <vt:lpstr>CERN: “Where the Web was born…”</vt:lpstr>
      <vt:lpstr>CERN: “Where the Web was born…”</vt:lpstr>
      <vt:lpstr>Datenverarbeitung</vt:lpstr>
      <vt:lpstr>Datenanalyse</vt:lpstr>
      <vt:lpstr>Higgs-Teilchen Entdeckung 4. Juli 2012</vt:lpstr>
      <vt:lpstr>Higgs Zerfall  H  γγ</vt:lpstr>
      <vt:lpstr>Higgs in den Medien</vt:lpstr>
      <vt:lpstr>Nobelpreis für Englert und Higgs 2013</vt:lpstr>
      <vt:lpstr>Standardmodell: Teilchenentdeckungen</vt:lpstr>
      <vt:lpstr>Bestandteile des Universums</vt:lpstr>
      <vt:lpstr>LHC: Wie geht es weiter?</vt:lpstr>
      <vt:lpstr>Zusammenfassung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Grundlagenforschung - CERN</dc:title>
  <dc:subject/>
  <dc:creator>Michael Hauschild</dc:creator>
  <cp:keywords/>
  <dc:description/>
  <cp:lastModifiedBy>Michael Hauschild</cp:lastModifiedBy>
  <cp:revision>1555</cp:revision>
  <cp:lastPrinted>2019-06-27T22:03:08Z</cp:lastPrinted>
  <dcterms:created xsi:type="dcterms:W3CDTF">2003-03-07T08:03:06Z</dcterms:created>
  <dcterms:modified xsi:type="dcterms:W3CDTF">2019-07-03T13:59:48Z</dcterms:modified>
  <cp:category/>
</cp:coreProperties>
</file>