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52.jpg" ContentType="image/jpg"/>
  <Override PartName="/ppt/media/image53.jpg" ContentType="image/jpg"/>
  <Override PartName="/ppt/media/image54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103.jpg" ContentType="image/jpg"/>
  <Override PartName="/ppt/notesSlides/notesSlide43.xml" ContentType="application/vnd.openxmlformats-officedocument.presentationml.notesSlide+xml"/>
  <Override PartName="/ppt/media/image110.jpg" ContentType="image/jpg"/>
  <Override PartName="/ppt/media/image113.jpg" ContentType="image/jpg"/>
  <Override PartName="/ppt/media/image114.jpg" ContentType="image/jp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625" r:id="rId2"/>
    <p:sldId id="626" r:id="rId3"/>
    <p:sldId id="439" r:id="rId4"/>
    <p:sldId id="440" r:id="rId5"/>
    <p:sldId id="491" r:id="rId6"/>
    <p:sldId id="627" r:id="rId7"/>
    <p:sldId id="455" r:id="rId8"/>
    <p:sldId id="456" r:id="rId9"/>
    <p:sldId id="490" r:id="rId10"/>
    <p:sldId id="628" r:id="rId11"/>
    <p:sldId id="630" r:id="rId12"/>
    <p:sldId id="492" r:id="rId13"/>
    <p:sldId id="631" r:id="rId14"/>
    <p:sldId id="438" r:id="rId15"/>
    <p:sldId id="632" r:id="rId16"/>
    <p:sldId id="633" r:id="rId17"/>
    <p:sldId id="650" r:id="rId18"/>
    <p:sldId id="651" r:id="rId19"/>
    <p:sldId id="406" r:id="rId20"/>
    <p:sldId id="606" r:id="rId21"/>
    <p:sldId id="411" r:id="rId22"/>
    <p:sldId id="401" r:id="rId23"/>
    <p:sldId id="405" r:id="rId24"/>
    <p:sldId id="658" r:id="rId25"/>
    <p:sldId id="653" r:id="rId26"/>
    <p:sldId id="652" r:id="rId27"/>
    <p:sldId id="638" r:id="rId28"/>
    <p:sldId id="612" r:id="rId29"/>
    <p:sldId id="566" r:id="rId30"/>
    <p:sldId id="656" r:id="rId31"/>
    <p:sldId id="634" r:id="rId32"/>
    <p:sldId id="367" r:id="rId33"/>
    <p:sldId id="648" r:id="rId34"/>
    <p:sldId id="526" r:id="rId35"/>
    <p:sldId id="527" r:id="rId36"/>
    <p:sldId id="433" r:id="rId37"/>
    <p:sldId id="441" r:id="rId38"/>
    <p:sldId id="636" r:id="rId39"/>
    <p:sldId id="637" r:id="rId40"/>
    <p:sldId id="482" r:id="rId41"/>
    <p:sldId id="532" r:id="rId42"/>
    <p:sldId id="535" r:id="rId43"/>
    <p:sldId id="431" r:id="rId44"/>
    <p:sldId id="432" r:id="rId45"/>
    <p:sldId id="574" r:id="rId46"/>
    <p:sldId id="614" r:id="rId47"/>
    <p:sldId id="615" r:id="rId48"/>
    <p:sldId id="577" r:id="rId49"/>
    <p:sldId id="581" r:id="rId50"/>
    <p:sldId id="582" r:id="rId51"/>
    <p:sldId id="587" r:id="rId52"/>
    <p:sldId id="595" r:id="rId53"/>
    <p:sldId id="596" r:id="rId54"/>
    <p:sldId id="597" r:id="rId55"/>
    <p:sldId id="640" r:id="rId56"/>
    <p:sldId id="641" r:id="rId57"/>
    <p:sldId id="600" r:id="rId58"/>
    <p:sldId id="644" r:id="rId59"/>
    <p:sldId id="619" r:id="rId60"/>
    <p:sldId id="602" r:id="rId61"/>
    <p:sldId id="657" r:id="rId62"/>
    <p:sldId id="604" r:id="rId63"/>
    <p:sldId id="643" r:id="rId64"/>
  </p:sldIdLst>
  <p:sldSz cx="10080625" cy="7559675"/>
  <p:notesSz cx="7772400" cy="10058400"/>
  <p:defaultTextStyle>
    <a:defPPr>
      <a:defRPr lang="en-GB"/>
    </a:defPPr>
    <a:lvl1pPr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FF5E4F-98B2-6B4A-B7D0-18FC8695E5DD}">
          <p14:sldIdLst>
            <p14:sldId id="625"/>
            <p14:sldId id="626"/>
            <p14:sldId id="439"/>
            <p14:sldId id="440"/>
            <p14:sldId id="491"/>
            <p14:sldId id="627"/>
            <p14:sldId id="455"/>
            <p14:sldId id="456"/>
            <p14:sldId id="490"/>
            <p14:sldId id="628"/>
            <p14:sldId id="630"/>
            <p14:sldId id="492"/>
            <p14:sldId id="631"/>
            <p14:sldId id="438"/>
            <p14:sldId id="632"/>
            <p14:sldId id="633"/>
            <p14:sldId id="650"/>
            <p14:sldId id="651"/>
            <p14:sldId id="406"/>
            <p14:sldId id="606"/>
            <p14:sldId id="411"/>
            <p14:sldId id="401"/>
            <p14:sldId id="405"/>
            <p14:sldId id="658"/>
            <p14:sldId id="653"/>
            <p14:sldId id="652"/>
            <p14:sldId id="638"/>
            <p14:sldId id="612"/>
            <p14:sldId id="566"/>
            <p14:sldId id="656"/>
            <p14:sldId id="634"/>
            <p14:sldId id="367"/>
            <p14:sldId id="648"/>
            <p14:sldId id="526"/>
            <p14:sldId id="527"/>
            <p14:sldId id="433"/>
            <p14:sldId id="441"/>
            <p14:sldId id="636"/>
            <p14:sldId id="637"/>
            <p14:sldId id="482"/>
            <p14:sldId id="532"/>
            <p14:sldId id="535"/>
            <p14:sldId id="431"/>
            <p14:sldId id="432"/>
            <p14:sldId id="574"/>
            <p14:sldId id="614"/>
            <p14:sldId id="615"/>
            <p14:sldId id="577"/>
            <p14:sldId id="581"/>
            <p14:sldId id="582"/>
            <p14:sldId id="587"/>
            <p14:sldId id="595"/>
            <p14:sldId id="596"/>
            <p14:sldId id="597"/>
            <p14:sldId id="640"/>
            <p14:sldId id="641"/>
            <p14:sldId id="600"/>
            <p14:sldId id="644"/>
            <p14:sldId id="619"/>
            <p14:sldId id="602"/>
            <p14:sldId id="657"/>
            <p14:sldId id="604"/>
            <p14:sldId id="6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D7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85" autoAdjust="0"/>
    <p:restoredTop sz="95280" autoAdjust="0"/>
  </p:normalViewPr>
  <p:slideViewPr>
    <p:cSldViewPr>
      <p:cViewPr varScale="1">
        <p:scale>
          <a:sx n="108" d="100"/>
          <a:sy n="108" d="100"/>
        </p:scale>
        <p:origin x="1264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00" y="10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75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6187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441450" y="922338"/>
            <a:ext cx="4432300" cy="3322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3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48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424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0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1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  <a:noFill/>
        </p:spPr>
        <p:txBody>
          <a:bodyPr lIns="101882" tIns="50941" rIns="101882" bIns="50941"/>
          <a:lstStyle/>
          <a:p>
            <a:fld id="{80349B39-E793-CC40-A333-C35A31BEFB22}" type="slidenum">
              <a:rPr lang="en-GB"/>
              <a:pPr/>
              <a:t>14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4404360" y="9555480"/>
            <a:ext cx="3368040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300"/>
              <a:pPr algn="r"/>
              <a:t>14</a:t>
            </a:fld>
            <a:endParaRPr lang="en-GB" sz="13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14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48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618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93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7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31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48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528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892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99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48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198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6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182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589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5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421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61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50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0503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637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4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515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678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70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820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93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2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859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87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8119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1446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0796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063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8839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94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597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1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9918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8510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905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974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646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869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6904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1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93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0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24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1" y="2347915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9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14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5538" y="46038"/>
            <a:ext cx="2398712" cy="7085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638" y="46038"/>
            <a:ext cx="7048500" cy="7085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3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lvl1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2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7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07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638" y="1189038"/>
            <a:ext cx="4722812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49850" y="1189038"/>
            <a:ext cx="4724400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55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1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rotWithShape="1">
          <a:gsLst>
            <a:gs pos="74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85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7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4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3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9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9" y="674690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31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" y="7353376"/>
            <a:ext cx="10080625" cy="2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marL="0" marR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en-GB" sz="1200" i="1" dirty="0">
                <a:latin typeface="Luxi Sans" charset="0"/>
              </a:rPr>
              <a:t>   </a:t>
            </a:r>
            <a:r>
              <a:rPr lang="de-DE" sz="1200" i="1" baseline="0" dirty="0">
                <a:latin typeface="Luxi Sans" charset="0"/>
              </a:rPr>
              <a:t>CERN Einführung – 28. Mai 2019                                                                         </a:t>
            </a:r>
            <a:r>
              <a:rPr lang="en-US" sz="1200" i="1" baseline="0" dirty="0">
                <a:latin typeface="Luxi Sans" charset="0"/>
              </a:rPr>
              <a:t>                                              </a:t>
            </a:r>
            <a:r>
              <a:rPr lang="en-GB" sz="1200" i="1" dirty="0">
                <a:latin typeface="Luxi Sans" charset="0"/>
              </a:rPr>
              <a:t>Michael </a:t>
            </a:r>
            <a:r>
              <a:rPr lang="en-GB" sz="1200" i="1" dirty="0" err="1">
                <a:latin typeface="Luxi Sans" charset="0"/>
              </a:rPr>
              <a:t>Hauschild</a:t>
            </a:r>
            <a:r>
              <a:rPr lang="en-GB" sz="1200" i="1" baseline="0" dirty="0">
                <a:latin typeface="Luxi Sans" charset="0"/>
              </a:rPr>
              <a:t>  (</a:t>
            </a:r>
            <a:r>
              <a:rPr lang="en-GB" sz="1200" i="1" dirty="0">
                <a:latin typeface="Luxi Sans" charset="0"/>
              </a:rPr>
              <a:t>CERN),  </a:t>
            </a:r>
            <a:r>
              <a:rPr lang="en-GB" sz="1200" i="1" dirty="0" err="1">
                <a:latin typeface="Luxi Sans" charset="0"/>
              </a:rPr>
              <a:t>Seite</a:t>
            </a:r>
            <a:r>
              <a:rPr lang="en-GB" sz="1200" i="1" dirty="0">
                <a:latin typeface="Luxi Sans" charset="0"/>
              </a:rPr>
              <a:t> </a:t>
            </a:r>
            <a:fld id="{CD02E499-E086-4D0D-9264-F4BED9070101}" type="slidenum">
              <a:rPr lang="en-GB" sz="1200" i="1">
                <a:latin typeface="Luxi Sans" charset="0"/>
              </a:rPr>
              <a:pPr marL="0" marR="0" indent="0" algn="l" defTabSz="4476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10700" algn="l"/>
                </a:tabLst>
                <a:defRPr/>
              </a:pPr>
              <a:t>‹#›</a:t>
            </a:fld>
            <a:endParaRPr lang="en-GB" sz="1200" i="1" dirty="0">
              <a:latin typeface="Luxi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1189038"/>
            <a:ext cx="9599612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1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Click to edit the outline text format</a:t>
            </a:r>
          </a:p>
          <a:p>
            <a:pPr marL="785813" marR="0" lvl="1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1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Second Outline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74738" marR="0" lvl="2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1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Third Outline Level</a:t>
            </a:r>
          </a:p>
          <a:p>
            <a:pPr marL="1362075" marR="0" lvl="3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1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Fourth Outline Level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46038"/>
            <a:ext cx="9142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2pPr>
      <a:lvl3pPr marL="1143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3pPr>
      <a:lvl4pPr marL="1600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4pPr>
      <a:lvl5pPr marL="20574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5pPr>
      <a:lvl6pPr marL="25146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6pPr>
      <a:lvl7pPr marL="29718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7pPr>
      <a:lvl8pPr marL="3429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8pPr>
      <a:lvl9pPr marL="3886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9pPr>
    </p:titleStyle>
    <p:bodyStyle>
      <a:lvl1pPr marL="142875" marR="0" indent="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80000"/>
        <a:buFont typeface="Times New Roman" pitchFamily="16" charset="0"/>
        <a:buNone/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400" b="1">
          <a:solidFill>
            <a:srgbClr val="000080"/>
          </a:solidFill>
          <a:latin typeface="+mn-lt"/>
          <a:ea typeface="+mn-ea"/>
          <a:cs typeface="+mn-cs"/>
        </a:defRPr>
      </a:lvl1pPr>
      <a:lvl2pPr marL="785813" marR="0" indent="-28575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71000"/>
        <a:buFont typeface="Times New Roman" pitchFamily="16" charset="0"/>
        <a:buBlip>
          <a:blip r:embed="rId15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000" b="1">
          <a:solidFill>
            <a:srgbClr val="000000"/>
          </a:solidFill>
          <a:latin typeface="+mn-lt"/>
          <a:ea typeface="+mn-ea"/>
          <a:cs typeface="+mn-cs"/>
        </a:defRPr>
      </a:lvl2pPr>
      <a:lvl3pPr marL="1074738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825"/>
        </a:spcAft>
        <a:buClr>
          <a:srgbClr val="000000"/>
        </a:buClr>
        <a:buSzPct val="33000"/>
        <a:buFont typeface="Times New Roman" pitchFamily="16" charset="0"/>
        <a:buBlip>
          <a:blip r:embed="rId16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600" b="1">
          <a:solidFill>
            <a:srgbClr val="000000"/>
          </a:solidFill>
          <a:latin typeface="+mn-lt"/>
          <a:ea typeface="+mn-ea"/>
          <a:cs typeface="+mn-cs"/>
        </a:defRPr>
      </a:lvl3pPr>
      <a:lvl4pPr marL="1362075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538"/>
        </a:spcAft>
        <a:buClr>
          <a:srgbClr val="000000"/>
        </a:buClr>
        <a:buSzTx/>
        <a:buFont typeface="Times New Roman" pitchFamily="16" charset="0"/>
        <a:buBlip>
          <a:blip r:embed="rId17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400" b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6pPr>
      <a:lvl7pPr marL="29718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7pPr>
      <a:lvl8pPr marL="34290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8pPr>
      <a:lvl9pPr marL="38862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RLn1ErhxOPo" TargetMode="Externa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jpg"/><Relationship Id="rId5" Type="http://schemas.openxmlformats.org/officeDocument/2006/relationships/image" Target="../media/image108.png"/><Relationship Id="rId10" Type="http://schemas.openxmlformats.org/officeDocument/2006/relationships/image" Target="../media/image113.jp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7031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111788"/>
            <a:ext cx="9563224" cy="717241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427" y="107429"/>
            <a:ext cx="8569325" cy="1872208"/>
          </a:xfr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63504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800" dirty="0">
                <a:solidFill>
                  <a:srgbClr val="FFFF00"/>
                </a:solidFill>
              </a:rPr>
              <a:t>CERN</a:t>
            </a:r>
            <a:br>
              <a:rPr lang="en-US" sz="4800" dirty="0">
                <a:solidFill>
                  <a:srgbClr val="FFFF00"/>
                </a:solidFill>
              </a:rPr>
            </a:b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Das </a:t>
            </a:r>
            <a:r>
              <a:rPr lang="en-US" sz="2000" dirty="0" err="1">
                <a:solidFill>
                  <a:srgbClr val="FFFF00"/>
                </a:solidFill>
              </a:rPr>
              <a:t>europ</a:t>
            </a:r>
            <a:r>
              <a:rPr lang="de-DE" sz="2000" dirty="0" err="1">
                <a:solidFill>
                  <a:srgbClr val="FFFF00"/>
                </a:solidFill>
              </a:rPr>
              <a:t>äische</a:t>
            </a:r>
            <a:r>
              <a:rPr lang="de-DE" sz="2000" dirty="0">
                <a:solidFill>
                  <a:srgbClr val="FFFF00"/>
                </a:solidFill>
              </a:rPr>
              <a:t> Forschungszentrum für Teilchenphysik</a:t>
            </a:r>
            <a:br>
              <a:rPr lang="de-DE" sz="2000" dirty="0">
                <a:solidFill>
                  <a:srgbClr val="FFFF00"/>
                </a:solidFill>
              </a:rPr>
            </a:br>
            <a:r>
              <a:rPr lang="de-DE" sz="1400" dirty="0">
                <a:solidFill>
                  <a:srgbClr val="FFFF00"/>
                </a:solidFill>
              </a:rPr>
              <a:t>(</a:t>
            </a:r>
            <a:r>
              <a:rPr lang="fr-FR" sz="14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FF00"/>
                </a:solidFill>
              </a:rPr>
              <a:t>onseil </a:t>
            </a:r>
            <a:r>
              <a:rPr lang="fr-FR" sz="1400" dirty="0">
                <a:solidFill>
                  <a:srgbClr val="FF0000"/>
                </a:solidFill>
              </a:rPr>
              <a:t>E</a:t>
            </a:r>
            <a:r>
              <a:rPr lang="fr-FR" sz="1400" dirty="0">
                <a:solidFill>
                  <a:srgbClr val="FFFF00"/>
                </a:solidFill>
              </a:rPr>
              <a:t>uropéen pour la </a:t>
            </a:r>
            <a:r>
              <a:rPr lang="fr-FR" sz="1400" dirty="0">
                <a:solidFill>
                  <a:srgbClr val="FF0000"/>
                </a:solidFill>
              </a:rPr>
              <a:t>R</a:t>
            </a:r>
            <a:r>
              <a:rPr lang="fr-FR" sz="1400" dirty="0">
                <a:solidFill>
                  <a:srgbClr val="FFFF00"/>
                </a:solidFill>
              </a:rPr>
              <a:t>echerche </a:t>
            </a:r>
            <a:r>
              <a:rPr lang="fr-FR" sz="1400" dirty="0">
                <a:solidFill>
                  <a:srgbClr val="FF0000"/>
                </a:solidFill>
              </a:rPr>
              <a:t>N</a:t>
            </a:r>
            <a:r>
              <a:rPr lang="fr-FR" sz="1400" dirty="0">
                <a:solidFill>
                  <a:srgbClr val="FFFF00"/>
                </a:solidFill>
              </a:rPr>
              <a:t>ucléaire)</a:t>
            </a:r>
            <a:br>
              <a:rPr lang="en-US" sz="4800" dirty="0">
                <a:solidFill>
                  <a:srgbClr val="FFFF00"/>
                </a:solidFill>
              </a:rPr>
            </a:b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0192" y="5868069"/>
            <a:ext cx="2473754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LHC </a:t>
            </a:r>
            <a:r>
              <a:rPr lang="en-US" sz="16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Beschleuniger</a:t>
            </a:r>
            <a:endParaRPr lang="en-GB" sz="1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393" y="1979637"/>
            <a:ext cx="9140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endParaRPr lang="en-GB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2400" y="2123653"/>
            <a:ext cx="652743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Genf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eft Arrow 9"/>
          <p:cNvSpPr/>
          <p:nvPr/>
        </p:nvSpPr>
        <p:spPr bwMode="auto">
          <a:xfrm rot="17859195">
            <a:off x="7760008" y="2495181"/>
            <a:ext cx="634145" cy="127417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5976" y="2843733"/>
            <a:ext cx="994183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Schweiz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4041" y="3334200"/>
            <a:ext cx="1233030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</a:t>
            </a:r>
            <a:endParaRPr lang="en-GB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94" y="5148234"/>
            <a:ext cx="3204860" cy="2038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/>
          <p:cNvSpPr/>
          <p:nvPr/>
        </p:nvSpPr>
        <p:spPr bwMode="auto">
          <a:xfrm>
            <a:off x="6480520" y="6516189"/>
            <a:ext cx="432000" cy="432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402600">
            <a:off x="5986262" y="6431632"/>
            <a:ext cx="470670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1511920" y="4296121"/>
            <a:ext cx="6912768" cy="1931988"/>
          </a:xfrm>
        </p:spPr>
        <p:txBody>
          <a:bodyPr/>
          <a:lstStyle/>
          <a:p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CERN, </a:t>
            </a:r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Physik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Higgs &amp; Co.</a:t>
            </a:r>
            <a:endParaRPr lang="en-GB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30618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/>
              <a:t>CERN </a:t>
            </a:r>
            <a:r>
              <a:rPr lang="en-US" dirty="0" err="1"/>
              <a:t>Organisation</a:t>
            </a:r>
            <a:r>
              <a:rPr lang="en-US" dirty="0"/>
              <a:t>: Council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32048" y="946142"/>
            <a:ext cx="9288784" cy="6290081"/>
            <a:chOff x="0" y="-30186"/>
            <a:chExt cx="10080625" cy="682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0" y="-30186"/>
              <a:ext cx="10080625" cy="1905012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874826"/>
              <a:ext cx="10080625" cy="357189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5446723"/>
              <a:ext cx="10080625" cy="134938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12499" y="49190"/>
              <a:ext cx="4604262" cy="793755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r>
                <a:rPr lang="de-DE" sz="2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CERN Council</a:t>
              </a:r>
            </a:p>
            <a:p>
              <a:pPr algn="ctr"/>
              <a:r>
                <a:rPr lang="de-DE" sz="1500" dirty="0">
                  <a:solidFill>
                    <a:srgbClr val="002060"/>
                  </a:solidFill>
                </a:rPr>
                <a:t>Präsidentin: Ursula </a:t>
              </a:r>
              <a:r>
                <a:rPr lang="de-DE" sz="1500" dirty="0" err="1">
                  <a:solidFill>
                    <a:srgbClr val="002060"/>
                  </a:solidFill>
                </a:rPr>
                <a:t>Bassler</a:t>
              </a:r>
              <a:r>
                <a:rPr lang="de-DE" sz="1500" dirty="0">
                  <a:solidFill>
                    <a:srgbClr val="002060"/>
                  </a:solidFill>
                </a:rPr>
                <a:t> (FR, DE)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75383" y="49191"/>
              <a:ext cx="4127959" cy="123086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r>
                <a:rPr lang="de-DE" sz="1300" dirty="0">
                  <a:solidFill>
                    <a:srgbClr val="002060"/>
                  </a:solidFill>
                </a:rPr>
                <a:t>22 Mitgliedsstaaten</a:t>
              </a:r>
            </a:p>
            <a:p>
              <a:r>
                <a:rPr lang="de-DE" sz="1300" dirty="0">
                  <a:solidFill>
                    <a:srgbClr val="002060"/>
                  </a:solidFill>
                </a:rPr>
                <a:t>	2 Delegierte</a:t>
              </a:r>
            </a:p>
            <a:p>
              <a:r>
                <a:rPr lang="de-DE" sz="1300" dirty="0">
                  <a:solidFill>
                    <a:srgbClr val="002060"/>
                  </a:solidFill>
                </a:rPr>
                <a:t>8 Assoziierte Mitgliedsstaaten</a:t>
              </a:r>
            </a:p>
            <a:p>
              <a:r>
                <a:rPr lang="de-DE" sz="1300" dirty="0">
                  <a:solidFill>
                    <a:srgbClr val="002060"/>
                  </a:solidFill>
                </a:rPr>
                <a:t>	 2 Delegierte</a:t>
              </a:r>
            </a:p>
            <a:p>
              <a:r>
                <a:rPr lang="de-DE" sz="1300" dirty="0">
                  <a:solidFill>
                    <a:srgbClr val="002060"/>
                  </a:solidFill>
                </a:rPr>
                <a:t>Ex-Officio Mitglieder</a:t>
              </a:r>
            </a:p>
            <a:p>
              <a:r>
                <a:rPr lang="de-DE" sz="1300" dirty="0">
                  <a:solidFill>
                    <a:srgbClr val="002060"/>
                  </a:solidFill>
                </a:rPr>
                <a:t>Verschiedene Beobachter auf Einladung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16672" y="2033577"/>
              <a:ext cx="4328140" cy="793755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Finance</a:t>
              </a:r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Committee</a:t>
              </a:r>
              <a:endParaRPr lang="de-DE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sz="1500" dirty="0">
                  <a:solidFill>
                    <a:srgbClr val="002060"/>
                  </a:solidFill>
                </a:rPr>
                <a:t>Vorsitzender: Ossi </a:t>
              </a:r>
              <a:r>
                <a:rPr lang="de-DE" sz="1500" dirty="0" err="1">
                  <a:solidFill>
                    <a:srgbClr val="002060"/>
                  </a:solidFill>
                </a:rPr>
                <a:t>Malmberg</a:t>
              </a:r>
              <a:r>
                <a:rPr lang="de-DE" sz="1500" dirty="0">
                  <a:solidFill>
                    <a:srgbClr val="002060"/>
                  </a:solidFill>
                </a:rPr>
                <a:t> (FL)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75383" y="2033580"/>
              <a:ext cx="4127959" cy="1137695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r>
                <a:rPr lang="de-DE" sz="1200" dirty="0">
                  <a:solidFill>
                    <a:srgbClr val="002060"/>
                  </a:solidFill>
                </a:rPr>
                <a:t>22 Mitgliedsstaaten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	2 Delegierte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5 Assoziierte Mitgliedsstaaten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	 2 Delegierte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Ex-Officio Mitglieder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Verschiedene Beobachter auf Einladung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6672" y="3753397"/>
              <a:ext cx="4328140" cy="793755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Scientific </a:t>
              </a:r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Policy</a:t>
              </a:r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Committee</a:t>
              </a:r>
              <a:endParaRPr lang="de-DE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de-DE" sz="1500" dirty="0">
                  <a:solidFill>
                    <a:srgbClr val="002060"/>
                  </a:solidFill>
                </a:rPr>
                <a:t>Vorsitzender: R. Keith Ellis (GB)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75383" y="3753399"/>
              <a:ext cx="4127959" cy="109855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r>
                <a:rPr lang="de-DE" sz="1200" dirty="0">
                  <a:solidFill>
                    <a:srgbClr val="002060"/>
                  </a:solidFill>
                </a:rPr>
                <a:t>16 individuelle Mitglieder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Ex-Officio Mitglieder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	Vorsitzende der Experiment- und </a:t>
              </a:r>
              <a:br>
                <a:rPr lang="de-DE" sz="1200" dirty="0">
                  <a:solidFill>
                    <a:srgbClr val="002060"/>
                  </a:solidFill>
                </a:rPr>
              </a:br>
              <a:r>
                <a:rPr lang="de-DE" sz="1200" dirty="0">
                  <a:solidFill>
                    <a:srgbClr val="002060"/>
                  </a:solidFill>
                </a:rPr>
                <a:t>	Beschleuniger-Komitees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	mehrere ständig Eingeladene</a:t>
              </a:r>
            </a:p>
            <a:p>
              <a:r>
                <a:rPr lang="de-DE" sz="1200" dirty="0">
                  <a:solidFill>
                    <a:srgbClr val="002060"/>
                  </a:solidFill>
                </a:rPr>
                <a:t>	u.a. Generaldirektor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4170" y="5724537"/>
              <a:ext cx="4604262" cy="793755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Tripartite</a:t>
              </a:r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Employment</a:t>
              </a:r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Forum</a:t>
              </a:r>
            </a:p>
            <a:p>
              <a:pPr algn="ctr"/>
              <a:r>
                <a:rPr lang="de-DE" sz="1500" dirty="0">
                  <a:solidFill>
                    <a:srgbClr val="002060"/>
                  </a:solidFill>
                </a:rPr>
                <a:t>Vorsitzender: </a:t>
              </a:r>
              <a:r>
                <a:rPr lang="de-DE" sz="1500" dirty="0" err="1">
                  <a:solidFill>
                    <a:srgbClr val="002060"/>
                  </a:solidFill>
                </a:rPr>
                <a:t>Barbro</a:t>
              </a:r>
              <a:r>
                <a:rPr lang="de-DE" sz="1500" dirty="0">
                  <a:solidFill>
                    <a:srgbClr val="002060"/>
                  </a:solidFill>
                </a:rPr>
                <a:t> </a:t>
              </a:r>
              <a:r>
                <a:rPr lang="de-DE" sz="1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</a:t>
              </a:r>
              <a:r>
                <a:rPr lang="de-DE" sz="1500" dirty="0">
                  <a:solidFill>
                    <a:srgbClr val="002060"/>
                  </a:solidFill>
                </a:rPr>
                <a:t>sman (SE)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040311" y="5724537"/>
              <a:ext cx="5001182" cy="793755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Pension Fund </a:t>
              </a:r>
              <a:r>
                <a:rPr lang="de-DE" sz="2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Governing</a:t>
              </a:r>
              <a:r>
                <a:rPr lang="de-DE" sz="2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Board</a:t>
              </a:r>
            </a:p>
            <a:p>
              <a:pPr algn="ctr"/>
              <a:r>
                <a:rPr lang="de-DE" sz="1500" dirty="0">
                  <a:solidFill>
                    <a:srgbClr val="002060"/>
                  </a:solidFill>
                </a:rPr>
                <a:t>Vorsitzender: Thomas Roth (DE, BMBF)</a:t>
              </a:r>
            </a:p>
          </p:txBody>
        </p:sp>
        <p:cxnSp>
          <p:nvCxnSpPr>
            <p:cNvPr id="17" name="Elbow Connector 16"/>
            <p:cNvCxnSpPr/>
            <p:nvPr/>
          </p:nvCxnSpPr>
          <p:spPr>
            <a:xfrm rot="5400000">
              <a:off x="777419" y="583910"/>
              <a:ext cx="1587510" cy="2104155"/>
            </a:xfrm>
            <a:prstGeom prst="bentConnector4">
              <a:avLst>
                <a:gd name="adj1" fmla="val 37500"/>
                <a:gd name="adj2" fmla="val 111790"/>
              </a:avLst>
            </a:prstGeom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rot="5400000" flipH="1" flipV="1">
              <a:off x="5038602" y="3201526"/>
              <a:ext cx="13783" cy="5004601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77283" y="5463079"/>
              <a:ext cx="4763029" cy="0"/>
            </a:xfrm>
            <a:prstGeom prst="line">
              <a:avLst/>
            </a:prstGeom>
            <a:ln>
              <a:solidFill>
                <a:srgbClr val="002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 bwMode="auto">
          <a:xfrm>
            <a:off x="688512" y="874134"/>
            <a:ext cx="4351800" cy="1033497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29" y="2701514"/>
            <a:ext cx="4379403" cy="2922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Straight Connector 27"/>
          <p:cNvCxnSpPr/>
          <p:nvPr/>
        </p:nvCxnSpPr>
        <p:spPr bwMode="auto">
          <a:xfrm>
            <a:off x="684000" y="3203773"/>
            <a:ext cx="0" cy="280831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>
            <a:endCxn id="13" idx="1"/>
          </p:cNvCxnSpPr>
          <p:nvPr/>
        </p:nvCxnSpPr>
        <p:spPr bwMode="auto">
          <a:xfrm>
            <a:off x="684000" y="4798223"/>
            <a:ext cx="224135" cy="1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C90795C-BA50-6144-AB76-6B033B4A0B27}"/>
              </a:ext>
            </a:extLst>
          </p:cNvPr>
          <p:cNvGrpSpPr/>
          <p:nvPr/>
        </p:nvGrpSpPr>
        <p:grpSpPr>
          <a:xfrm>
            <a:off x="5661625" y="1174335"/>
            <a:ext cx="3988161" cy="2404864"/>
            <a:chOff x="5661625" y="1174335"/>
            <a:chExt cx="3988161" cy="2404864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138BCDF-5B8F-7840-B5E2-09ACB2BCB509}"/>
                </a:ext>
              </a:extLst>
            </p:cNvPr>
            <p:cNvSpPr/>
            <p:nvPr/>
          </p:nvSpPr>
          <p:spPr>
            <a:xfrm>
              <a:off x="5661625" y="2847794"/>
              <a:ext cx="3988161" cy="731405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794" tIns="50397" rIns="100794" bIns="50397" rtlCol="0" anchor="ctr"/>
            <a:lstStyle/>
            <a:p>
              <a:pPr algn="ctr"/>
              <a:r>
                <a:rPr lang="de-DE" sz="1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Deutsche Delegierte:</a:t>
              </a:r>
            </a:p>
            <a:p>
              <a:pPr algn="ctr"/>
              <a:r>
                <a:rPr lang="de-DE" sz="1400" dirty="0">
                  <a:solidFill>
                    <a:srgbClr val="002060"/>
                  </a:solidFill>
                </a:rPr>
                <a:t>Volkmar Dietz (BMBF)</a:t>
              </a:r>
            </a:p>
            <a:p>
              <a:pPr algn="ctr"/>
              <a:r>
                <a:rPr lang="de-DE" sz="1400" dirty="0">
                  <a:solidFill>
                    <a:srgbClr val="002060"/>
                  </a:solidFill>
                </a:rPr>
                <a:t>Siggi Bethke (MPI für Physik, München)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C4ADD3-BCA2-AD4D-B676-D93E52681999}"/>
                </a:ext>
              </a:extLst>
            </p:cNvPr>
            <p:cNvSpPr/>
            <p:nvPr/>
          </p:nvSpPr>
          <p:spPr bwMode="auto">
            <a:xfrm>
              <a:off x="6048424" y="1174335"/>
              <a:ext cx="1224136" cy="283791"/>
            </a:xfrm>
            <a:prstGeom prst="ellipse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Straight Connector 24">
              <a:extLst>
                <a:ext uri="{FF2B5EF4-FFF2-40B4-BE49-F238E27FC236}">
                  <a16:creationId xmlns:a16="http://schemas.microsoft.com/office/drawing/2014/main" id="{11EC40DF-60A6-9E4F-8374-B80D711A6A29}"/>
                </a:ext>
              </a:extLst>
            </p:cNvPr>
            <p:cNvSpPr/>
            <p:nvPr/>
          </p:nvSpPr>
          <p:spPr>
            <a:xfrm>
              <a:off x="6624488" y="1568903"/>
              <a:ext cx="0" cy="120461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oli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18360" tIns="18360" rIns="18360" bIns="18360" anchor="ctr" anchorCtr="1" compatLnSpc="0"/>
            <a:lstStyle/>
            <a:p>
              <a:pPr marL="0" marR="0" lvl="0" indent="0" algn="l" rtl="0" hangingPunct="0">
                <a:lnSpc>
                  <a:spcPct val="91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14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Management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582003"/>
            <a:ext cx="9604844" cy="6977672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 bwMode="auto">
          <a:xfrm>
            <a:off x="7776616" y="3374430"/>
            <a:ext cx="1656184" cy="1845567"/>
          </a:xfrm>
          <a:prstGeom prst="rect">
            <a:avLst/>
          </a:prstGeom>
          <a:solidFill>
            <a:srgbClr val="FFFF00">
              <a:alpha val="25000"/>
            </a:srgb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14968" r="15547" b="17158"/>
          <a:stretch/>
        </p:blipFill>
        <p:spPr>
          <a:xfrm>
            <a:off x="1871960" y="899517"/>
            <a:ext cx="1324019" cy="1080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 bwMode="auto">
          <a:xfrm>
            <a:off x="6408464" y="1259557"/>
            <a:ext cx="504056" cy="9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4448" y="1212609"/>
            <a:ext cx="830677" cy="1838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D. Forkel-Wirth</a:t>
            </a:r>
            <a:endParaRPr lang="en-GB" sz="7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6175" y="5915017"/>
            <a:ext cx="648073" cy="970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8184" y="5871603"/>
            <a:ext cx="576064" cy="1838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J. Purvis</a:t>
            </a:r>
            <a:endParaRPr lang="en-GB" sz="7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Aufgabenteilung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Hauptanteil</a:t>
            </a:r>
            <a:r>
              <a:rPr lang="en-US" dirty="0"/>
              <a:t> der CERN </a:t>
            </a:r>
            <a:r>
              <a:rPr lang="en-US" dirty="0" err="1"/>
              <a:t>Angestellten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Ingenieure</a:t>
            </a:r>
            <a:r>
              <a:rPr lang="en-US" dirty="0">
                <a:solidFill>
                  <a:srgbClr val="FF0000"/>
                </a:solidFill>
              </a:rPr>
              <a:t> und </a:t>
            </a:r>
            <a:r>
              <a:rPr lang="en-US" dirty="0" err="1">
                <a:solidFill>
                  <a:srgbClr val="FF0000"/>
                </a:solidFill>
              </a:rPr>
              <a:t>Techniker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nur</a:t>
            </a:r>
            <a:r>
              <a:rPr lang="en-US" dirty="0"/>
              <a:t> 13% </a:t>
            </a:r>
            <a:r>
              <a:rPr lang="en-US" dirty="0" err="1"/>
              <a:t>Physiker</a:t>
            </a:r>
            <a:endParaRPr lang="en-US" dirty="0"/>
          </a:p>
          <a:p>
            <a:r>
              <a:rPr lang="en-US" dirty="0"/>
              <a:t>CERN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beides</a:t>
            </a:r>
            <a:r>
              <a:rPr lang="en-US" dirty="0"/>
              <a:t>:									     </a:t>
            </a:r>
            <a:r>
              <a:rPr lang="en-US" dirty="0" err="1"/>
              <a:t>Technologielabor</a:t>
            </a:r>
            <a:r>
              <a:rPr lang="en-US" dirty="0"/>
              <a:t> + </a:t>
            </a:r>
            <a:r>
              <a:rPr lang="en-US" dirty="0" err="1"/>
              <a:t>wissenschaftliches</a:t>
            </a:r>
            <a:r>
              <a:rPr lang="en-US" dirty="0"/>
              <a:t> </a:t>
            </a:r>
            <a:r>
              <a:rPr lang="en-US" dirty="0" err="1"/>
              <a:t>Zentrum</a:t>
            </a:r>
            <a:endParaRPr lang="en-US" dirty="0"/>
          </a:p>
          <a:p>
            <a:pPr lvl="1"/>
            <a:r>
              <a:rPr lang="en-US" dirty="0"/>
              <a:t>CERN </a:t>
            </a:r>
            <a:r>
              <a:rPr lang="en-US" dirty="0" err="1"/>
              <a:t>Angestellte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Technologie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000" b="0" dirty="0">
                <a:solidFill>
                  <a:schemeClr val="tx1"/>
                </a:solidFill>
              </a:rPr>
              <a:t>(</a:t>
            </a:r>
            <a:r>
              <a:rPr lang="en-US" sz="1000" b="0" dirty="0" err="1">
                <a:solidFill>
                  <a:schemeClr val="tx1"/>
                </a:solidFill>
              </a:rPr>
              <a:t>hauptsächlich</a:t>
            </a:r>
            <a:r>
              <a:rPr lang="en-US" sz="1000" b="0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dirty="0"/>
              <a:t>Design, </a:t>
            </a:r>
            <a:r>
              <a:rPr lang="en-US" dirty="0" err="1"/>
              <a:t>Bau</a:t>
            </a:r>
            <a:r>
              <a:rPr lang="en-US" dirty="0"/>
              <a:t> und </a:t>
            </a:r>
            <a:r>
              <a:rPr lang="en-US" dirty="0" err="1"/>
              <a:t>Betrieb</a:t>
            </a:r>
            <a:r>
              <a:rPr lang="en-US" dirty="0"/>
              <a:t> grosser </a:t>
            </a:r>
            <a:r>
              <a:rPr lang="en-US" dirty="0" err="1"/>
              <a:t>Beschleunigeranlagen</a:t>
            </a:r>
            <a:r>
              <a:rPr lang="en-US" dirty="0"/>
              <a:t> (</a:t>
            </a:r>
            <a:r>
              <a:rPr lang="en-US" dirty="0" err="1"/>
              <a:t>Infrastruktur</a:t>
            </a:r>
            <a:r>
              <a:rPr lang="en-US" dirty="0"/>
              <a:t> “provider”)</a:t>
            </a:r>
          </a:p>
          <a:p>
            <a:pPr lvl="1"/>
            <a:r>
              <a:rPr lang="en-US" dirty="0"/>
              <a:t>CERN “</a:t>
            </a:r>
            <a:r>
              <a:rPr lang="en-US" dirty="0" err="1"/>
              <a:t>Benutzer</a:t>
            </a:r>
            <a:r>
              <a:rPr lang="en-US" dirty="0"/>
              <a:t>”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Universitäten</a:t>
            </a:r>
            <a:r>
              <a:rPr lang="en-US" dirty="0"/>
              <a:t> und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Forschungszentren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Wissenschaft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000" b="0" dirty="0">
                <a:solidFill>
                  <a:schemeClr val="tx1"/>
                </a:solidFill>
              </a:rPr>
              <a:t>(</a:t>
            </a:r>
            <a:r>
              <a:rPr lang="en-US" sz="1000" b="0" dirty="0" err="1">
                <a:solidFill>
                  <a:schemeClr val="tx1"/>
                </a:solidFill>
              </a:rPr>
              <a:t>hauptsächlich</a:t>
            </a:r>
            <a:r>
              <a:rPr lang="en-US" sz="1000" b="0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dirty="0"/>
              <a:t>Design, </a:t>
            </a:r>
            <a:r>
              <a:rPr lang="en-US" dirty="0" err="1"/>
              <a:t>Bau</a:t>
            </a:r>
            <a:r>
              <a:rPr lang="en-US" dirty="0"/>
              <a:t>, </a:t>
            </a:r>
            <a:r>
              <a:rPr lang="en-US" dirty="0" err="1"/>
              <a:t>Betrieb</a:t>
            </a:r>
            <a:r>
              <a:rPr lang="en-US" dirty="0"/>
              <a:t> der </a:t>
            </a:r>
            <a:r>
              <a:rPr lang="en-US" dirty="0" err="1"/>
              <a:t>Teilchendetektoren</a:t>
            </a:r>
            <a:r>
              <a:rPr lang="en-US" dirty="0"/>
              <a:t> und </a:t>
            </a:r>
            <a:r>
              <a:rPr lang="en-US" dirty="0" err="1"/>
              <a:t>Physikdatenanalyse</a:t>
            </a:r>
            <a:endParaRPr lang="en-US" dirty="0"/>
          </a:p>
          <a:p>
            <a:r>
              <a:rPr lang="en-US" dirty="0" err="1"/>
              <a:t>Teilchenkollisionspunkt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Schnittstelle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CERN </a:t>
            </a:r>
            <a:r>
              <a:rPr lang="en-US" dirty="0" err="1"/>
              <a:t>Angestellten</a:t>
            </a:r>
            <a:r>
              <a:rPr lang="en-US" dirty="0"/>
              <a:t> und </a:t>
            </a:r>
            <a:r>
              <a:rPr lang="en-US" dirty="0" err="1"/>
              <a:t>Gastwissenschaftlern</a:t>
            </a:r>
            <a:endParaRPr lang="en-US" dirty="0"/>
          </a:p>
          <a:p>
            <a:pPr lvl="1"/>
            <a:r>
              <a:rPr lang="en-US" dirty="0" err="1"/>
              <a:t>Erzeugung</a:t>
            </a:r>
            <a:r>
              <a:rPr lang="en-US" dirty="0"/>
              <a:t> der </a:t>
            </a:r>
            <a:r>
              <a:rPr lang="en-US" dirty="0" err="1"/>
              <a:t>Kollisionen</a:t>
            </a:r>
            <a:r>
              <a:rPr lang="en-US" dirty="0"/>
              <a:t>: CERN </a:t>
            </a:r>
            <a:r>
              <a:rPr lang="en-US" dirty="0" err="1"/>
              <a:t>Angestellte</a:t>
            </a:r>
            <a:endParaRPr lang="en-US" dirty="0"/>
          </a:p>
          <a:p>
            <a:pPr lvl="1"/>
            <a:r>
              <a:rPr lang="en-US" dirty="0" err="1"/>
              <a:t>Vermessung</a:t>
            </a:r>
            <a:r>
              <a:rPr lang="en-US" dirty="0"/>
              <a:t> und </a:t>
            </a:r>
            <a:r>
              <a:rPr lang="en-US" dirty="0" err="1"/>
              <a:t>Analyse</a:t>
            </a:r>
            <a:r>
              <a:rPr lang="en-US" dirty="0"/>
              <a:t> der </a:t>
            </a:r>
            <a:r>
              <a:rPr lang="en-US" dirty="0" err="1"/>
              <a:t>Kollisionen</a:t>
            </a:r>
            <a:r>
              <a:rPr lang="en-US" dirty="0"/>
              <a:t>: </a:t>
            </a:r>
            <a:r>
              <a:rPr lang="en-US" dirty="0" err="1"/>
              <a:t>Gastwissenschaftler</a:t>
            </a:r>
            <a:endParaRPr lang="en-US" dirty="0"/>
          </a:p>
          <a:p>
            <a:pPr marL="500063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2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" y="267762"/>
            <a:ext cx="9848250" cy="674787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15776" y="2807748"/>
            <a:ext cx="1695205" cy="180001"/>
            <a:chOff x="260406" y="3764729"/>
            <a:chExt cx="1670678" cy="1779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260406" y="3764729"/>
              <a:ext cx="1170811" cy="177983"/>
            </a:xfrm>
            <a:prstGeom prst="rect">
              <a:avLst/>
            </a:prstGeom>
            <a:solidFill>
              <a:srgbClr val="FFFF99">
                <a:alpha val="20000"/>
              </a:srgbClr>
            </a:solidFill>
            <a:ln w="36720">
              <a:solidFill>
                <a:srgbClr val="0070C0"/>
              </a:solidFill>
              <a:prstDash val="solid"/>
            </a:ln>
          </p:spPr>
          <p:txBody>
            <a:bodyPr vert="horz" lIns="18000" tIns="18000" rIns="18000" bIns="1800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  <p:sp>
          <p:nvSpPr>
            <p:cNvPr id="5" name="Straight Connector 4"/>
            <p:cNvSpPr/>
            <p:nvPr/>
          </p:nvSpPr>
          <p:spPr>
            <a:xfrm flipH="1">
              <a:off x="1499036" y="3853456"/>
              <a:ext cx="432048" cy="0"/>
            </a:xfrm>
            <a:prstGeom prst="line">
              <a:avLst/>
            </a:prstGeom>
            <a:noFill/>
            <a:ln w="36720">
              <a:solidFill>
                <a:srgbClr val="0070C0"/>
              </a:solidFill>
              <a:prstDash val="solid"/>
              <a:tailEnd type="arrow"/>
            </a:ln>
          </p:spPr>
          <p:txBody>
            <a:bodyPr vert="horz" lIns="18000" tIns="18000" rIns="18000" bIns="1800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1801" y="755503"/>
            <a:ext cx="9217025" cy="69438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13‘342 CERN “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Benutzer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” (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Gastwissenschaftler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)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aus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Instituten</a:t>
            </a:r>
            <a:endParaRPr lang="en-US" sz="2200" b="1" dirty="0">
              <a:solidFill>
                <a:srgbClr val="000080"/>
              </a:solidFill>
              <a:latin typeface="Luxi Sans" pitchFamily="34"/>
              <a:ea typeface="HG Mincho Light J" pitchFamily="2"/>
              <a:cs typeface="Tahoma" pitchFamily="2"/>
            </a:endParaRP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in 78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Ländern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(~9.9% Deutsche) und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mit</a:t>
            </a:r>
            <a:r>
              <a:rPr lang="en-US" sz="22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111 </a:t>
            </a:r>
            <a:r>
              <a:rPr lang="en-US" sz="22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Nationalitäten</a:t>
            </a:r>
            <a:endParaRPr lang="en-US" sz="2200" b="1" dirty="0">
              <a:solidFill>
                <a:srgbClr val="000080"/>
              </a:solidFill>
              <a:latin typeface="Luxi Sans" pitchFamily="34"/>
              <a:ea typeface="HG Mincho Light J" pitchFamily="2"/>
              <a:cs typeface="Tahoma" pitchFamily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20234" y="1619599"/>
            <a:ext cx="5664096" cy="3666663"/>
            <a:chOff x="4320234" y="1619599"/>
            <a:chExt cx="5664096" cy="36666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234" y="1619599"/>
              <a:ext cx="5324995" cy="3666663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056538" y="1841720"/>
              <a:ext cx="2135521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de-DE" sz="2000" b="1" kern="0" dirty="0">
                  <a:solidFill>
                    <a:srgbClr val="002060"/>
                  </a:solidFill>
                </a:rPr>
                <a:t>Altersverteilung</a:t>
              </a:r>
              <a:endParaRPr lang="en-GB" sz="2000" b="1" kern="0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5040312" y="1907631"/>
              <a:ext cx="432046" cy="334199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defTabSz="91440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000" b="1" kern="0" dirty="0">
                  <a:solidFill>
                    <a:srgbClr val="002060"/>
                  </a:solidFill>
                  <a:latin typeface="Luxi Sans" charset="0"/>
                </a:rPr>
                <a:t>26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9344618" y="4597766"/>
              <a:ext cx="432046" cy="334199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defTabSz="91440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000" b="1" kern="0" dirty="0">
                  <a:solidFill>
                    <a:srgbClr val="002060"/>
                  </a:solidFill>
                  <a:latin typeface="Luxi Sans" charset="0"/>
                </a:rPr>
                <a:t>98</a:t>
              </a:r>
            </a:p>
          </p:txBody>
        </p:sp>
        <p:sp>
          <p:nvSpPr>
            <p:cNvPr id="19" name="Left-Right Arrow 18"/>
            <p:cNvSpPr/>
            <p:nvPr/>
          </p:nvSpPr>
          <p:spPr bwMode="auto">
            <a:xfrm>
              <a:off x="9560641" y="4931965"/>
              <a:ext cx="423689" cy="181244"/>
            </a:xfrm>
            <a:custGeom>
              <a:avLst/>
              <a:gdLst>
                <a:gd name="connsiteX0" fmla="*/ 0 w 648072"/>
                <a:gd name="connsiteY0" fmla="*/ 126626 h 253252"/>
                <a:gd name="connsiteX1" fmla="*/ 126626 w 648072"/>
                <a:gd name="connsiteY1" fmla="*/ 0 h 253252"/>
                <a:gd name="connsiteX2" fmla="*/ 126626 w 648072"/>
                <a:gd name="connsiteY2" fmla="*/ 63313 h 253252"/>
                <a:gd name="connsiteX3" fmla="*/ 521446 w 648072"/>
                <a:gd name="connsiteY3" fmla="*/ 63313 h 253252"/>
                <a:gd name="connsiteX4" fmla="*/ 521446 w 648072"/>
                <a:gd name="connsiteY4" fmla="*/ 0 h 253252"/>
                <a:gd name="connsiteX5" fmla="*/ 648072 w 648072"/>
                <a:gd name="connsiteY5" fmla="*/ 126626 h 253252"/>
                <a:gd name="connsiteX6" fmla="*/ 521446 w 648072"/>
                <a:gd name="connsiteY6" fmla="*/ 253252 h 253252"/>
                <a:gd name="connsiteX7" fmla="*/ 521446 w 648072"/>
                <a:gd name="connsiteY7" fmla="*/ 189939 h 253252"/>
                <a:gd name="connsiteX8" fmla="*/ 126626 w 648072"/>
                <a:gd name="connsiteY8" fmla="*/ 189939 h 253252"/>
                <a:gd name="connsiteX9" fmla="*/ 126626 w 648072"/>
                <a:gd name="connsiteY9" fmla="*/ 253252 h 253252"/>
                <a:gd name="connsiteX10" fmla="*/ 0 w 648072"/>
                <a:gd name="connsiteY10" fmla="*/ 126626 h 253252"/>
                <a:gd name="connsiteX0" fmla="*/ 8546 w 521446"/>
                <a:gd name="connsiteY0" fmla="*/ 150479 h 253252"/>
                <a:gd name="connsiteX1" fmla="*/ 0 w 521446"/>
                <a:gd name="connsiteY1" fmla="*/ 0 h 253252"/>
                <a:gd name="connsiteX2" fmla="*/ 0 w 521446"/>
                <a:gd name="connsiteY2" fmla="*/ 63313 h 253252"/>
                <a:gd name="connsiteX3" fmla="*/ 394820 w 521446"/>
                <a:gd name="connsiteY3" fmla="*/ 63313 h 253252"/>
                <a:gd name="connsiteX4" fmla="*/ 394820 w 521446"/>
                <a:gd name="connsiteY4" fmla="*/ 0 h 253252"/>
                <a:gd name="connsiteX5" fmla="*/ 521446 w 521446"/>
                <a:gd name="connsiteY5" fmla="*/ 126626 h 253252"/>
                <a:gd name="connsiteX6" fmla="*/ 394820 w 521446"/>
                <a:gd name="connsiteY6" fmla="*/ 253252 h 253252"/>
                <a:gd name="connsiteX7" fmla="*/ 394820 w 521446"/>
                <a:gd name="connsiteY7" fmla="*/ 189939 h 253252"/>
                <a:gd name="connsiteX8" fmla="*/ 0 w 521446"/>
                <a:gd name="connsiteY8" fmla="*/ 189939 h 253252"/>
                <a:gd name="connsiteX9" fmla="*/ 0 w 521446"/>
                <a:gd name="connsiteY9" fmla="*/ 253252 h 253252"/>
                <a:gd name="connsiteX10" fmla="*/ 8546 w 521446"/>
                <a:gd name="connsiteY10" fmla="*/ 150479 h 253252"/>
                <a:gd name="connsiteX0" fmla="*/ 8546 w 521446"/>
                <a:gd name="connsiteY0" fmla="*/ 15047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  <a:gd name="connsiteX8" fmla="*/ 0 w 521446"/>
                <a:gd name="connsiteY8" fmla="*/ 253252 h 253252"/>
                <a:gd name="connsiteX9" fmla="*/ 8546 w 521446"/>
                <a:gd name="connsiteY9" fmla="*/ 150479 h 253252"/>
                <a:gd name="connsiteX0" fmla="*/ 8546 w 521446"/>
                <a:gd name="connsiteY0" fmla="*/ 15047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  <a:gd name="connsiteX8" fmla="*/ 8546 w 521446"/>
                <a:gd name="connsiteY8" fmla="*/ 150479 h 253252"/>
                <a:gd name="connsiteX0" fmla="*/ 0 w 521446"/>
                <a:gd name="connsiteY0" fmla="*/ 18993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46" h="253252">
                  <a:moveTo>
                    <a:pt x="0" y="189939"/>
                  </a:moveTo>
                  <a:lnTo>
                    <a:pt x="0" y="63313"/>
                  </a:lnTo>
                  <a:lnTo>
                    <a:pt x="394820" y="63313"/>
                  </a:lnTo>
                  <a:lnTo>
                    <a:pt x="394820" y="0"/>
                  </a:lnTo>
                  <a:lnTo>
                    <a:pt x="521446" y="126626"/>
                  </a:lnTo>
                  <a:lnTo>
                    <a:pt x="394820" y="253252"/>
                  </a:lnTo>
                  <a:lnTo>
                    <a:pt x="394820" y="189939"/>
                  </a:lnTo>
                  <a:lnTo>
                    <a:pt x="0" y="189939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40312" y="2771725"/>
            <a:ext cx="2951908" cy="338554"/>
            <a:chOff x="5040312" y="2771725"/>
            <a:chExt cx="2951908" cy="338554"/>
          </a:xfrm>
          <a:effectLst/>
        </p:grpSpPr>
        <p:sp>
          <p:nvSpPr>
            <p:cNvPr id="8" name="Left-Right Arrow 7"/>
            <p:cNvSpPr/>
            <p:nvPr/>
          </p:nvSpPr>
          <p:spPr bwMode="auto">
            <a:xfrm>
              <a:off x="5040312" y="2843733"/>
              <a:ext cx="648072" cy="253252"/>
            </a:xfrm>
            <a:prstGeom prst="left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88384" y="2771725"/>
              <a:ext cx="230383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de-DE" sz="1600" b="1" kern="0" dirty="0">
                  <a:solidFill>
                    <a:srgbClr val="002060"/>
                  </a:solidFill>
                </a:rPr>
                <a:t>ca. 3000 Doktoranden</a:t>
              </a:r>
              <a:endParaRPr lang="en-GB" sz="1600" b="1" kern="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8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932120" y="251989"/>
            <a:ext cx="7392458" cy="755968"/>
          </a:xfrm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Die </a:t>
            </a:r>
            <a:r>
              <a:rPr lang="en-GB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Aufgaben</a:t>
            </a:r>
            <a:r>
              <a:rPr lang="en-GB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 von CERN</a:t>
            </a:r>
            <a:endParaRPr lang="en-GB" dirty="0">
              <a:effectLst>
                <a:outerShdw blurRad="38100" dist="38100" dir="2700000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52017" y="1619597"/>
            <a:ext cx="6674913" cy="571175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Vorantreiben</a:t>
            </a: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der </a:t>
            </a:r>
            <a:r>
              <a:rPr lang="en-GB" sz="260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Grenzen</a:t>
            </a:r>
            <a:r>
              <a:rPr lang="en-GB" sz="26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des </a:t>
            </a:r>
            <a:r>
              <a:rPr lang="en-GB" sz="260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Wissens</a:t>
            </a:r>
            <a:endParaRPr lang="en-GB" sz="26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>
                <a:solidFill>
                  <a:srgbClr val="FFFFFF"/>
                </a:solidFill>
              </a:rPr>
              <a:t>den </a:t>
            </a:r>
            <a:r>
              <a:rPr lang="en-GB" sz="1800" dirty="0" err="1">
                <a:solidFill>
                  <a:srgbClr val="FFFFFF"/>
                </a:solidFill>
              </a:rPr>
              <a:t>Urknall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erforschen</a:t>
            </a:r>
            <a:r>
              <a:rPr lang="en-GB" sz="1800" dirty="0">
                <a:solidFill>
                  <a:srgbClr val="FFFFFF"/>
                </a:solidFill>
              </a:rPr>
              <a:t> …</a:t>
            </a:r>
            <a:r>
              <a:rPr lang="en-GB" sz="1800" dirty="0" err="1">
                <a:solidFill>
                  <a:srgbClr val="FFFFFF"/>
                </a:solidFill>
              </a:rPr>
              <a:t>wie</a:t>
            </a:r>
            <a:r>
              <a:rPr lang="en-GB" sz="1800" dirty="0">
                <a:solidFill>
                  <a:srgbClr val="FFFFFF"/>
                </a:solidFill>
              </a:rPr>
              <a:t> und was war die </a:t>
            </a:r>
            <a:r>
              <a:rPr lang="en-GB" sz="1800" dirty="0" err="1">
                <a:solidFill>
                  <a:srgbClr val="FFFFFF"/>
                </a:solidFill>
              </a:rPr>
              <a:t>Materie</a:t>
            </a:r>
            <a:r>
              <a:rPr lang="en-GB" sz="1800" dirty="0">
                <a:solidFill>
                  <a:srgbClr val="FFFFFF"/>
                </a:solidFill>
              </a:rPr>
              <a:t> in den </a:t>
            </a:r>
            <a:r>
              <a:rPr lang="en-GB" sz="1800" dirty="0" err="1">
                <a:solidFill>
                  <a:srgbClr val="FFFFFF"/>
                </a:solidFill>
              </a:rPr>
              <a:t>ersten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Momenten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nach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dem</a:t>
            </a:r>
            <a:r>
              <a:rPr lang="en-GB" sz="1800" dirty="0">
                <a:solidFill>
                  <a:srgbClr val="FFFFFF"/>
                </a:solidFill>
              </a:rPr>
              <a:t> </a:t>
            </a:r>
            <a:r>
              <a:rPr lang="en-GB" sz="1800" dirty="0" err="1">
                <a:solidFill>
                  <a:srgbClr val="FFFFFF"/>
                </a:solidFill>
              </a:rPr>
              <a:t>Urknall</a:t>
            </a:r>
            <a:r>
              <a:rPr lang="en-GB" sz="1800" dirty="0">
                <a:solidFill>
                  <a:srgbClr val="FFFFFF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Entwicklung</a:t>
            </a: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neuer</a:t>
            </a:r>
            <a:r>
              <a:rPr lang="en-GB" sz="2600" dirty="0">
                <a:solidFill>
                  <a:srgbClr val="FFFFFF"/>
                </a:solidFill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Technologien</a:t>
            </a:r>
            <a:r>
              <a:rPr lang="en-GB" sz="2600" dirty="0">
                <a:solidFill>
                  <a:srgbClr val="FFFFFF"/>
                </a:solidFill>
              </a:rPr>
              <a:t> 	     f</a:t>
            </a:r>
            <a:r>
              <a:rPr lang="de-DE" sz="2600" dirty="0" err="1">
                <a:solidFill>
                  <a:srgbClr val="FFFFFF"/>
                </a:solidFill>
              </a:rPr>
              <a:t>ür</a:t>
            </a:r>
            <a:r>
              <a:rPr lang="de-DE" sz="2600" dirty="0">
                <a:solidFill>
                  <a:srgbClr val="FFFFFF"/>
                </a:solidFill>
              </a:rPr>
              <a:t> Beschleuniger und Detektoren</a:t>
            </a:r>
            <a:endParaRPr lang="en-GB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 err="1">
                <a:solidFill>
                  <a:srgbClr val="FFFFFF"/>
                </a:solidFill>
              </a:rPr>
              <a:t>Informationstechnologie</a:t>
            </a:r>
            <a:r>
              <a:rPr lang="en-GB" sz="1800" dirty="0">
                <a:solidFill>
                  <a:srgbClr val="FFFFFF"/>
                </a:solidFill>
              </a:rPr>
              <a:t> - das Web und das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dirty="0" err="1">
                <a:solidFill>
                  <a:srgbClr val="FFFFFF"/>
                </a:solidFill>
              </a:rPr>
              <a:t>Medizin</a:t>
            </a:r>
            <a:r>
              <a:rPr lang="en-GB" sz="1800" dirty="0">
                <a:solidFill>
                  <a:srgbClr val="FFFFFF"/>
                </a:solidFill>
              </a:rPr>
              <a:t> - Diagnose und </a:t>
            </a:r>
            <a:r>
              <a:rPr lang="en-GB" sz="1800" dirty="0" err="1">
                <a:solidFill>
                  <a:srgbClr val="FFFFFF"/>
                </a:solidFill>
              </a:rPr>
              <a:t>Therapie</a:t>
            </a:r>
            <a:endParaRPr lang="en-GB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Ausbildung</a:t>
            </a:r>
            <a:r>
              <a:rPr lang="en-GB" sz="2600" dirty="0">
                <a:solidFill>
                  <a:srgbClr val="FFFFFF"/>
                </a:solidFill>
              </a:rPr>
              <a:t> von </a:t>
            </a:r>
            <a:r>
              <a:rPr lang="en-GB" sz="2600" dirty="0" err="1">
                <a:solidFill>
                  <a:srgbClr val="FFFFFF"/>
                </a:solidFill>
              </a:rPr>
              <a:t>Wissenschaftlern</a:t>
            </a:r>
            <a:r>
              <a:rPr lang="en-GB" sz="2600" dirty="0">
                <a:solidFill>
                  <a:srgbClr val="FFFFFF"/>
                </a:solidFill>
              </a:rPr>
              <a:t>    und </a:t>
            </a:r>
            <a:r>
              <a:rPr lang="en-GB" sz="2600" dirty="0" err="1">
                <a:solidFill>
                  <a:srgbClr val="FFFFFF"/>
                </a:solidFill>
              </a:rPr>
              <a:t>Ingenieuren</a:t>
            </a:r>
            <a:r>
              <a:rPr lang="en-GB" sz="2600" dirty="0">
                <a:solidFill>
                  <a:srgbClr val="FFFFFF"/>
                </a:solidFill>
              </a:rPr>
              <a:t> von </a:t>
            </a:r>
            <a:r>
              <a:rPr lang="en-GB" sz="2600" dirty="0" err="1">
                <a:solidFill>
                  <a:srgbClr val="FFFFFF"/>
                </a:solidFill>
              </a:rPr>
              <a:t>morgen</a:t>
            </a:r>
            <a:endParaRPr lang="en-GB" sz="2600" dirty="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Zusammenführen</a:t>
            </a:r>
            <a:r>
              <a:rPr lang="en-GB" sz="26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dirty="0">
                <a:solidFill>
                  <a:srgbClr val="FFFFFF"/>
                </a:solidFill>
              </a:rPr>
              <a:t>von Menschen </a:t>
            </a:r>
            <a:r>
              <a:rPr lang="en-GB" sz="2600" dirty="0" err="1">
                <a:solidFill>
                  <a:srgbClr val="FFFFFF"/>
                </a:solidFill>
              </a:rPr>
              <a:t>aus</a:t>
            </a:r>
            <a:r>
              <a:rPr lang="en-GB" sz="2600" dirty="0">
                <a:solidFill>
                  <a:srgbClr val="FFFFFF"/>
                </a:solidFill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verschiedenen</a:t>
            </a:r>
            <a:r>
              <a:rPr lang="en-GB" sz="2600" dirty="0">
                <a:solidFill>
                  <a:srgbClr val="FFFFFF"/>
                </a:solidFill>
              </a:rPr>
              <a:t> </a:t>
            </a:r>
            <a:r>
              <a:rPr lang="en-GB" sz="2600" dirty="0" err="1">
                <a:solidFill>
                  <a:srgbClr val="FFFFFF"/>
                </a:solidFill>
              </a:rPr>
              <a:t>Ländern</a:t>
            </a:r>
            <a:r>
              <a:rPr lang="en-GB" sz="2600" dirty="0">
                <a:solidFill>
                  <a:srgbClr val="FFFFFF"/>
                </a:solidFill>
              </a:rPr>
              <a:t> und </a:t>
            </a:r>
            <a:r>
              <a:rPr lang="en-GB" sz="2600" dirty="0" err="1">
                <a:solidFill>
                  <a:srgbClr val="FFFFFF"/>
                </a:solidFill>
              </a:rPr>
              <a:t>Kulturen</a:t>
            </a:r>
            <a:endParaRPr lang="en-GB" sz="2200" dirty="0">
              <a:solidFill>
                <a:srgbClr val="FFFFFF"/>
              </a:solidFill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8773" y="1091955"/>
            <a:ext cx="1342333" cy="184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2991" y="3128867"/>
            <a:ext cx="2016125" cy="15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4877" y="3107867"/>
            <a:ext cx="1764109" cy="148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8403" y="4878791"/>
            <a:ext cx="1596099" cy="11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4450" y="6215733"/>
            <a:ext cx="2268141" cy="12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3509" y="4880543"/>
            <a:ext cx="1729107" cy="11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8429" y="1343945"/>
            <a:ext cx="1394837" cy="13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2" y="1"/>
            <a:ext cx="1890117" cy="1438438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/>
          <p:nvPr/>
        </p:nvGrpSpPr>
        <p:grpSpPr>
          <a:xfrm>
            <a:off x="3600152" y="2036038"/>
            <a:ext cx="3864240" cy="3023870"/>
            <a:chOff x="-1373797" y="697964"/>
            <a:chExt cx="1714500" cy="1304925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-783247" y="1169564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" name="Picture 13" descr="Picture 2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373797" y="697964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811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Ausbildungsprogramme</a:t>
            </a:r>
            <a:r>
              <a:rPr lang="en-GB" dirty="0"/>
              <a:t> am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>
                <a:latin typeface="" pitchFamily="16"/>
              </a:rPr>
              <a:t>Summer Students (2 – 3 </a:t>
            </a:r>
            <a:r>
              <a:rPr lang="en-GB" dirty="0" err="1">
                <a:latin typeface="" pitchFamily="16"/>
              </a:rPr>
              <a:t>Monate</a:t>
            </a:r>
            <a:r>
              <a:rPr lang="en-GB" dirty="0">
                <a:latin typeface="" pitchFamily="16"/>
              </a:rPr>
              <a:t>, ~350 </a:t>
            </a:r>
            <a:r>
              <a:rPr lang="en-GB" dirty="0" err="1">
                <a:latin typeface="" pitchFamily="16"/>
              </a:rPr>
              <a:t>Studenten</a:t>
            </a:r>
            <a:r>
              <a:rPr lang="en-GB" dirty="0">
                <a:latin typeface="" pitchFamily="16"/>
              </a:rPr>
              <a:t>)</a:t>
            </a:r>
          </a:p>
          <a:p>
            <a:pPr lvl="1"/>
            <a:r>
              <a:rPr lang="en-GB" dirty="0" err="1">
                <a:latin typeface="" pitchFamily="16"/>
              </a:rPr>
              <a:t>Studierende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im</a:t>
            </a:r>
            <a:r>
              <a:rPr lang="en-GB" dirty="0">
                <a:latin typeface="" pitchFamily="16"/>
              </a:rPr>
              <a:t> 3. – 4. </a:t>
            </a:r>
            <a:r>
              <a:rPr lang="en-GB" dirty="0" err="1">
                <a:latin typeface="" pitchFamily="16"/>
              </a:rPr>
              <a:t>Jahr</a:t>
            </a:r>
            <a:r>
              <a:rPr lang="en-GB" dirty="0">
                <a:latin typeface="" pitchFamily="16"/>
              </a:rPr>
              <a:t>,											    70% </a:t>
            </a:r>
            <a:r>
              <a:rPr lang="de-DE" dirty="0">
                <a:latin typeface="" pitchFamily="16"/>
              </a:rPr>
              <a:t>Physik – 30% Ingenieurswissenschaften und Informatik</a:t>
            </a:r>
            <a:endParaRPr lang="en-GB" dirty="0">
              <a:latin typeface="" pitchFamily="16"/>
            </a:endParaRPr>
          </a:p>
          <a:p>
            <a:pPr lvl="2"/>
            <a:r>
              <a:rPr lang="en-GB" dirty="0">
                <a:latin typeface="" pitchFamily="16"/>
              </a:rPr>
              <a:t>5 </a:t>
            </a:r>
            <a:r>
              <a:rPr lang="en-GB" dirty="0" err="1">
                <a:latin typeface="" pitchFamily="16"/>
              </a:rPr>
              <a:t>Wochen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Vormittags-Vorlesungen</a:t>
            </a:r>
            <a:r>
              <a:rPr lang="en-GB" dirty="0">
                <a:latin typeface="" pitchFamily="16"/>
              </a:rPr>
              <a:t> + </a:t>
            </a:r>
            <a:r>
              <a:rPr lang="en-GB" dirty="0" err="1">
                <a:latin typeface="" pitchFamily="16"/>
              </a:rPr>
              <a:t>Arbeit</a:t>
            </a:r>
            <a:r>
              <a:rPr lang="en-GB" dirty="0">
                <a:latin typeface="" pitchFamily="16"/>
              </a:rPr>
              <a:t> in </a:t>
            </a:r>
            <a:r>
              <a:rPr lang="en-GB" dirty="0" err="1">
                <a:latin typeface="" pitchFamily="16"/>
              </a:rPr>
              <a:t>einer</a:t>
            </a:r>
            <a:r>
              <a:rPr lang="en-GB" dirty="0">
                <a:latin typeface="" pitchFamily="16"/>
              </a:rPr>
              <a:t> CERN </a:t>
            </a:r>
            <a:r>
              <a:rPr lang="en-GB" dirty="0" err="1">
                <a:latin typeface="" pitchFamily="16"/>
              </a:rPr>
              <a:t>Gruppe</a:t>
            </a:r>
            <a:r>
              <a:rPr lang="en-GB" dirty="0">
                <a:latin typeface="" pitchFamily="16"/>
              </a:rPr>
              <a:t> (</a:t>
            </a:r>
            <a:r>
              <a:rPr lang="en-GB" dirty="0" err="1">
                <a:latin typeface="" pitchFamily="16"/>
              </a:rPr>
              <a:t>kleines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Projekt</a:t>
            </a:r>
            <a:r>
              <a:rPr lang="en-GB" dirty="0">
                <a:latin typeface="" pitchFamily="16"/>
              </a:rPr>
              <a:t>)</a:t>
            </a:r>
          </a:p>
          <a:p>
            <a:pPr lvl="0"/>
            <a:r>
              <a:rPr lang="en-GB" dirty="0">
                <a:latin typeface="" pitchFamily="16"/>
              </a:rPr>
              <a:t>Technical Students (6 – 12 </a:t>
            </a:r>
            <a:r>
              <a:rPr lang="en-GB" dirty="0" err="1">
                <a:latin typeface="" pitchFamily="16"/>
              </a:rPr>
              <a:t>Monate</a:t>
            </a:r>
            <a:r>
              <a:rPr lang="en-GB" dirty="0">
                <a:latin typeface="" pitchFamily="16"/>
              </a:rPr>
              <a:t>, ~200 </a:t>
            </a:r>
            <a:r>
              <a:rPr lang="en-GB" dirty="0" err="1">
                <a:latin typeface="" pitchFamily="16"/>
              </a:rPr>
              <a:t>Studenten</a:t>
            </a:r>
            <a:r>
              <a:rPr lang="en-GB" dirty="0">
                <a:latin typeface="" pitchFamily="16"/>
              </a:rPr>
              <a:t>)</a:t>
            </a:r>
          </a:p>
          <a:p>
            <a:pPr lvl="1"/>
            <a:r>
              <a:rPr lang="en-GB" dirty="0" err="1">
                <a:latin typeface="" pitchFamily="16"/>
              </a:rPr>
              <a:t>Masterstudenten</a:t>
            </a:r>
            <a:r>
              <a:rPr lang="en-GB" dirty="0">
                <a:latin typeface="" pitchFamily="16"/>
              </a:rPr>
              <a:t> in </a:t>
            </a:r>
            <a:r>
              <a:rPr lang="en-GB" dirty="0" err="1">
                <a:latin typeface="" pitchFamily="16"/>
              </a:rPr>
              <a:t>technischen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Bereichen</a:t>
            </a:r>
            <a:endParaRPr lang="en-GB" dirty="0">
              <a:latin typeface="" pitchFamily="16"/>
            </a:endParaRPr>
          </a:p>
          <a:p>
            <a:pPr lvl="1"/>
            <a:r>
              <a:rPr lang="de-DE" dirty="0">
                <a:solidFill>
                  <a:srgbClr val="FF0000"/>
                </a:solidFill>
                <a:latin typeface="" pitchFamily="16"/>
              </a:rPr>
              <a:t>Sonderprogramm Baden-Württemberg</a:t>
            </a:r>
            <a:r>
              <a:rPr lang="de-DE" sz="1400" dirty="0">
                <a:solidFill>
                  <a:srgbClr val="FF0000"/>
                </a:solidFill>
                <a:latin typeface="" pitchFamily="16"/>
              </a:rPr>
              <a:t> (einige FHs + KIT) </a:t>
            </a:r>
            <a:r>
              <a:rPr lang="de-DE" dirty="0">
                <a:solidFill>
                  <a:srgbClr val="FF0000"/>
                </a:solidFill>
                <a:latin typeface="" pitchFamily="16"/>
              </a:rPr>
              <a:t>und Rheinland-Pfalz</a:t>
            </a:r>
            <a:endParaRPr lang="en-GB" dirty="0">
              <a:solidFill>
                <a:srgbClr val="FF0000"/>
              </a:solidFill>
              <a:latin typeface="" pitchFamily="16"/>
            </a:endParaRPr>
          </a:p>
          <a:p>
            <a:pPr lvl="0"/>
            <a:r>
              <a:rPr lang="en-GB" dirty="0">
                <a:latin typeface="" pitchFamily="16"/>
              </a:rPr>
              <a:t>Doctoral Students (3 Jahre, ~220 </a:t>
            </a:r>
            <a:r>
              <a:rPr lang="en-GB" dirty="0" err="1">
                <a:latin typeface="" pitchFamily="16"/>
              </a:rPr>
              <a:t>Studenten</a:t>
            </a:r>
            <a:r>
              <a:rPr lang="en-GB" dirty="0">
                <a:latin typeface="" pitchFamily="16"/>
              </a:rPr>
              <a:t>)</a:t>
            </a:r>
          </a:p>
          <a:p>
            <a:pPr lvl="1"/>
            <a:r>
              <a:rPr lang="de-DE" dirty="0">
                <a:solidFill>
                  <a:schemeClr val="accent4"/>
                </a:solidFill>
                <a:latin typeface="" pitchFamily="16"/>
              </a:rPr>
              <a:t>Doktoranden mit technisch orientierten Themenbereichen</a:t>
            </a:r>
          </a:p>
          <a:p>
            <a:pPr lvl="1"/>
            <a:r>
              <a:rPr lang="de-DE" dirty="0">
                <a:solidFill>
                  <a:srgbClr val="FF0000"/>
                </a:solidFill>
                <a:latin typeface="" pitchFamily="16"/>
              </a:rPr>
              <a:t>Deutsches Sonderprogramm (Wolfgang-</a:t>
            </a:r>
            <a:r>
              <a:rPr lang="de-DE" dirty="0" err="1">
                <a:solidFill>
                  <a:srgbClr val="FF0000"/>
                </a:solidFill>
                <a:latin typeface="" pitchFamily="16"/>
              </a:rPr>
              <a:t>Gentner</a:t>
            </a:r>
            <a:r>
              <a:rPr lang="de-DE" dirty="0">
                <a:solidFill>
                  <a:srgbClr val="FF0000"/>
                </a:solidFill>
                <a:latin typeface="" pitchFamily="16"/>
              </a:rPr>
              <a:t>-Programm)</a:t>
            </a:r>
            <a:endParaRPr lang="en-GB" dirty="0">
              <a:solidFill>
                <a:srgbClr val="FF0000"/>
              </a:solidFill>
              <a:latin typeface="" pitchFamily="16"/>
            </a:endParaRPr>
          </a:p>
          <a:p>
            <a:pPr lvl="0"/>
            <a:r>
              <a:rPr lang="en-GB" dirty="0">
                <a:latin typeface="" pitchFamily="16"/>
              </a:rPr>
              <a:t>Fellows (2 – 3 Jahre, ~850 Fellows)</a:t>
            </a:r>
          </a:p>
          <a:p>
            <a:pPr lvl="1"/>
            <a:r>
              <a:rPr lang="en-GB" dirty="0">
                <a:latin typeface="" pitchFamily="16"/>
              </a:rPr>
              <a:t>Junior-Fellowships: </a:t>
            </a:r>
            <a:r>
              <a:rPr lang="en-GB" dirty="0" err="1">
                <a:latin typeface="" pitchFamily="16"/>
              </a:rPr>
              <a:t>technischer</a:t>
            </a:r>
            <a:r>
              <a:rPr lang="en-GB" dirty="0">
                <a:latin typeface="" pitchFamily="16"/>
              </a:rPr>
              <a:t> Master, </a:t>
            </a:r>
            <a:r>
              <a:rPr lang="en-GB" dirty="0" err="1">
                <a:latin typeface="" pitchFamily="16"/>
              </a:rPr>
              <a:t>keine</a:t>
            </a:r>
            <a:r>
              <a:rPr lang="en-GB" dirty="0">
                <a:latin typeface="" pitchFamily="16"/>
              </a:rPr>
              <a:t> Promotion </a:t>
            </a:r>
            <a:r>
              <a:rPr lang="en-GB" dirty="0" err="1">
                <a:latin typeface="" pitchFamily="16"/>
              </a:rPr>
              <a:t>erforderlich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Senior-Fellowships: Promotion </a:t>
            </a:r>
            <a:r>
              <a:rPr lang="en-GB" dirty="0" err="1">
                <a:latin typeface="" pitchFamily="16"/>
              </a:rPr>
              <a:t>erforderlich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oder</a:t>
            </a:r>
            <a:r>
              <a:rPr lang="en-GB" dirty="0">
                <a:latin typeface="" pitchFamily="16"/>
              </a:rPr>
              <a:t> </a:t>
            </a:r>
            <a:r>
              <a:rPr lang="en-US" dirty="0">
                <a:latin typeface="" pitchFamily="16"/>
              </a:rPr>
              <a:t>&gt;</a:t>
            </a:r>
            <a:r>
              <a:rPr lang="en-GB" dirty="0">
                <a:latin typeface="" pitchFamily="16"/>
              </a:rPr>
              <a:t>4 </a:t>
            </a:r>
            <a:r>
              <a:rPr lang="en-GB" dirty="0" err="1">
                <a:latin typeface="" pitchFamily="16"/>
              </a:rPr>
              <a:t>Jahre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nach</a:t>
            </a:r>
            <a:r>
              <a:rPr lang="en-GB" dirty="0">
                <a:latin typeface="" pitchFamily="16"/>
              </a:rPr>
              <a:t> Master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37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Lehrer- und </a:t>
            </a:r>
            <a:r>
              <a:rPr lang="en-US" dirty="0" err="1"/>
              <a:t>Sch</a:t>
            </a:r>
            <a:r>
              <a:rPr lang="de-DE" dirty="0" err="1"/>
              <a:t>üler</a:t>
            </a:r>
            <a:r>
              <a:rPr lang="en-US" dirty="0" err="1"/>
              <a:t>ausbildung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School Teachers Programme (HST)</a:t>
            </a:r>
          </a:p>
          <a:p>
            <a:pPr lvl="1"/>
            <a:r>
              <a:rPr lang="en-US" dirty="0"/>
              <a:t>3 </a:t>
            </a:r>
            <a:r>
              <a:rPr lang="en-US" dirty="0" err="1"/>
              <a:t>Wochen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~40-50 </a:t>
            </a:r>
            <a:r>
              <a:rPr lang="en-US" dirty="0" err="1"/>
              <a:t>Teilnehmer</a:t>
            </a:r>
            <a:r>
              <a:rPr lang="en-US" dirty="0"/>
              <a:t>/</a:t>
            </a:r>
            <a:r>
              <a:rPr lang="en-US" dirty="0" err="1"/>
              <a:t>Jahr</a:t>
            </a:r>
            <a:r>
              <a:rPr lang="en-US" dirty="0"/>
              <a:t>, auf </a:t>
            </a:r>
            <a:r>
              <a:rPr lang="en-US" dirty="0" err="1"/>
              <a:t>Englisch</a:t>
            </a:r>
            <a:endParaRPr lang="en-US" dirty="0"/>
          </a:p>
          <a:p>
            <a:r>
              <a:rPr lang="en-US" dirty="0"/>
              <a:t>National Teacher Programmes (in </a:t>
            </a:r>
            <a:r>
              <a:rPr lang="en-US" dirty="0" err="1"/>
              <a:t>Landessprache</a:t>
            </a:r>
            <a:r>
              <a:rPr lang="en-US" dirty="0"/>
              <a:t>, 1 </a:t>
            </a:r>
            <a:r>
              <a:rPr lang="en-US" dirty="0" err="1"/>
              <a:t>Woche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2017: 31 </a:t>
            </a:r>
            <a:r>
              <a:rPr lang="en-US" dirty="0" err="1"/>
              <a:t>Kurse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952 </a:t>
            </a:r>
            <a:r>
              <a:rPr lang="en-US" dirty="0" err="1"/>
              <a:t>Physik-Lehrern</a:t>
            </a:r>
            <a:endParaRPr lang="en-US" dirty="0"/>
          </a:p>
          <a:p>
            <a:r>
              <a:rPr lang="en-US" dirty="0" err="1"/>
              <a:t>S’Cool</a:t>
            </a:r>
            <a:r>
              <a:rPr lang="en-US" dirty="0"/>
              <a:t> LAB</a:t>
            </a:r>
          </a:p>
          <a:p>
            <a:pPr lvl="1"/>
            <a:r>
              <a:rPr lang="en-US" dirty="0" err="1"/>
              <a:t>Experimente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Schüler</a:t>
            </a:r>
          </a:p>
          <a:p>
            <a:pPr lvl="2"/>
            <a:r>
              <a:rPr lang="de-DE" dirty="0"/>
              <a:t>Bau einer Nebelkammer</a:t>
            </a:r>
          </a:p>
          <a:p>
            <a:pPr lvl="2"/>
            <a:r>
              <a:rPr lang="de-DE" dirty="0"/>
              <a:t>Röntgen-Röhre + Experimente</a:t>
            </a:r>
          </a:p>
          <a:p>
            <a:pPr lvl="2"/>
            <a:r>
              <a:rPr lang="de-DE" dirty="0"/>
              <a:t>Supraleitung</a:t>
            </a:r>
          </a:p>
          <a:p>
            <a:pPr lvl="2"/>
            <a:r>
              <a:rPr lang="de-DE" dirty="0"/>
              <a:t>Fadenstrahlrohr</a:t>
            </a:r>
          </a:p>
          <a:p>
            <a:pPr lvl="2"/>
            <a:r>
              <a:rPr lang="de-DE" dirty="0"/>
              <a:t>ATLAS Magnetmodell</a:t>
            </a:r>
          </a:p>
          <a:p>
            <a:pPr lvl="1"/>
            <a:r>
              <a:rPr lang="de-DE" dirty="0"/>
              <a:t>2017:</a:t>
            </a:r>
          </a:p>
          <a:p>
            <a:pPr lvl="2"/>
            <a:r>
              <a:rPr lang="de-DE" dirty="0"/>
              <a:t>7240 Schüler aus 58 Ländern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347189"/>
            <a:ext cx="5328592" cy="3537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99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CERN’s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Aufgaben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Beantwortung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fundamentaler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Fragen</a:t>
            </a:r>
            <a:endParaRPr lang="fr-FR" dirty="0">
              <a:solidFill>
                <a:srgbClr val="FF0000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Warum haben Teilchen Masse (sind schwer)?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Newton konnte dies nicht erklären, aber </a:t>
            </a:r>
            <a:r>
              <a:rPr lang="de-DE" dirty="0" err="1">
                <a:solidFill>
                  <a:schemeClr val="tx1"/>
                </a:solidFill>
              </a:rPr>
              <a:t>Higgs</a:t>
            </a:r>
            <a:r>
              <a:rPr lang="de-DE" dirty="0">
                <a:solidFill>
                  <a:schemeClr val="tx1"/>
                </a:solidFill>
              </a:rPr>
              <a:t>…</a:t>
            </a:r>
          </a:p>
          <a:p>
            <a:pPr lvl="3"/>
            <a:endParaRPr lang="de-DE" dirty="0">
              <a:solidFill>
                <a:schemeClr val="tx1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Aus was besteht 96% des Universums?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Nur 4% besteht aus Elementarteilchen, die wir kennen. Und der Rest???</a:t>
            </a:r>
          </a:p>
          <a:p>
            <a:pPr lvl="3"/>
            <a:endParaRPr lang="de-DE" dirty="0">
              <a:solidFill>
                <a:schemeClr val="tx1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Warum gibt er im Universum keine Antimaterie?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Materie und Antimaterie sollte gleichermaßen nach dem Urknall entstanden sein. Es scheint nur Materie im Universum zu geben. Wo ist die Antimaterie?</a:t>
            </a:r>
          </a:p>
          <a:p>
            <a:pPr lvl="3"/>
            <a:endParaRPr lang="de-DE" dirty="0">
              <a:solidFill>
                <a:schemeClr val="tx1"/>
              </a:solidFill>
            </a:endParaRPr>
          </a:p>
          <a:p>
            <a:pPr lvl="1"/>
            <a:r>
              <a:rPr lang="de-DE" dirty="0">
                <a:solidFill>
                  <a:srgbClr val="0070C0"/>
                </a:solidFill>
              </a:rPr>
              <a:t>Wie war der Zustand der Materie kurz nach dem „Urknall“?</a:t>
            </a:r>
          </a:p>
          <a:p>
            <a:pPr lvl="2"/>
            <a:r>
              <a:rPr lang="de-DE" dirty="0">
                <a:solidFill>
                  <a:schemeClr val="tx1"/>
                </a:solidFill>
              </a:rPr>
              <a:t>Wie hat sich unser Universum daraus entwickelt?</a:t>
            </a:r>
          </a:p>
          <a:p>
            <a:pPr lvl="2"/>
            <a:endParaRPr lang="de-DE" dirty="0">
              <a:solidFill>
                <a:schemeClr val="tx1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Letztlichendlich</a:t>
            </a:r>
            <a:r>
              <a:rPr lang="de-DE" dirty="0">
                <a:solidFill>
                  <a:srgbClr val="FF0000"/>
                </a:solidFill>
              </a:rPr>
              <a:t>: Warum gibt es uns überhaupt?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86AFDE-8517-7542-9709-9C813441BCA5}"/>
              </a:ext>
            </a:extLst>
          </p:cNvPr>
          <p:cNvGrpSpPr/>
          <p:nvPr/>
        </p:nvGrpSpPr>
        <p:grpSpPr>
          <a:xfrm>
            <a:off x="6912520" y="1547589"/>
            <a:ext cx="2328393" cy="1035851"/>
            <a:chOff x="5786446" y="1571612"/>
            <a:chExt cx="2328393" cy="1035851"/>
          </a:xfrm>
        </p:grpSpPr>
        <p:pic>
          <p:nvPicPr>
            <p:cNvPr id="5" name="Picture 4" descr="higgs_boson.gif">
              <a:extLst>
                <a:ext uri="{FF2B5EF4-FFF2-40B4-BE49-F238E27FC236}">
                  <a16:creationId xmlns:a16="http://schemas.microsoft.com/office/drawing/2014/main" id="{8120FB01-D5E3-4742-93F7-8308C0AA2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446" y="1571612"/>
              <a:ext cx="1143008" cy="10358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AAC055-B5FA-0C49-A9A1-43FE21C79D68}"/>
                </a:ext>
              </a:extLst>
            </p:cNvPr>
            <p:cNvSpPr txBox="1"/>
            <p:nvPr/>
          </p:nvSpPr>
          <p:spPr>
            <a:xfrm>
              <a:off x="7056536" y="1729438"/>
              <a:ext cx="1058303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rgbClr val="FF0000"/>
                  </a:solidFill>
                </a:rPr>
                <a:t>Higgs</a:t>
              </a:r>
              <a:br>
                <a:rPr lang="en-GB" i="1" dirty="0">
                  <a:solidFill>
                    <a:srgbClr val="FF0000"/>
                  </a:solidFill>
                </a:rPr>
              </a:br>
              <a:r>
                <a:rPr lang="en-GB" i="1" dirty="0">
                  <a:solidFill>
                    <a:srgbClr val="FF0000"/>
                  </a:solidFill>
                </a:rPr>
                <a:t>Boson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04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CERN’s </a:t>
            </a:r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Aufgaben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Grundlagenforschung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Elementarteilchen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h</a:t>
            </a:r>
            <a:r>
              <a:rPr lang="de-DE" dirty="0" err="1"/>
              <a:t>öchsten</a:t>
            </a:r>
            <a:r>
              <a:rPr lang="de-DE" dirty="0"/>
              <a:t> Energien (Hochenergiephysik)</a:t>
            </a:r>
            <a:endParaRPr lang="en-US" dirty="0"/>
          </a:p>
          <a:p>
            <a:pPr lvl="1"/>
            <a:r>
              <a:rPr lang="en-US" dirty="0" err="1"/>
              <a:t>Bau</a:t>
            </a:r>
            <a:r>
              <a:rPr lang="en-US" dirty="0"/>
              <a:t> und </a:t>
            </a:r>
            <a:r>
              <a:rPr lang="en-US" dirty="0" err="1"/>
              <a:t>Betrieb</a:t>
            </a:r>
            <a:r>
              <a:rPr lang="en-US" dirty="0"/>
              <a:t> des </a:t>
            </a:r>
            <a:r>
              <a:rPr lang="en-US" dirty="0" err="1"/>
              <a:t>weltweit</a:t>
            </a:r>
            <a:r>
              <a:rPr lang="en-US" dirty="0"/>
              <a:t> </a:t>
            </a:r>
            <a:r>
              <a:rPr lang="en-US" dirty="0" err="1"/>
              <a:t>grössten</a:t>
            </a:r>
            <a:r>
              <a:rPr lang="en-US" dirty="0"/>
              <a:t> </a:t>
            </a:r>
            <a:r>
              <a:rPr lang="en-US" dirty="0" err="1"/>
              <a:t>Teilchenbeschleunigers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LHC (Large Hadron Collider) </a:t>
            </a:r>
            <a:r>
              <a:rPr lang="en-US" dirty="0" err="1"/>
              <a:t>seit</a:t>
            </a:r>
            <a:r>
              <a:rPr lang="en-US" dirty="0"/>
              <a:t> 2009</a:t>
            </a:r>
          </a:p>
          <a:p>
            <a:pPr lvl="1"/>
            <a:r>
              <a:rPr lang="en-US" dirty="0"/>
              <a:t>27 km Tunnel, </a:t>
            </a:r>
            <a:r>
              <a:rPr lang="en-US" dirty="0">
                <a:solidFill>
                  <a:srgbClr val="FF0000"/>
                </a:solidFill>
              </a:rPr>
              <a:t>4 (</a:t>
            </a:r>
            <a:r>
              <a:rPr lang="en-US" dirty="0" err="1">
                <a:solidFill>
                  <a:srgbClr val="FF0000"/>
                </a:solidFill>
              </a:rPr>
              <a:t>riesige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Teilchendetektoren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</a:t>
            </a:r>
            <a:r>
              <a:rPr lang="en-US" dirty="0" err="1"/>
              <a:t>unterirdischen</a:t>
            </a:r>
            <a:r>
              <a:rPr lang="en-US" dirty="0"/>
              <a:t> </a:t>
            </a:r>
            <a:r>
              <a:rPr lang="en-US" dirty="0" err="1"/>
              <a:t>Kavernen</a:t>
            </a:r>
            <a:endParaRPr lang="en-US" dirty="0"/>
          </a:p>
          <a:p>
            <a:pPr lvl="1"/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Ziele</a:t>
            </a:r>
            <a:endParaRPr lang="en-US" dirty="0"/>
          </a:p>
          <a:p>
            <a:pPr lvl="2"/>
            <a:r>
              <a:rPr lang="en-US" dirty="0" err="1"/>
              <a:t>Suche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Higgs </a:t>
            </a:r>
            <a:r>
              <a:rPr lang="en-US" dirty="0" err="1">
                <a:solidFill>
                  <a:srgbClr val="FF0000"/>
                </a:solidFill>
              </a:rPr>
              <a:t>Teilchen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GEFUNDEN!</a:t>
            </a:r>
            <a:r>
              <a:rPr lang="en-US" dirty="0"/>
              <a:t>) + </a:t>
            </a:r>
            <a:r>
              <a:rPr lang="en-US" dirty="0" err="1"/>
              <a:t>präzise</a:t>
            </a:r>
            <a:r>
              <a:rPr lang="en-US" dirty="0"/>
              <a:t> </a:t>
            </a:r>
            <a:r>
              <a:rPr lang="en-US" dirty="0" err="1"/>
              <a:t>Vermessung</a:t>
            </a:r>
            <a:r>
              <a:rPr lang="en-US" dirty="0"/>
              <a:t> der </a:t>
            </a:r>
            <a:r>
              <a:rPr lang="en-US" dirty="0" err="1"/>
              <a:t>Eigenschaften</a:t>
            </a:r>
            <a:endParaRPr lang="en-US" dirty="0"/>
          </a:p>
          <a:p>
            <a:pPr lvl="2"/>
            <a:r>
              <a:rPr lang="en-US" dirty="0" err="1"/>
              <a:t>Suche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neuen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Teilchen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z.B</a:t>
            </a:r>
            <a:r>
              <a:rPr lang="en-US" dirty="0"/>
              <a:t>. </a:t>
            </a:r>
            <a:r>
              <a:rPr lang="en-US" dirty="0" err="1"/>
              <a:t>dunkle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)</a:t>
            </a:r>
          </a:p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Forschungsgebiete</a:t>
            </a:r>
            <a:r>
              <a:rPr lang="en-US" dirty="0"/>
              <a:t> (</a:t>
            </a:r>
            <a:r>
              <a:rPr lang="en-US" dirty="0" err="1"/>
              <a:t>Auswahl</a:t>
            </a:r>
            <a:r>
              <a:rPr lang="en-US" dirty="0"/>
              <a:t>):</a:t>
            </a:r>
          </a:p>
          <a:p>
            <a:pPr lvl="1"/>
            <a:r>
              <a:rPr lang="en-US" dirty="0" err="1"/>
              <a:t>Antimaterie</a:t>
            </a:r>
            <a:r>
              <a:rPr lang="en-US" dirty="0"/>
              <a:t> (6 </a:t>
            </a:r>
            <a:r>
              <a:rPr lang="en-US" dirty="0" err="1"/>
              <a:t>Experimente</a:t>
            </a:r>
            <a:r>
              <a:rPr lang="en-US" dirty="0"/>
              <a:t> am </a:t>
            </a:r>
            <a:r>
              <a:rPr lang="en-US" dirty="0" err="1"/>
              <a:t>Antiprotonen</a:t>
            </a:r>
            <a:r>
              <a:rPr lang="en-US" dirty="0"/>
              <a:t> “</a:t>
            </a:r>
            <a:r>
              <a:rPr lang="en-US" dirty="0" err="1"/>
              <a:t>Entschleuniger</a:t>
            </a:r>
            <a:r>
              <a:rPr lang="en-US" dirty="0"/>
              <a:t>” AD)</a:t>
            </a:r>
          </a:p>
          <a:p>
            <a:pPr lvl="2"/>
            <a:r>
              <a:rPr lang="en-US" dirty="0" err="1"/>
              <a:t>Unterschiede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Spektroskopie</a:t>
            </a:r>
            <a:r>
              <a:rPr lang="en-US" dirty="0"/>
              <a:t>, </a:t>
            </a:r>
            <a:r>
              <a:rPr lang="en-US" dirty="0" err="1"/>
              <a:t>Anziehung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Schwerefeld</a:t>
            </a:r>
            <a:endParaRPr lang="en-US" dirty="0"/>
          </a:p>
          <a:p>
            <a:pPr lvl="1"/>
            <a:r>
              <a:rPr lang="en-US" dirty="0"/>
              <a:t>Proton-</a:t>
            </a:r>
            <a:r>
              <a:rPr lang="en-US" dirty="0" err="1"/>
              <a:t>Struktur</a:t>
            </a:r>
            <a:r>
              <a:rPr lang="en-US" dirty="0"/>
              <a:t> (COMPASS Experiment)</a:t>
            </a:r>
          </a:p>
          <a:p>
            <a:pPr lvl="1"/>
            <a:r>
              <a:rPr lang="en-US" dirty="0" err="1"/>
              <a:t>seltene</a:t>
            </a:r>
            <a:r>
              <a:rPr lang="en-US" dirty="0"/>
              <a:t> Kaon </a:t>
            </a:r>
            <a:r>
              <a:rPr lang="en-US" dirty="0" err="1"/>
              <a:t>Zerf</a:t>
            </a:r>
            <a:r>
              <a:rPr lang="de-DE" dirty="0" err="1"/>
              <a:t>älle</a:t>
            </a:r>
            <a:r>
              <a:rPr lang="de-DE" dirty="0"/>
              <a:t> (NA62)</a:t>
            </a:r>
          </a:p>
          <a:p>
            <a:pPr lvl="2"/>
            <a:r>
              <a:rPr lang="de-DE" dirty="0"/>
              <a:t>sensitiv auf Abweichungen vom Standardmodell 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4608000" y="6300116"/>
          <a:ext cx="2995612" cy="454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1320480" imgH="215640" progId="Equation.3">
                  <p:embed/>
                </p:oleObj>
              </mc:Choice>
              <mc:Fallback>
                <p:oleObj name="Equation" r:id="rId4" imgW="1320480" imgH="215640" progId="Equation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000" y="6300116"/>
                        <a:ext cx="2995612" cy="454421"/>
                      </a:xfrm>
                      <a:prstGeom prst="rect">
                        <a:avLst/>
                      </a:prstGeom>
                      <a:solidFill>
                        <a:srgbClr val="FFFF00">
                          <a:alpha val="25000"/>
                        </a:srgbClr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17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Wissenschaftliche</a:t>
            </a:r>
            <a:r>
              <a:rPr lang="en-US" dirty="0"/>
              <a:t> </a:t>
            </a:r>
            <a:r>
              <a:rPr lang="en-US" dirty="0" err="1"/>
              <a:t>Vielfalt</a:t>
            </a:r>
            <a:r>
              <a:rPr lang="en-US" dirty="0"/>
              <a:t> am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7" y="1189038"/>
            <a:ext cx="9805987" cy="5942012"/>
          </a:xfrm>
        </p:spPr>
        <p:txBody>
          <a:bodyPr/>
          <a:lstStyle/>
          <a:p>
            <a:r>
              <a:rPr lang="en-US" dirty="0"/>
              <a:t>ISOLDE </a:t>
            </a:r>
            <a:r>
              <a:rPr lang="en-US" dirty="0" err="1"/>
              <a:t>Radioaktive</a:t>
            </a:r>
            <a:r>
              <a:rPr lang="en-US" dirty="0"/>
              <a:t> </a:t>
            </a:r>
            <a:r>
              <a:rPr lang="en-US" dirty="0" err="1"/>
              <a:t>Ionenstrahlen</a:t>
            </a:r>
            <a:endParaRPr lang="en-US" dirty="0"/>
          </a:p>
          <a:p>
            <a:pPr lvl="1"/>
            <a:r>
              <a:rPr lang="en-US" dirty="0" err="1"/>
              <a:t>Grundlagenforschung</a:t>
            </a:r>
            <a:r>
              <a:rPr lang="en-US" dirty="0"/>
              <a:t> an </a:t>
            </a:r>
            <a:r>
              <a:rPr lang="en-US" dirty="0" err="1"/>
              <a:t>radioaktiven</a:t>
            </a:r>
            <a:r>
              <a:rPr lang="en-US" dirty="0"/>
              <a:t> </a:t>
            </a:r>
            <a:r>
              <a:rPr lang="en-US" dirty="0" err="1"/>
              <a:t>Isotopen</a:t>
            </a:r>
            <a:endParaRPr lang="en-US" dirty="0"/>
          </a:p>
          <a:p>
            <a:pPr lvl="1"/>
            <a:r>
              <a:rPr lang="en-US" dirty="0" err="1"/>
              <a:t>neu</a:t>
            </a:r>
            <a:r>
              <a:rPr lang="en-US" dirty="0"/>
              <a:t>: MEDICIS (</a:t>
            </a:r>
            <a:r>
              <a:rPr lang="en-US" dirty="0" err="1"/>
              <a:t>Produktion</a:t>
            </a:r>
            <a:r>
              <a:rPr lang="en-US" dirty="0"/>
              <a:t> </a:t>
            </a:r>
            <a:r>
              <a:rPr lang="en-US" dirty="0" err="1"/>
              <a:t>radioaktiver</a:t>
            </a:r>
            <a:r>
              <a:rPr lang="en-US" dirty="0"/>
              <a:t> Isotope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Medizinforschung</a:t>
            </a:r>
            <a:r>
              <a:rPr lang="en-US" dirty="0"/>
              <a:t>)</a:t>
            </a:r>
          </a:p>
          <a:p>
            <a:r>
              <a:rPr lang="en-US" dirty="0" err="1"/>
              <a:t>nTOF</a:t>
            </a:r>
            <a:r>
              <a:rPr lang="en-US" dirty="0"/>
              <a:t> (neutron Time-of-Flight Facility)</a:t>
            </a:r>
          </a:p>
          <a:p>
            <a:pPr lvl="1"/>
            <a:r>
              <a:rPr lang="en-US" dirty="0" err="1"/>
              <a:t>nukleare</a:t>
            </a:r>
            <a:r>
              <a:rPr lang="en-US" dirty="0"/>
              <a:t> </a:t>
            </a:r>
            <a:r>
              <a:rPr lang="en-US" dirty="0" err="1"/>
              <a:t>Astrophysik</a:t>
            </a:r>
            <a:r>
              <a:rPr lang="en-US" dirty="0"/>
              <a:t> + </a:t>
            </a:r>
            <a:r>
              <a:rPr lang="en-US" dirty="0" err="1"/>
              <a:t>Kernphysik</a:t>
            </a:r>
            <a:r>
              <a:rPr lang="en-US" dirty="0"/>
              <a:t>,								     </a:t>
            </a:r>
            <a:r>
              <a:rPr lang="en-US" dirty="0" err="1"/>
              <a:t>Dosimetrie</a:t>
            </a:r>
            <a:r>
              <a:rPr lang="en-US" dirty="0"/>
              <a:t> + </a:t>
            </a:r>
            <a:r>
              <a:rPr lang="en-US" dirty="0" err="1"/>
              <a:t>Strahlungsschäden</a:t>
            </a:r>
            <a:endParaRPr lang="en-US" dirty="0"/>
          </a:p>
          <a:p>
            <a:r>
              <a:rPr lang="en-US" dirty="0"/>
              <a:t>CLOUD Experiment</a:t>
            </a:r>
          </a:p>
          <a:p>
            <a:pPr lvl="1"/>
            <a:r>
              <a:rPr lang="en-US" dirty="0" err="1"/>
              <a:t>Einfluß</a:t>
            </a:r>
            <a:r>
              <a:rPr lang="en-US" dirty="0"/>
              <a:t> von </a:t>
            </a:r>
            <a:r>
              <a:rPr lang="en-US" dirty="0" err="1"/>
              <a:t>kosmischer</a:t>
            </a:r>
            <a:r>
              <a:rPr lang="en-US" dirty="0"/>
              <a:t> </a:t>
            </a:r>
            <a:r>
              <a:rPr lang="en-US" dirty="0" err="1"/>
              <a:t>Strahlung</a:t>
            </a:r>
            <a:r>
              <a:rPr lang="en-US" dirty="0"/>
              <a:t> auf die </a:t>
            </a:r>
            <a:r>
              <a:rPr lang="en-US" dirty="0" err="1"/>
              <a:t>Wolkenbildung</a:t>
            </a:r>
            <a:endParaRPr lang="en-US" dirty="0"/>
          </a:p>
          <a:p>
            <a:r>
              <a:rPr lang="en-US" dirty="0"/>
              <a:t>AMS (Alpha Magnetic Spectrometer)</a:t>
            </a:r>
          </a:p>
          <a:p>
            <a:pPr lvl="1"/>
            <a:r>
              <a:rPr lang="en-US" dirty="0" err="1"/>
              <a:t>Suche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kosmischer</a:t>
            </a:r>
            <a:r>
              <a:rPr lang="en-US" dirty="0"/>
              <a:t> </a:t>
            </a:r>
            <a:r>
              <a:rPr lang="en-US" dirty="0" err="1"/>
              <a:t>Strahlung</a:t>
            </a:r>
            <a:endParaRPr lang="en-US" dirty="0"/>
          </a:p>
          <a:p>
            <a:pPr lvl="1"/>
            <a:r>
              <a:rPr lang="en-US" dirty="0"/>
              <a:t>Auf der International Space Station									     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vorletztem</a:t>
            </a:r>
            <a:r>
              <a:rPr lang="en-US" dirty="0"/>
              <a:t> Space Shuttle </a:t>
            </a:r>
            <a:r>
              <a:rPr lang="en-US" dirty="0" err="1"/>
              <a:t>Flug</a:t>
            </a:r>
            <a:r>
              <a:rPr lang="en-US" dirty="0"/>
              <a:t>									       STS-134 </a:t>
            </a:r>
            <a:r>
              <a:rPr lang="en-US" dirty="0" err="1"/>
              <a:t>im</a:t>
            </a:r>
            <a:r>
              <a:rPr lang="en-US" dirty="0"/>
              <a:t> Mai 2011</a:t>
            </a:r>
          </a:p>
          <a:p>
            <a:pPr lvl="1"/>
            <a:r>
              <a:rPr lang="en-US" dirty="0"/>
              <a:t>AMS </a:t>
            </a:r>
            <a:r>
              <a:rPr lang="en-US" dirty="0" err="1"/>
              <a:t>Kontrollzentum</a:t>
            </a:r>
            <a:r>
              <a:rPr lang="en-US" dirty="0"/>
              <a:t> am CERN</a:t>
            </a:r>
          </a:p>
          <a:p>
            <a:pPr marL="142875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2627711"/>
            <a:ext cx="2736304" cy="170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840512" y="2843735"/>
            <a:ext cx="720080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6000"/>
              </a:lnSpc>
              <a:buClrTx/>
              <a:buFontTx/>
              <a:buNone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CLOUD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69495" y="4787951"/>
            <a:ext cx="2898101" cy="2456141"/>
            <a:chOff x="7069493" y="4787949"/>
            <a:chExt cx="2898101" cy="24561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493" y="4787949"/>
              <a:ext cx="2898101" cy="24561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Oval 4"/>
            <p:cNvSpPr>
              <a:spLocks noChangeAspect="1"/>
            </p:cNvSpPr>
            <p:nvPr/>
          </p:nvSpPr>
          <p:spPr bwMode="auto">
            <a:xfrm>
              <a:off x="7300642" y="5659200"/>
              <a:ext cx="889134" cy="889134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0764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1"/>
          <p:cNvSpPr txBox="1">
            <a:spLocks noGrp="1"/>
          </p:cNvSpPr>
          <p:nvPr/>
        </p:nvSpPr>
        <p:spPr bwMode="auto">
          <a:xfrm>
            <a:off x="7010400" y="6492877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CE1A9C4C-1871-3348-B7D6-ACA2480456CB}" type="slidenum">
              <a:rPr lang="en-US" sz="1200" b="1" kern="0">
                <a:solidFill>
                  <a:srgbClr val="898989"/>
                </a:solidFill>
              </a:rPr>
              <a:pPr algn="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2</a:t>
            </a:fld>
            <a:endParaRPr lang="en-US" sz="1200" b="1" kern="0" dirty="0">
              <a:solidFill>
                <a:srgbClr val="898989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05" y="58148"/>
            <a:ext cx="9694878" cy="725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359792" y="0"/>
            <a:ext cx="9649072" cy="17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</a:t>
            </a:r>
            <a:r>
              <a:rPr lang="en-GB" sz="36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wurde</a:t>
            </a: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1954 </a:t>
            </a:r>
            <a:r>
              <a:rPr lang="en-GB" sz="36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gegr</a:t>
            </a:r>
            <a:r>
              <a:rPr lang="de-DE" sz="36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ündet</a:t>
            </a:r>
            <a:r>
              <a:rPr lang="en-GB" sz="36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12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europäische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Länder</a:t>
            </a:r>
            <a:endParaRPr lang="en-GB" kern="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2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Wissenschaft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für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den </a:t>
            </a:r>
            <a:r>
              <a:rPr lang="en-GB" sz="2800" kern="0" dirty="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Frieden</a:t>
            </a:r>
            <a:r>
              <a:rPr lang="en-GB" sz="2800" kern="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”</a:t>
            </a: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1000" kern="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32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Heute</a:t>
            </a:r>
            <a:r>
              <a:rPr lang="en-GB" sz="32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23 </a:t>
            </a:r>
            <a:r>
              <a:rPr lang="en-GB" sz="32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Mitgliedsländer</a:t>
            </a:r>
            <a:r>
              <a:rPr lang="en-GB" sz="32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(</a:t>
            </a: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zuletzt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Serbien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, 24. </a:t>
            </a:r>
            <a:r>
              <a:rPr lang="en-GB" sz="18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März</a:t>
            </a:r>
            <a:r>
              <a:rPr lang="en-GB" sz="18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2019)	</a:t>
            </a:r>
            <a:endParaRPr lang="en-GB" sz="2000" kern="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7" name="Rectangle 5"/>
          <p:cNvSpPr txBox="1">
            <a:spLocks noChangeArrowheads="1"/>
          </p:cNvSpPr>
          <p:nvPr/>
        </p:nvSpPr>
        <p:spPr bwMode="auto">
          <a:xfrm>
            <a:off x="1367904" y="3972541"/>
            <a:ext cx="7171184" cy="3024334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1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Mitgliedsländer</a:t>
            </a:r>
            <a:r>
              <a:rPr lang="en-GB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1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Bulgarien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Dänemark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Finnland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Griechenland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Großbritannien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Israel,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Niederlande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Österreich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Portugal,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Rumänien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Schweden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Schweiz,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Spanien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Ungarn</a:t>
            </a:r>
            <a:endParaRPr lang="en-GB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Assoziierte Mitglieder in der Vorstufe zur Mitgliedschaft</a:t>
            </a:r>
            <a:r>
              <a:rPr lang="en-US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</a:t>
            </a:r>
            <a:r>
              <a:rPr lang="en-US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Slowenien</a:t>
            </a:r>
            <a:r>
              <a:rPr lang="en-US" sz="1600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Zypern</a:t>
            </a:r>
            <a:endParaRPr lang="en-US" sz="1600" kern="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Assoziierte Mitglieder</a:t>
            </a:r>
            <a:r>
              <a:rPr lang="en-US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Indien</a:t>
            </a:r>
            <a:r>
              <a:rPr lang="en-US" sz="1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Litauen</a:t>
            </a:r>
            <a:r>
              <a:rPr lang="en-US" sz="16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Pakistan, T</a:t>
            </a:r>
            <a:r>
              <a:rPr lang="de-DE" sz="1600" kern="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ürkei</a:t>
            </a:r>
            <a:r>
              <a:rPr lang="de-DE" sz="1600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Ukraine</a:t>
            </a: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1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Beobachter</a:t>
            </a:r>
            <a:r>
              <a:rPr lang="en-GB" sz="1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1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Rußland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Vereinigte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Staaten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Amerika;        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Europäische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Kommission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Institute for Nuclear Research</a:t>
            </a:r>
            <a:r>
              <a:rPr lang="en-GB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UNESCO </a:t>
            </a: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endParaRPr lang="en-US" sz="800" kern="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Länder mit der Absicht auf (assoziierte) Mitgliedschaft:</a:t>
            </a:r>
            <a:r>
              <a:rPr lang="en-US" sz="1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Brasilien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Estland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Irland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Kroatien</a:t>
            </a:r>
            <a:r>
              <a:rPr 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Lettland</a:t>
            </a:r>
            <a:endParaRPr lang="en-US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38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05" y="6675439"/>
            <a:ext cx="493870" cy="48563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9952" y="1724510"/>
            <a:ext cx="7488832" cy="60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7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assoziierte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Mitgliedsländer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oder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Beitrittskandidaten</a:t>
            </a:r>
            <a:r>
              <a:rPr lang="en-GB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(</a:t>
            </a:r>
            <a:r>
              <a:rPr lang="en-GB" sz="14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zuletzt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sz="14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Litauen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, 8. </a:t>
            </a:r>
            <a:r>
              <a:rPr lang="en-GB" sz="1400" kern="0" dirty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Januar</a:t>
            </a:r>
            <a:r>
              <a:rPr lang="en-GB" sz="1400" kern="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2018)</a:t>
            </a:r>
            <a:endParaRPr lang="en-GB" sz="1600" kern="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1876ECD-2440-DE43-9F8A-AA502454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904" y="2446178"/>
            <a:ext cx="5095031" cy="1363770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~     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2600 Staff (</a:t>
            </a:r>
            <a:r>
              <a:rPr lang="en-GB" sz="20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Angestellte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     800 Fellows (</a:t>
            </a:r>
            <a:r>
              <a:rPr lang="en-GB" sz="20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Stipendiaten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13’500 “</a:t>
            </a:r>
            <a:r>
              <a:rPr lang="en-GB" sz="20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Benutzer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” (</a:t>
            </a:r>
            <a:r>
              <a:rPr lang="en-GB" sz="2000" kern="0" dirty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Gastwissenschaftler</a:t>
            </a:r>
            <a:r>
              <a:rPr lang="en-GB" sz="2000" kern="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   1000 </a:t>
            </a:r>
            <a:r>
              <a:rPr lang="en-GB" sz="2000" kern="0" dirty="0" err="1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weiteres</a:t>
            </a:r>
            <a:r>
              <a:rPr lang="en-GB" sz="2000" kern="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Personal</a:t>
            </a:r>
            <a:endParaRPr lang="en-US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53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Teilchenphysik</a:t>
            </a:r>
            <a:r>
              <a:rPr lang="en-US" dirty="0"/>
              <a:t> in den 1950…60ern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wurden</a:t>
            </a:r>
            <a:r>
              <a:rPr lang="en-US" dirty="0"/>
              <a:t> </a:t>
            </a:r>
            <a:r>
              <a:rPr lang="en-US" dirty="0" err="1"/>
              <a:t>entdeckt</a:t>
            </a:r>
            <a:r>
              <a:rPr lang="en-US" dirty="0"/>
              <a:t> (“</a:t>
            </a:r>
            <a:r>
              <a:rPr lang="en-US" dirty="0" err="1">
                <a:solidFill>
                  <a:srgbClr val="FF0000"/>
                </a:solidFill>
              </a:rPr>
              <a:t>Teilchenzoo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m</a:t>
            </a:r>
            <a:r>
              <a:rPr lang="de-DE" dirty="0" err="1"/>
              <a:t>öglich</a:t>
            </a:r>
            <a:r>
              <a:rPr lang="de-DE" dirty="0"/>
              <a:t> gemacht durch immer stärkere Beschleuniger</a:t>
            </a:r>
            <a:endParaRPr lang="en-US" dirty="0"/>
          </a:p>
          <a:p>
            <a:pPr lvl="3"/>
            <a:r>
              <a:rPr lang="en-US" dirty="0"/>
              <a:t>1959: CERN Proton Synchrotron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heute</a:t>
            </a:r>
            <a:r>
              <a:rPr lang="en-US" dirty="0"/>
              <a:t> in </a:t>
            </a:r>
            <a:r>
              <a:rPr lang="en-US" dirty="0" err="1"/>
              <a:t>Betrieb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Fundamentale</a:t>
            </a:r>
            <a:r>
              <a:rPr lang="en-US" dirty="0"/>
              <a:t> </a:t>
            </a:r>
            <a:r>
              <a:rPr lang="en-US" dirty="0" err="1"/>
              <a:t>Fragen</a:t>
            </a:r>
            <a:endParaRPr lang="en-US" dirty="0"/>
          </a:p>
          <a:p>
            <a:pPr lvl="1"/>
            <a:r>
              <a:rPr lang="en-US" dirty="0">
                <a:solidFill>
                  <a:srgbClr val="0000FF"/>
                </a:solidFill>
              </a:rPr>
              <a:t>Was </a:t>
            </a:r>
            <a:r>
              <a:rPr lang="en-US" dirty="0" err="1">
                <a:solidFill>
                  <a:srgbClr val="0000FF"/>
                </a:solidFill>
              </a:rPr>
              <a:t>sind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grundlegenden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Bausteine</a:t>
            </a:r>
            <a:r>
              <a:rPr lang="en-US" dirty="0">
                <a:solidFill>
                  <a:srgbClr val="0000FF"/>
                </a:solidFill>
              </a:rPr>
              <a:t> der </a:t>
            </a:r>
            <a:r>
              <a:rPr lang="en-US" dirty="0" err="1">
                <a:solidFill>
                  <a:srgbClr val="0000FF"/>
                </a:solidFill>
              </a:rPr>
              <a:t>Materie</a:t>
            </a:r>
            <a:r>
              <a:rPr lang="en-US" dirty="0">
                <a:solidFill>
                  <a:srgbClr val="0000FF"/>
                </a:solidFill>
              </a:rPr>
              <a:t>?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Quarktheorie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>
                <a:sym typeface="Wingdings"/>
              </a:rPr>
              <a:t>(1964)</a:t>
            </a:r>
          </a:p>
          <a:p>
            <a:pPr lvl="1"/>
            <a:r>
              <a:rPr lang="en-US" dirty="0" err="1">
                <a:solidFill>
                  <a:srgbClr val="0000FF"/>
                </a:solidFill>
                <a:sym typeface="Wingdings"/>
              </a:rPr>
              <a:t>Welche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Kr</a:t>
            </a:r>
            <a:r>
              <a:rPr lang="de-DE" dirty="0" err="1">
                <a:solidFill>
                  <a:srgbClr val="0000FF"/>
                </a:solidFill>
                <a:sym typeface="Wingdings"/>
              </a:rPr>
              <a:t>äfte</a:t>
            </a:r>
            <a:r>
              <a:rPr lang="de-DE" dirty="0">
                <a:solidFill>
                  <a:srgbClr val="0000FF"/>
                </a:solidFill>
                <a:sym typeface="Wingdings"/>
              </a:rPr>
              <a:t> wirken zwischen den Materieteilchen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Standardmodell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Wie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erhalten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Teilchen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ihre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verschiedene</a:t>
            </a:r>
            <a:r>
              <a:rPr lang="en-US" dirty="0">
                <a:solidFill>
                  <a:srgbClr val="0000FF"/>
                </a:solidFill>
              </a:rPr>
              <a:t>) Masse?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Higgs</a:t>
            </a:r>
            <a:r>
              <a:rPr lang="en-US" dirty="0">
                <a:sym typeface="Wingdings" panose="05000000000000000000" pitchFamily="2" charset="2"/>
              </a:rPr>
              <a:t> (1964/2012)</a:t>
            </a:r>
            <a:endParaRPr lang="en-US" dirty="0"/>
          </a:p>
        </p:txBody>
      </p:sp>
      <p:pic>
        <p:nvPicPr>
          <p:cNvPr id="4" name="Picture 3" descr="006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8" y="2478584"/>
            <a:ext cx="4824536" cy="298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mzl.pkfqolmt.480x480-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3" y="2110155"/>
            <a:ext cx="2664295" cy="3829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 bwMode="auto">
          <a:xfrm>
            <a:off x="2880072" y="2771725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5904408" y="2771725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8"/>
          <p:cNvSpPr/>
          <p:nvPr/>
        </p:nvSpPr>
        <p:spPr bwMode="auto">
          <a:xfrm>
            <a:off x="3184872" y="3635821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467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91102" y="2771725"/>
            <a:ext cx="8741698" cy="3960440"/>
            <a:chOff x="359792" y="2673178"/>
            <a:chExt cx="9217024" cy="4248472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92" y="2673178"/>
              <a:ext cx="9214105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 bwMode="auto">
            <a:xfrm>
              <a:off x="6660672" y="3123493"/>
              <a:ext cx="1620000" cy="432048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956816" y="5049493"/>
              <a:ext cx="1620000" cy="432048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Materie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Heutiges</a:t>
            </a:r>
            <a:r>
              <a:rPr lang="en-US" dirty="0"/>
              <a:t> </a:t>
            </a:r>
            <a:r>
              <a:rPr lang="en-US" dirty="0" err="1"/>
              <a:t>Wissen</a:t>
            </a:r>
            <a:r>
              <a:rPr lang="en-US" dirty="0"/>
              <a:t>: </a:t>
            </a:r>
            <a:r>
              <a:rPr lang="en-US" dirty="0" err="1"/>
              <a:t>Materie</a:t>
            </a:r>
            <a:r>
              <a:rPr lang="en-US" dirty="0"/>
              <a:t> hat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hierarchische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US" dirty="0"/>
          </a:p>
          <a:p>
            <a:pPr lvl="1"/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Elektronen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und </a:t>
            </a:r>
            <a:r>
              <a:rPr lang="en-US" dirty="0">
                <a:solidFill>
                  <a:srgbClr val="FF0000"/>
                </a:solidFill>
              </a:rPr>
              <a:t>Quarks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elementar</a:t>
            </a:r>
            <a:r>
              <a:rPr lang="en-US" dirty="0"/>
              <a:t> (“</a:t>
            </a:r>
            <a:r>
              <a:rPr lang="en-US" dirty="0" err="1"/>
              <a:t>punktf</a:t>
            </a:r>
            <a:r>
              <a:rPr lang="de-DE" dirty="0" err="1"/>
              <a:t>örmig</a:t>
            </a:r>
            <a:r>
              <a:rPr lang="en-US" dirty="0"/>
              <a:t>“)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15776" y="2267669"/>
            <a:ext cx="4450193" cy="82484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Atom:</a:t>
            </a:r>
          </a:p>
          <a:p>
            <a:r>
              <a:rPr lang="en-US" sz="1400" dirty="0" err="1">
                <a:solidFill>
                  <a:srgbClr val="0000FF"/>
                </a:solidFill>
              </a:rPr>
              <a:t>Philosophisch</a:t>
            </a:r>
            <a:r>
              <a:rPr lang="en-US" sz="1400" dirty="0">
                <a:solidFill>
                  <a:srgbClr val="0000FF"/>
                </a:solidFill>
              </a:rPr>
              <a:t>: </a:t>
            </a:r>
            <a:r>
              <a:rPr lang="en-US" sz="1400" dirty="0" err="1">
                <a:solidFill>
                  <a:srgbClr val="0000FF"/>
                </a:solidFill>
              </a:rPr>
              <a:t>Demokrit</a:t>
            </a:r>
            <a:r>
              <a:rPr lang="en-US" sz="1400" dirty="0">
                <a:solidFill>
                  <a:srgbClr val="0000FF"/>
                </a:solidFill>
              </a:rPr>
              <a:t>, 4. </a:t>
            </a:r>
            <a:r>
              <a:rPr lang="en-US" sz="1400" dirty="0" err="1">
                <a:solidFill>
                  <a:srgbClr val="0000FF"/>
                </a:solidFill>
              </a:rPr>
              <a:t>Jh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vor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Christus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400" dirty="0" err="1">
                <a:solidFill>
                  <a:srgbClr val="0000FF"/>
                </a:solidFill>
              </a:rPr>
              <a:t>Theoretisch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Experimentell</a:t>
            </a:r>
            <a:r>
              <a:rPr lang="en-US" sz="1400" dirty="0">
                <a:solidFill>
                  <a:srgbClr val="0000FF"/>
                </a:solidFill>
              </a:rPr>
              <a:t>: Einstein/Perrin,</a:t>
            </a:r>
          </a:p>
          <a:p>
            <a:r>
              <a:rPr lang="en-US" sz="1400" dirty="0" err="1">
                <a:solidFill>
                  <a:srgbClr val="0000FF"/>
                </a:solidFill>
              </a:rPr>
              <a:t>Erkl</a:t>
            </a:r>
            <a:r>
              <a:rPr lang="de-DE" sz="1400" dirty="0" err="1">
                <a:solidFill>
                  <a:srgbClr val="0000FF"/>
                </a:solidFill>
              </a:rPr>
              <a:t>ärung</a:t>
            </a:r>
            <a:r>
              <a:rPr lang="de-DE" sz="1400" dirty="0">
                <a:solidFill>
                  <a:srgbClr val="0000FF"/>
                </a:solidFill>
              </a:rPr>
              <a:t>/Messung der </a:t>
            </a:r>
            <a:r>
              <a:rPr lang="en-US" sz="1400" dirty="0" err="1">
                <a:solidFill>
                  <a:srgbClr val="0000FF"/>
                </a:solidFill>
              </a:rPr>
              <a:t>Brown’sche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Bewegung</a:t>
            </a:r>
            <a:r>
              <a:rPr lang="en-US" sz="1400" dirty="0">
                <a:solidFill>
                  <a:srgbClr val="0000FF"/>
                </a:solidFill>
              </a:rPr>
              <a:t>, 1905 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0837" y="6228109"/>
            <a:ext cx="2277547" cy="82484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00FF"/>
                </a:solidFill>
              </a:rPr>
              <a:t>Atomkern</a:t>
            </a:r>
            <a:r>
              <a:rPr lang="en-US" sz="14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Rutherford, </a:t>
            </a:r>
            <a:r>
              <a:rPr lang="en-US" sz="1400" dirty="0" err="1">
                <a:solidFill>
                  <a:srgbClr val="0000FF"/>
                </a:solidFill>
              </a:rPr>
              <a:t>Streuung</a:t>
            </a:r>
            <a:r>
              <a:rPr lang="en-US" sz="1400" dirty="0">
                <a:solidFill>
                  <a:srgbClr val="0000FF"/>
                </a:solidFill>
              </a:rPr>
              <a:t> von</a:t>
            </a:r>
          </a:p>
          <a:p>
            <a:r>
              <a:rPr lang="el-GR" sz="1400" dirty="0">
                <a:solidFill>
                  <a:srgbClr val="0000FF"/>
                </a:solidFill>
                <a:latin typeface="Arial"/>
                <a:cs typeface="Arial"/>
              </a:rPr>
              <a:t>α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sz="1400" dirty="0" err="1">
                <a:solidFill>
                  <a:srgbClr val="0000FF"/>
                </a:solidFill>
              </a:rPr>
              <a:t>Teilchen</a:t>
            </a:r>
            <a:r>
              <a:rPr lang="en-US" sz="1400" dirty="0">
                <a:solidFill>
                  <a:srgbClr val="0000FF"/>
                </a:solidFill>
              </a:rPr>
              <a:t> (</a:t>
            </a:r>
            <a:r>
              <a:rPr lang="en-US" sz="1400" dirty="0" err="1">
                <a:solidFill>
                  <a:srgbClr val="0000FF"/>
                </a:solidFill>
              </a:rPr>
              <a:t>Heliumkernen</a:t>
            </a:r>
            <a:r>
              <a:rPr lang="en-US" sz="1400" dirty="0">
                <a:solidFill>
                  <a:srgbClr val="0000FF"/>
                </a:solidFill>
              </a:rPr>
              <a:t>)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an </a:t>
            </a:r>
            <a:r>
              <a:rPr lang="en-US" sz="1400" dirty="0" err="1">
                <a:solidFill>
                  <a:srgbClr val="0000FF"/>
                </a:solidFill>
              </a:rPr>
              <a:t>Goldatomen</a:t>
            </a:r>
            <a:r>
              <a:rPr lang="en-US" sz="1400" dirty="0">
                <a:solidFill>
                  <a:srgbClr val="0000FF"/>
                </a:solidFill>
              </a:rPr>
              <a:t>, 1910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0472" y="2313138"/>
            <a:ext cx="3254352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Elektron</a:t>
            </a:r>
            <a:r>
              <a:rPr lang="en-US" sz="14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J.J. Thomson, </a:t>
            </a:r>
            <a:r>
              <a:rPr lang="en-US" sz="1400" dirty="0" err="1">
                <a:solidFill>
                  <a:srgbClr val="0000FF"/>
                </a:solidFill>
              </a:rPr>
              <a:t>Kathodenstrahlen</a:t>
            </a:r>
            <a:r>
              <a:rPr lang="en-US" sz="1400" dirty="0">
                <a:solidFill>
                  <a:srgbClr val="0000FF"/>
                </a:solidFill>
              </a:rPr>
              <a:t>, 1897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8544" y="3923853"/>
            <a:ext cx="2254143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Proton:</a:t>
            </a:r>
            <a:r>
              <a:rPr lang="en-US" sz="1400" dirty="0">
                <a:solidFill>
                  <a:srgbClr val="0000FF"/>
                </a:solidFill>
              </a:rPr>
              <a:t> Rutherford, 1919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Neutron:</a:t>
            </a:r>
            <a:r>
              <a:rPr lang="en-US" sz="1400" dirty="0">
                <a:solidFill>
                  <a:srgbClr val="0000FF"/>
                </a:solidFill>
              </a:rPr>
              <a:t> Chadwick, 1932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2600" y="6705626"/>
            <a:ext cx="2084225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Quark</a:t>
            </a:r>
            <a:r>
              <a:rPr lang="en-US" sz="1400" b="1" dirty="0">
                <a:solidFill>
                  <a:srgbClr val="0000FF"/>
                </a:solidFill>
              </a:rPr>
              <a:t>-Modell:</a:t>
            </a:r>
          </a:p>
          <a:p>
            <a:r>
              <a:rPr lang="en-US" sz="1400" dirty="0">
                <a:solidFill>
                  <a:srgbClr val="0000FF"/>
                </a:solidFill>
              </a:rPr>
              <a:t>Gell-Mann, Zweig, 1964</a:t>
            </a:r>
          </a:p>
        </p:txBody>
      </p:sp>
    </p:spTree>
    <p:extLst>
      <p:ext uri="{BB962C8B-B14F-4D97-AF65-F5344CB8AC3E}">
        <p14:creationId xmlns:p14="http://schemas.microsoft.com/office/powerpoint/2010/main" val="3542652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Antimaterie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Sehr</a:t>
            </a:r>
            <a:r>
              <a:rPr lang="en-US" altLang="en-US" dirty="0"/>
              <a:t> </a:t>
            </a:r>
            <a:r>
              <a:rPr lang="en-US" altLang="en-US" dirty="0" err="1"/>
              <a:t>populär</a:t>
            </a:r>
            <a:r>
              <a:rPr lang="en-US" altLang="en-US" dirty="0"/>
              <a:t> </a:t>
            </a:r>
            <a:r>
              <a:rPr lang="en-US" altLang="en-US" dirty="0" err="1"/>
              <a:t>seit</a:t>
            </a:r>
            <a:r>
              <a:rPr lang="en-US" altLang="en-US" dirty="0"/>
              <a:t> Star Trek 								   (</a:t>
            </a:r>
            <a:r>
              <a:rPr lang="en-US" altLang="en-US" dirty="0" err="1"/>
              <a:t>Raumschiff</a:t>
            </a:r>
            <a:r>
              <a:rPr lang="en-US" altLang="en-US" dirty="0"/>
              <a:t> Enterprise) und Illuminati</a:t>
            </a:r>
          </a:p>
          <a:p>
            <a:r>
              <a:rPr lang="en-US" altLang="en-US" dirty="0" err="1">
                <a:solidFill>
                  <a:srgbClr val="FF0000"/>
                </a:solidFill>
              </a:rPr>
              <a:t>Antiteilchen</a:t>
            </a:r>
            <a:r>
              <a:rPr lang="en-US" altLang="en-US" dirty="0"/>
              <a:t> </a:t>
            </a:r>
            <a:r>
              <a:rPr lang="en-US" altLang="en-US" dirty="0" err="1"/>
              <a:t>verhalten</a:t>
            </a:r>
            <a:r>
              <a:rPr lang="en-US" altLang="en-US" dirty="0"/>
              <a:t> </a:t>
            </a:r>
            <a:r>
              <a:rPr lang="en-US" altLang="en-US" dirty="0" err="1"/>
              <a:t>sich</a:t>
            </a:r>
            <a:r>
              <a:rPr lang="en-US" altLang="en-US" dirty="0"/>
              <a:t> </a:t>
            </a:r>
            <a:r>
              <a:rPr lang="en-US" altLang="en-US" dirty="0" err="1"/>
              <a:t>wie</a:t>
            </a:r>
            <a:r>
              <a:rPr lang="en-US" altLang="en-US" dirty="0"/>
              <a:t>									 </a:t>
            </a:r>
            <a:r>
              <a:rPr lang="en-US" altLang="en-US" dirty="0" err="1">
                <a:solidFill>
                  <a:schemeClr val="accent1">
                    <a:lumMod val="50000"/>
                  </a:schemeClr>
                </a:solidFill>
              </a:rPr>
              <a:t>normale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1">
                    <a:lumMod val="50000"/>
                  </a:schemeClr>
                </a:solidFill>
              </a:rPr>
              <a:t>Teilchen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gleicher</a:t>
            </a:r>
            <a:r>
              <a:rPr lang="en-US" altLang="en-US" dirty="0">
                <a:solidFill>
                  <a:srgbClr val="0000FF"/>
                </a:solidFill>
              </a:rPr>
              <a:t>										 Masse</a:t>
            </a:r>
            <a:r>
              <a:rPr lang="en-US" altLang="en-US" dirty="0"/>
              <a:t> </a:t>
            </a:r>
            <a:r>
              <a:rPr lang="en-US" altLang="en-US" dirty="0" err="1"/>
              <a:t>aber</a:t>
            </a:r>
            <a:r>
              <a:rPr lang="en-US" altLang="en-US" dirty="0"/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umgekehrter</a:t>
            </a:r>
            <a:r>
              <a:rPr lang="en-US" altLang="en-US" dirty="0">
                <a:solidFill>
                  <a:srgbClr val="0000FF"/>
                </a:solidFill>
              </a:rPr>
              <a:t>										 </a:t>
            </a:r>
            <a:r>
              <a:rPr lang="en-US" altLang="en-US" dirty="0" err="1">
                <a:solidFill>
                  <a:srgbClr val="0000FF"/>
                </a:solidFill>
              </a:rPr>
              <a:t>Ladung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95288"/>
            <a:ext cx="2259013" cy="3200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051050"/>
            <a:ext cx="2032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19138" y="3779838"/>
          <a:ext cx="8208960" cy="3240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0022">
                <a:tc>
                  <a:txBody>
                    <a:bodyPr/>
                    <a:lstStyle/>
                    <a:p>
                      <a:pPr marL="0" marR="0" indent="0" algn="r" defTabSz="457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dirty="0">
                        <a:solidFill>
                          <a:schemeClr val="tx1"/>
                        </a:solidFill>
                        <a:latin typeface="Luxi Sans" charset="0"/>
                      </a:endParaRPr>
                    </a:p>
                    <a:p>
                      <a:pPr marL="0" marR="0" indent="0" algn="r" defTabSz="457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Name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Elektrische</a:t>
                      </a:r>
                      <a:r>
                        <a:rPr lang="en-US" sz="2000" b="1" i="0" baseline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sz="2000" b="1" i="0" baseline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Ladung</a:t>
                      </a:r>
                      <a:r>
                        <a:rPr lang="en-US" sz="2000" b="1" i="0" baseline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[e]</a:t>
                      </a:r>
                      <a:endParaRPr lang="en-US" sz="2000" b="1" i="0" dirty="0">
                        <a:solidFill>
                          <a:schemeClr val="bg1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Masse [</a:t>
                      </a:r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GeV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/c</a:t>
                      </a:r>
                      <a:r>
                        <a:rPr lang="en-US" sz="2000" b="1" i="0" baseline="3000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2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]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Elektrische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Ladung</a:t>
                      </a: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 [e]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(Anti-)</a:t>
                      </a:r>
                    </a:p>
                    <a:p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Luxi Sans" charset="0"/>
                        </a:rPr>
                        <a:t>Name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Elektron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- 1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0.0005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+ 1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Positron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Proton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FF0000"/>
                          </a:solidFill>
                          <a:latin typeface="Luxi Sans" charset="0"/>
                        </a:rPr>
                        <a:t>+ 1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0.938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-</a:t>
                      </a:r>
                      <a:r>
                        <a:rPr lang="en-US" sz="2000" b="1" i="0" baseline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 1</a:t>
                      </a:r>
                      <a:endParaRPr lang="en-US" sz="2000" b="1" i="0" dirty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Antiproton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Neutron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0.941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Luxi Sans" charset="0"/>
                        </a:rPr>
                        <a:t>Antineutron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21" name="Oval 11"/>
          <p:cNvSpPr>
            <a:spLocks noChangeArrowheads="1"/>
          </p:cNvSpPr>
          <p:nvPr/>
        </p:nvSpPr>
        <p:spPr bwMode="auto">
          <a:xfrm>
            <a:off x="7127875" y="4427538"/>
            <a:ext cx="1728788" cy="165576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912225" y="5075238"/>
            <a:ext cx="13128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>
                <a:solidFill>
                  <a:srgbClr val="008000"/>
                </a:solidFill>
                <a:latin typeface="Luxi Sans" charset="0"/>
              </a:rPr>
              <a:t>Anti-</a:t>
            </a:r>
          </a:p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 err="1">
                <a:solidFill>
                  <a:srgbClr val="008000"/>
                </a:solidFill>
                <a:latin typeface="Luxi Sans" charset="0"/>
              </a:rPr>
              <a:t>Wasserstoff</a:t>
            </a:r>
            <a:endParaRPr lang="en-US" sz="1600" b="1" dirty="0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16423" name="Oval 13"/>
          <p:cNvSpPr>
            <a:spLocks noChangeArrowheads="1"/>
          </p:cNvSpPr>
          <p:nvPr/>
        </p:nvSpPr>
        <p:spPr bwMode="auto">
          <a:xfrm>
            <a:off x="936625" y="4427538"/>
            <a:ext cx="1727200" cy="165576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1438" y="5075238"/>
            <a:ext cx="8651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 err="1">
                <a:solidFill>
                  <a:srgbClr val="008000"/>
                </a:solidFill>
                <a:latin typeface="Luxi Sans" charset="0"/>
              </a:rPr>
              <a:t>Wasser</a:t>
            </a:r>
            <a:r>
              <a:rPr lang="en-US" sz="1600" b="1" dirty="0">
                <a:solidFill>
                  <a:srgbClr val="008000"/>
                </a:solidFill>
                <a:latin typeface="Luxi Sans" charset="0"/>
              </a:rPr>
              <a:t>-</a:t>
            </a:r>
          </a:p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dirty="0" err="1">
                <a:solidFill>
                  <a:srgbClr val="008000"/>
                </a:solidFill>
                <a:latin typeface="Luxi Sans" charset="0"/>
              </a:rPr>
              <a:t>stoff</a:t>
            </a:r>
            <a:endParaRPr lang="en-US" sz="1600" b="1" dirty="0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303463" y="6794500"/>
            <a:ext cx="5113337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Neutron: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Ladungen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der Quarks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im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Neutron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kehren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sich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um</a:t>
            </a:r>
          </a:p>
        </p:txBody>
      </p:sp>
    </p:spTree>
    <p:extLst>
      <p:ext uri="{BB962C8B-B14F-4D97-AF65-F5344CB8AC3E}">
        <p14:creationId xmlns:p14="http://schemas.microsoft.com/office/powerpoint/2010/main" val="2501222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Antimaterie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Erzeugung von Antiteilchen zusammen mit normalen Materieteilchen aus </a:t>
            </a:r>
            <a:r>
              <a:rPr lang="de-DE" dirty="0">
                <a:solidFill>
                  <a:srgbClr val="0000FF"/>
                </a:solidFill>
              </a:rPr>
              <a:t>Umwandlung von Energie in Masse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Produktion am CERN</a:t>
            </a:r>
          </a:p>
          <a:p>
            <a:pPr lvl="1"/>
            <a:r>
              <a:rPr lang="de-DE" dirty="0"/>
              <a:t>intensiver Proton-Strahl (aus Beschleuniger) trifft auf Target (Materieblock)</a:t>
            </a:r>
          </a:p>
          <a:p>
            <a:pPr lvl="1"/>
            <a:r>
              <a:rPr lang="de-DE" dirty="0"/>
              <a:t>Erzeugung von Teilchen aller Art: Pionen, Neutronen, Protonen, Antiprotonen,...</a:t>
            </a:r>
          </a:p>
          <a:p>
            <a:pPr lvl="2"/>
            <a:r>
              <a:rPr lang="de-DE" dirty="0"/>
              <a:t>hohe Energien </a:t>
            </a:r>
            <a:r>
              <a:rPr lang="en-US" dirty="0"/>
              <a:t>~</a:t>
            </a:r>
            <a:r>
              <a:rPr lang="en-US" dirty="0" err="1"/>
              <a:t>einige</a:t>
            </a:r>
            <a:r>
              <a:rPr lang="en-US" dirty="0"/>
              <a:t> </a:t>
            </a:r>
            <a:r>
              <a:rPr lang="en-US" dirty="0" err="1"/>
              <a:t>hundert</a:t>
            </a:r>
            <a:r>
              <a:rPr lang="en-US" dirty="0"/>
              <a:t> MeV </a:t>
            </a:r>
            <a:r>
              <a:rPr lang="en-US" dirty="0" err="1"/>
              <a:t>bis</a:t>
            </a:r>
            <a:r>
              <a:rPr lang="en-US" dirty="0"/>
              <a:t> </a:t>
            </a:r>
            <a:r>
              <a:rPr lang="en-US" dirty="0" err="1"/>
              <a:t>mehrere</a:t>
            </a:r>
            <a:r>
              <a:rPr lang="en-US" dirty="0"/>
              <a:t> GeV</a:t>
            </a:r>
          </a:p>
          <a:p>
            <a:pPr lvl="1"/>
            <a:r>
              <a:rPr lang="en-US" dirty="0" err="1"/>
              <a:t>Ausfiltern</a:t>
            </a:r>
            <a:r>
              <a:rPr lang="en-US" dirty="0"/>
              <a:t> von </a:t>
            </a:r>
            <a:r>
              <a:rPr lang="en-US" dirty="0" err="1"/>
              <a:t>Antiprotonen</a:t>
            </a:r>
            <a:r>
              <a:rPr lang="en-US" dirty="0"/>
              <a:t> (</a:t>
            </a:r>
            <a:r>
              <a:rPr lang="en-US" dirty="0" err="1"/>
              <a:t>Filterung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Magnetfelder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Verlangsamung</a:t>
            </a:r>
            <a:r>
              <a:rPr lang="en-US" dirty="0"/>
              <a:t> der </a:t>
            </a:r>
            <a:r>
              <a:rPr lang="en-US" dirty="0" err="1"/>
              <a:t>Antiprotonen</a:t>
            </a:r>
            <a:r>
              <a:rPr lang="en-US" dirty="0"/>
              <a:t> in </a:t>
            </a:r>
            <a:r>
              <a:rPr lang="en-US" dirty="0" err="1"/>
              <a:t>mehreren</a:t>
            </a:r>
            <a:r>
              <a:rPr lang="en-US" dirty="0"/>
              <a:t> </a:t>
            </a:r>
            <a:r>
              <a:rPr lang="en-US" dirty="0" err="1"/>
              <a:t>Schritten</a:t>
            </a:r>
            <a:endParaRPr lang="en-US" dirty="0"/>
          </a:p>
          <a:p>
            <a:pPr lvl="2"/>
            <a:r>
              <a:rPr lang="en-US" dirty="0" err="1"/>
              <a:t>Energien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atomaren</a:t>
            </a:r>
            <a:r>
              <a:rPr lang="en-US" dirty="0"/>
              <a:t> </a:t>
            </a:r>
            <a:r>
              <a:rPr lang="en-US" dirty="0" err="1"/>
              <a:t>Bereich</a:t>
            </a:r>
            <a:r>
              <a:rPr lang="en-US" dirty="0"/>
              <a:t> ~10 eV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19" y="1990030"/>
            <a:ext cx="1574800" cy="1003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56" y="2040830"/>
            <a:ext cx="2984500" cy="977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634256" y="3060005"/>
            <a:ext cx="12969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90"/>
                </a:solidFill>
                <a:latin typeface="Luxi Sans" charset="0"/>
              </a:rPr>
              <a:t>E </a:t>
            </a:r>
            <a:r>
              <a:rPr lang="en-US" b="1" dirty="0">
                <a:solidFill>
                  <a:srgbClr val="000090"/>
                </a:solidFill>
                <a:latin typeface="Luxi Sans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90"/>
                </a:solidFill>
                <a:latin typeface="Luxi Sans" charset="0"/>
              </a:rPr>
              <a:t>mc</a:t>
            </a:r>
            <a:r>
              <a:rPr lang="en-US" b="1" baseline="30000" dirty="0">
                <a:solidFill>
                  <a:srgbClr val="000090"/>
                </a:solidFill>
                <a:latin typeface="Luxi Sans" charset="0"/>
              </a:rPr>
              <a:t>2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955431" y="3060005"/>
            <a:ext cx="1295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90"/>
                </a:solidFill>
                <a:latin typeface="Luxi Sans" charset="0"/>
              </a:rPr>
              <a:t>mc</a:t>
            </a:r>
            <a:r>
              <a:rPr lang="en-US" b="1" baseline="30000" dirty="0">
                <a:solidFill>
                  <a:srgbClr val="000090"/>
                </a:solidFill>
                <a:latin typeface="Luxi Sans" charset="0"/>
              </a:rPr>
              <a:t>2 </a:t>
            </a:r>
            <a:r>
              <a:rPr lang="en-US" b="1" dirty="0">
                <a:solidFill>
                  <a:srgbClr val="000090"/>
                </a:solidFill>
                <a:latin typeface="Luxi Sans" charset="0"/>
                <a:sym typeface="Wingdings" panose="05000000000000000000" pitchFamily="2" charset="2"/>
              </a:rPr>
              <a:t> E</a:t>
            </a:r>
            <a:endParaRPr lang="en-US" b="1" baseline="30000" dirty="0">
              <a:solidFill>
                <a:srgbClr val="000090"/>
              </a:solidFill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4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Speicherung</a:t>
            </a:r>
            <a:r>
              <a:rPr lang="en-US" dirty="0"/>
              <a:t> von </a:t>
            </a:r>
            <a:r>
              <a:rPr lang="en-US" dirty="0" err="1"/>
              <a:t>Antimaterie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Speicherung</a:t>
            </a:r>
            <a:r>
              <a:rPr lang="en-US" dirty="0"/>
              <a:t> in </a:t>
            </a:r>
            <a:r>
              <a:rPr lang="en-US" dirty="0" err="1"/>
              <a:t>Antimaterie</a:t>
            </a:r>
            <a:r>
              <a:rPr lang="en-US" dirty="0"/>
              <a:t>-”</a:t>
            </a:r>
            <a:r>
              <a:rPr lang="en-US" dirty="0" err="1"/>
              <a:t>Falle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Kombination</a:t>
            </a:r>
            <a:r>
              <a:rPr lang="en-US" dirty="0"/>
              <a:t> von </a:t>
            </a:r>
            <a:r>
              <a:rPr lang="en-US" dirty="0" err="1"/>
              <a:t>magn</a:t>
            </a:r>
            <a:r>
              <a:rPr lang="en-US" dirty="0"/>
              <a:t>.+ el. </a:t>
            </a:r>
            <a:r>
              <a:rPr lang="en-US" dirty="0" err="1"/>
              <a:t>Feldern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1076325" lvl="3" indent="0">
              <a:buNone/>
            </a:pPr>
            <a:endParaRPr lang="en-US" dirty="0"/>
          </a:p>
          <a:p>
            <a:pPr marL="1076325" lvl="3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Speicherdauer</a:t>
            </a:r>
            <a:r>
              <a:rPr lang="en-US" dirty="0"/>
              <a:t>: ~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Monate</a:t>
            </a:r>
            <a:endParaRPr lang="en-US" dirty="0"/>
          </a:p>
          <a:p>
            <a:pPr lvl="1"/>
            <a:r>
              <a:rPr lang="en-US" dirty="0"/>
              <a:t>~10 </a:t>
            </a:r>
            <a:r>
              <a:rPr lang="en-US" dirty="0" err="1"/>
              <a:t>Millionen</a:t>
            </a:r>
            <a:r>
              <a:rPr lang="en-US" dirty="0"/>
              <a:t> </a:t>
            </a:r>
            <a:r>
              <a:rPr lang="en-US" dirty="0" err="1"/>
              <a:t>Antiprotonen</a:t>
            </a:r>
            <a:endParaRPr lang="en-US" dirty="0"/>
          </a:p>
          <a:p>
            <a:pPr lvl="2"/>
            <a:r>
              <a:rPr lang="en-US" dirty="0" err="1"/>
              <a:t>geplant</a:t>
            </a:r>
            <a:r>
              <a:rPr lang="en-US" dirty="0"/>
              <a:t>: ~1 </a:t>
            </a:r>
            <a:r>
              <a:rPr lang="en-US" dirty="0" err="1"/>
              <a:t>Milliarde</a:t>
            </a:r>
            <a:r>
              <a:rPr lang="en-US" dirty="0"/>
              <a:t> </a:t>
            </a:r>
            <a:r>
              <a:rPr lang="en-US" dirty="0" err="1"/>
              <a:t>Antiprotonen</a:t>
            </a:r>
            <a:endParaRPr lang="en-US" dirty="0"/>
          </a:p>
          <a:p>
            <a:pPr lvl="2"/>
            <a:endParaRPr lang="de-DE" dirty="0"/>
          </a:p>
        </p:txBody>
      </p:sp>
      <p:pic>
        <p:nvPicPr>
          <p:cNvPr id="9" name="TrapPrinci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4448" y="1159505"/>
            <a:ext cx="3465786" cy="241874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THENA_PenningTra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328" y="4025900"/>
            <a:ext cx="4390467" cy="282746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G_9007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0581" y="2272477"/>
            <a:ext cx="1866043" cy="279906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hape 475"/>
          <p:cNvSpPr/>
          <p:nvPr/>
        </p:nvSpPr>
        <p:spPr>
          <a:xfrm>
            <a:off x="704184" y="2378418"/>
            <a:ext cx="801501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76"/>
          <p:cNvSpPr/>
          <p:nvPr/>
        </p:nvSpPr>
        <p:spPr>
          <a:xfrm>
            <a:off x="704183" y="4084496"/>
            <a:ext cx="801501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77"/>
          <p:cNvSpPr/>
          <p:nvPr/>
        </p:nvSpPr>
        <p:spPr>
          <a:xfrm>
            <a:off x="503807" y="3231457"/>
            <a:ext cx="1001877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trode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478"/>
          <p:cNvSpPr/>
          <p:nvPr/>
        </p:nvSpPr>
        <p:spPr>
          <a:xfrm>
            <a:off x="591501" y="4793466"/>
            <a:ext cx="912109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defTabSz="584200">
              <a:defRPr sz="1800"/>
            </a:pP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Ultrah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och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Eurostile"/>
            </a:endParaRPr>
          </a:p>
          <a:p>
            <a:pPr lvl="0" defTabSz="584200">
              <a:defRPr sz="1800"/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V</a:t>
            </a: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a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k</a:t>
            </a:r>
            <a:r>
              <a:rPr sz="14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uum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Eurostile"/>
            </a:endParaRPr>
          </a:p>
        </p:txBody>
      </p:sp>
      <p:sp>
        <p:nvSpPr>
          <p:cNvPr id="21" name="Shape 475"/>
          <p:cNvSpPr/>
          <p:nvPr/>
        </p:nvSpPr>
        <p:spPr>
          <a:xfrm>
            <a:off x="3816176" y="2272477"/>
            <a:ext cx="1756891" cy="547842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Filmversion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“Illuminati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1519348" y="2508453"/>
            <a:ext cx="856667" cy="26327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H="1" flipV="1">
            <a:off x="1509594" y="4219786"/>
            <a:ext cx="506381" cy="154314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 flipV="1">
            <a:off x="1509595" y="3359892"/>
            <a:ext cx="687470" cy="21835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1503610" y="4479857"/>
            <a:ext cx="1016421" cy="4589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6" name="Shape 475"/>
          <p:cNvSpPr/>
          <p:nvPr/>
        </p:nvSpPr>
        <p:spPr>
          <a:xfrm>
            <a:off x="4693881" y="3903758"/>
            <a:ext cx="3748847" cy="312393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Echte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Antimaterie-Falle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CERN</a:t>
            </a:r>
          </a:p>
        </p:txBody>
      </p:sp>
    </p:spTree>
    <p:extLst>
      <p:ext uri="{BB962C8B-B14F-4D97-AF65-F5344CB8AC3E}">
        <p14:creationId xmlns:p14="http://schemas.microsoft.com/office/powerpoint/2010/main" val="3453204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 </a:t>
            </a:r>
            <a:r>
              <a:rPr lang="en-US" dirty="0" err="1"/>
              <a:t>Antimaterie</a:t>
            </a:r>
            <a:r>
              <a:rPr lang="en-US" dirty="0"/>
              <a:t> Fabrik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8233" r="9363" b="5225"/>
          <a:stretch/>
        </p:blipFill>
        <p:spPr>
          <a:xfrm>
            <a:off x="449762" y="1035915"/>
            <a:ext cx="2932232" cy="1850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bject 22"/>
          <p:cNvSpPr>
            <a:spLocks noChangeAspect="1"/>
          </p:cNvSpPr>
          <p:nvPr/>
        </p:nvSpPr>
        <p:spPr>
          <a:xfrm>
            <a:off x="6519085" y="1043533"/>
            <a:ext cx="3417771" cy="180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2808064" y="3245834"/>
            <a:ext cx="4392488" cy="3702355"/>
            <a:chOff x="6057907" y="1651001"/>
            <a:chExt cx="6870710" cy="57911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bject 13"/>
            <p:cNvSpPr/>
            <p:nvPr/>
          </p:nvSpPr>
          <p:spPr>
            <a:xfrm>
              <a:off x="6057907" y="1651001"/>
              <a:ext cx="6870710" cy="57911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5"/>
            <p:cNvSpPr/>
            <p:nvPr/>
          </p:nvSpPr>
          <p:spPr>
            <a:xfrm>
              <a:off x="10277671" y="3097536"/>
              <a:ext cx="833120" cy="2662553"/>
            </a:xfrm>
            <a:custGeom>
              <a:avLst/>
              <a:gdLst/>
              <a:ahLst/>
              <a:cxnLst/>
              <a:rect l="l" t="t" r="r" b="b"/>
              <a:pathLst>
                <a:path w="833120" h="2662554">
                  <a:moveTo>
                    <a:pt x="0" y="0"/>
                  </a:moveTo>
                  <a:lnTo>
                    <a:pt x="46325" y="2643706"/>
                  </a:lnTo>
                  <a:lnTo>
                    <a:pt x="833102" y="2662549"/>
                  </a:lnTo>
                  <a:lnTo>
                    <a:pt x="818586" y="334511"/>
                  </a:lnTo>
                  <a:lnTo>
                    <a:pt x="113272" y="6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/>
            <p:cNvSpPr/>
            <p:nvPr/>
          </p:nvSpPr>
          <p:spPr>
            <a:xfrm>
              <a:off x="10277671" y="3097536"/>
              <a:ext cx="833120" cy="2662553"/>
            </a:xfrm>
            <a:custGeom>
              <a:avLst/>
              <a:gdLst/>
              <a:ahLst/>
              <a:cxnLst/>
              <a:rect l="l" t="t" r="r" b="b"/>
              <a:pathLst>
                <a:path w="833120" h="2662554">
                  <a:moveTo>
                    <a:pt x="113273" y="6964"/>
                  </a:moveTo>
                  <a:lnTo>
                    <a:pt x="818586" y="334512"/>
                  </a:lnTo>
                  <a:lnTo>
                    <a:pt x="833102" y="2662549"/>
                  </a:lnTo>
                  <a:lnTo>
                    <a:pt x="46326" y="2643706"/>
                  </a:lnTo>
                  <a:lnTo>
                    <a:pt x="0" y="0"/>
                  </a:lnTo>
                  <a:lnTo>
                    <a:pt x="113273" y="69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/>
            <p:cNvSpPr/>
            <p:nvPr/>
          </p:nvSpPr>
          <p:spPr>
            <a:xfrm>
              <a:off x="10472798" y="2772644"/>
              <a:ext cx="1529717" cy="937893"/>
            </a:xfrm>
            <a:custGeom>
              <a:avLst/>
              <a:gdLst/>
              <a:ahLst/>
              <a:cxnLst/>
              <a:rect l="l" t="t" r="r" b="b"/>
              <a:pathLst>
                <a:path w="1529715" h="937895">
                  <a:moveTo>
                    <a:pt x="335293" y="0"/>
                  </a:moveTo>
                  <a:lnTo>
                    <a:pt x="0" y="312143"/>
                  </a:lnTo>
                  <a:lnTo>
                    <a:pt x="925502" y="914613"/>
                  </a:lnTo>
                  <a:lnTo>
                    <a:pt x="1529596" y="937493"/>
                  </a:lnTo>
                  <a:lnTo>
                    <a:pt x="335293" y="0"/>
                  </a:lnTo>
                  <a:close/>
                </a:path>
              </a:pathLst>
            </a:custGeom>
            <a:solidFill>
              <a:srgbClr val="F5D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/>
            <p:cNvSpPr/>
            <p:nvPr/>
          </p:nvSpPr>
          <p:spPr>
            <a:xfrm>
              <a:off x="10472798" y="2772644"/>
              <a:ext cx="1529717" cy="937893"/>
            </a:xfrm>
            <a:custGeom>
              <a:avLst/>
              <a:gdLst/>
              <a:ahLst/>
              <a:cxnLst/>
              <a:rect l="l" t="t" r="r" b="b"/>
              <a:pathLst>
                <a:path w="1529715" h="937895">
                  <a:moveTo>
                    <a:pt x="0" y="312143"/>
                  </a:moveTo>
                  <a:lnTo>
                    <a:pt x="335293" y="0"/>
                  </a:lnTo>
                  <a:lnTo>
                    <a:pt x="1529596" y="937494"/>
                  </a:lnTo>
                  <a:lnTo>
                    <a:pt x="925502" y="914613"/>
                  </a:lnTo>
                  <a:lnTo>
                    <a:pt x="0" y="312143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/>
            <p:cNvSpPr/>
            <p:nvPr/>
          </p:nvSpPr>
          <p:spPr>
            <a:xfrm>
              <a:off x="10446210" y="2247881"/>
              <a:ext cx="2014222" cy="1541144"/>
            </a:xfrm>
            <a:custGeom>
              <a:avLst/>
              <a:gdLst/>
              <a:ahLst/>
              <a:cxnLst/>
              <a:rect l="l" t="t" r="r" b="b"/>
              <a:pathLst>
                <a:path w="2014220" h="1541145">
                  <a:moveTo>
                    <a:pt x="176197" y="0"/>
                  </a:moveTo>
                  <a:lnTo>
                    <a:pt x="0" y="245692"/>
                  </a:lnTo>
                  <a:lnTo>
                    <a:pt x="1637596" y="1540791"/>
                  </a:lnTo>
                  <a:lnTo>
                    <a:pt x="2014034" y="1529651"/>
                  </a:lnTo>
                  <a:lnTo>
                    <a:pt x="1701891" y="843224"/>
                  </a:lnTo>
                  <a:lnTo>
                    <a:pt x="938745" y="248964"/>
                  </a:lnTo>
                  <a:lnTo>
                    <a:pt x="176197" y="0"/>
                  </a:lnTo>
                  <a:close/>
                </a:path>
              </a:pathLst>
            </a:custGeom>
            <a:solidFill>
              <a:srgbClr val="773F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10446212" y="2247881"/>
              <a:ext cx="2014222" cy="1541144"/>
            </a:xfrm>
            <a:custGeom>
              <a:avLst/>
              <a:gdLst/>
              <a:ahLst/>
              <a:cxnLst/>
              <a:rect l="l" t="t" r="r" b="b"/>
              <a:pathLst>
                <a:path w="2014220" h="1541145">
                  <a:moveTo>
                    <a:pt x="176197" y="0"/>
                  </a:moveTo>
                  <a:lnTo>
                    <a:pt x="0" y="245693"/>
                  </a:lnTo>
                  <a:lnTo>
                    <a:pt x="1637596" y="1540791"/>
                  </a:lnTo>
                  <a:lnTo>
                    <a:pt x="2014034" y="1529651"/>
                  </a:lnTo>
                  <a:lnTo>
                    <a:pt x="1701892" y="843224"/>
                  </a:lnTo>
                  <a:lnTo>
                    <a:pt x="938745" y="248964"/>
                  </a:lnTo>
                  <a:lnTo>
                    <a:pt x="176197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/>
            <p:cNvSpPr/>
            <p:nvPr/>
          </p:nvSpPr>
          <p:spPr>
            <a:xfrm>
              <a:off x="11127837" y="3683397"/>
              <a:ext cx="802642" cy="2109468"/>
            </a:xfrm>
            <a:custGeom>
              <a:avLst/>
              <a:gdLst/>
              <a:ahLst/>
              <a:cxnLst/>
              <a:rect l="l" t="t" r="r" b="b"/>
              <a:pathLst>
                <a:path w="802640" h="2109470">
                  <a:moveTo>
                    <a:pt x="34523" y="0"/>
                  </a:moveTo>
                  <a:lnTo>
                    <a:pt x="0" y="2101515"/>
                  </a:lnTo>
                  <a:lnTo>
                    <a:pt x="422718" y="2109218"/>
                  </a:lnTo>
                  <a:lnTo>
                    <a:pt x="787994" y="1858825"/>
                  </a:lnTo>
                  <a:lnTo>
                    <a:pt x="802022" y="42863"/>
                  </a:lnTo>
                  <a:lnTo>
                    <a:pt x="34523" y="0"/>
                  </a:lnTo>
                  <a:close/>
                </a:path>
              </a:pathLst>
            </a:custGeom>
            <a:solidFill>
              <a:srgbClr val="0B5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/>
            <p:cNvSpPr/>
            <p:nvPr/>
          </p:nvSpPr>
          <p:spPr>
            <a:xfrm>
              <a:off x="11127837" y="3683397"/>
              <a:ext cx="802642" cy="2109468"/>
            </a:xfrm>
            <a:custGeom>
              <a:avLst/>
              <a:gdLst/>
              <a:ahLst/>
              <a:cxnLst/>
              <a:rect l="l" t="t" r="r" b="b"/>
              <a:pathLst>
                <a:path w="802640" h="2109470">
                  <a:moveTo>
                    <a:pt x="34523" y="0"/>
                  </a:moveTo>
                  <a:lnTo>
                    <a:pt x="802022" y="42863"/>
                  </a:lnTo>
                  <a:lnTo>
                    <a:pt x="787994" y="1858824"/>
                  </a:lnTo>
                  <a:lnTo>
                    <a:pt x="422718" y="2109218"/>
                  </a:lnTo>
                  <a:lnTo>
                    <a:pt x="0" y="2101515"/>
                  </a:lnTo>
                  <a:lnTo>
                    <a:pt x="34523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3"/>
            <p:cNvSpPr/>
            <p:nvPr/>
          </p:nvSpPr>
          <p:spPr>
            <a:xfrm>
              <a:off x="10413403" y="3403611"/>
              <a:ext cx="471805" cy="1716404"/>
            </a:xfrm>
            <a:custGeom>
              <a:avLst/>
              <a:gdLst/>
              <a:ahLst/>
              <a:cxnLst/>
              <a:rect l="l" t="t" r="r" b="b"/>
              <a:pathLst>
                <a:path w="471804" h="1716404">
                  <a:moveTo>
                    <a:pt x="0" y="1716185"/>
                  </a:moveTo>
                  <a:lnTo>
                    <a:pt x="0" y="0"/>
                  </a:lnTo>
                  <a:lnTo>
                    <a:pt x="471545" y="0"/>
                  </a:lnTo>
                  <a:lnTo>
                    <a:pt x="471545" y="1716185"/>
                  </a:lnTo>
                  <a:lnTo>
                    <a:pt x="0" y="1716185"/>
                  </a:lnTo>
                  <a:close/>
                </a:path>
              </a:pathLst>
            </a:custGeom>
            <a:solidFill>
              <a:srgbClr val="C82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4"/>
            <p:cNvSpPr/>
            <p:nvPr/>
          </p:nvSpPr>
          <p:spPr>
            <a:xfrm>
              <a:off x="10413403" y="3403611"/>
              <a:ext cx="471805" cy="1716404"/>
            </a:xfrm>
            <a:custGeom>
              <a:avLst/>
              <a:gdLst/>
              <a:ahLst/>
              <a:cxnLst/>
              <a:rect l="l" t="t" r="r" b="b"/>
              <a:pathLst>
                <a:path w="471804" h="1716404">
                  <a:moveTo>
                    <a:pt x="0" y="1716185"/>
                  </a:moveTo>
                  <a:lnTo>
                    <a:pt x="0" y="0"/>
                  </a:lnTo>
                  <a:lnTo>
                    <a:pt x="471546" y="0"/>
                  </a:lnTo>
                  <a:lnTo>
                    <a:pt x="471546" y="1716185"/>
                  </a:lnTo>
                  <a:lnTo>
                    <a:pt x="0" y="171618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"/>
            <p:cNvSpPr txBox="1"/>
            <p:nvPr/>
          </p:nvSpPr>
          <p:spPr>
            <a:xfrm>
              <a:off x="10549565" y="3592060"/>
              <a:ext cx="240711" cy="116145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ASACUSA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1" name="object 26"/>
            <p:cNvSpPr/>
            <p:nvPr/>
          </p:nvSpPr>
          <p:spPr>
            <a:xfrm>
              <a:off x="11322073" y="3895076"/>
              <a:ext cx="413384" cy="1419860"/>
            </a:xfrm>
            <a:custGeom>
              <a:avLst/>
              <a:gdLst/>
              <a:ahLst/>
              <a:cxnLst/>
              <a:rect l="l" t="t" r="r" b="b"/>
              <a:pathLst>
                <a:path w="413384" h="1419860">
                  <a:moveTo>
                    <a:pt x="0" y="1419273"/>
                  </a:moveTo>
                  <a:lnTo>
                    <a:pt x="0" y="0"/>
                  </a:lnTo>
                  <a:lnTo>
                    <a:pt x="413378" y="0"/>
                  </a:lnTo>
                  <a:lnTo>
                    <a:pt x="413378" y="1419273"/>
                  </a:lnTo>
                  <a:lnTo>
                    <a:pt x="0" y="1419273"/>
                  </a:lnTo>
                  <a:close/>
                </a:path>
              </a:pathLst>
            </a:custGeom>
            <a:solidFill>
              <a:srgbClr val="0B5D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7"/>
            <p:cNvSpPr txBox="1"/>
            <p:nvPr/>
          </p:nvSpPr>
          <p:spPr>
            <a:xfrm>
              <a:off x="11295026" y="3895076"/>
              <a:ext cx="413384" cy="1419860"/>
            </a:xfrm>
            <a:prstGeom prst="rect">
              <a:avLst/>
            </a:prstGeom>
            <a:solidFill>
              <a:srgbClr val="0B5D18"/>
            </a:solidFill>
            <a:ln w="25400">
              <a:solidFill>
                <a:srgbClr val="000000"/>
              </a:solidFill>
            </a:ln>
          </p:spPr>
          <p:txBody>
            <a:bodyPr vert="vert270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ALPHA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3" name="object 28"/>
            <p:cNvSpPr/>
            <p:nvPr/>
          </p:nvSpPr>
          <p:spPr>
            <a:xfrm>
              <a:off x="11067828" y="2592446"/>
              <a:ext cx="922020" cy="848994"/>
            </a:xfrm>
            <a:custGeom>
              <a:avLst/>
              <a:gdLst/>
              <a:ahLst/>
              <a:cxnLst/>
              <a:rect l="l" t="t" r="r" b="b"/>
              <a:pathLst>
                <a:path w="922020" h="848995">
                  <a:moveTo>
                    <a:pt x="212479" y="0"/>
                  </a:moveTo>
                  <a:lnTo>
                    <a:pt x="0" y="253224"/>
                  </a:lnTo>
                  <a:lnTo>
                    <a:pt x="709388" y="848471"/>
                  </a:lnTo>
                  <a:lnTo>
                    <a:pt x="921870" y="595247"/>
                  </a:lnTo>
                  <a:lnTo>
                    <a:pt x="212479" y="0"/>
                  </a:lnTo>
                  <a:close/>
                </a:path>
              </a:pathLst>
            </a:custGeom>
            <a:solidFill>
              <a:srgbClr val="5F32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9"/>
            <p:cNvSpPr/>
            <p:nvPr/>
          </p:nvSpPr>
          <p:spPr>
            <a:xfrm>
              <a:off x="11067828" y="2592443"/>
              <a:ext cx="922020" cy="848993"/>
            </a:xfrm>
            <a:custGeom>
              <a:avLst/>
              <a:gdLst/>
              <a:ahLst/>
              <a:cxnLst/>
              <a:rect l="l" t="t" r="r" b="b"/>
              <a:pathLst>
                <a:path w="922020" h="848995">
                  <a:moveTo>
                    <a:pt x="212480" y="0"/>
                  </a:moveTo>
                  <a:lnTo>
                    <a:pt x="921869" y="595248"/>
                  </a:lnTo>
                  <a:lnTo>
                    <a:pt x="709389" y="848472"/>
                  </a:lnTo>
                  <a:lnTo>
                    <a:pt x="0" y="253224"/>
                  </a:lnTo>
                  <a:lnTo>
                    <a:pt x="212480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0"/>
            <p:cNvSpPr txBox="1"/>
            <p:nvPr/>
          </p:nvSpPr>
          <p:spPr>
            <a:xfrm rot="2400000">
              <a:off x="11216955" y="2981947"/>
              <a:ext cx="756145" cy="2154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A</a:t>
              </a:r>
              <a:r>
                <a:rPr sz="1000" b="1" spc="-10" dirty="0">
                  <a:solidFill>
                    <a:srgbClr val="FFFFFF"/>
                  </a:solidFill>
                  <a:latin typeface="Helvetica"/>
                  <a:cs typeface="Helvetica"/>
                </a:rPr>
                <a:t>EGIS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6" name="object 31"/>
            <p:cNvSpPr/>
            <p:nvPr/>
          </p:nvSpPr>
          <p:spPr>
            <a:xfrm>
              <a:off x="10732034" y="2893558"/>
              <a:ext cx="757556" cy="698499"/>
            </a:xfrm>
            <a:custGeom>
              <a:avLst/>
              <a:gdLst/>
              <a:ahLst/>
              <a:cxnLst/>
              <a:rect l="l" t="t" r="r" b="b"/>
              <a:pathLst>
                <a:path w="757554" h="698500">
                  <a:moveTo>
                    <a:pt x="178386" y="0"/>
                  </a:moveTo>
                  <a:lnTo>
                    <a:pt x="0" y="212592"/>
                  </a:lnTo>
                  <a:lnTo>
                    <a:pt x="578563" y="698065"/>
                  </a:lnTo>
                  <a:lnTo>
                    <a:pt x="756950" y="485472"/>
                  </a:lnTo>
                  <a:lnTo>
                    <a:pt x="178386" y="0"/>
                  </a:lnTo>
                  <a:close/>
                </a:path>
              </a:pathLst>
            </a:custGeom>
            <a:solidFill>
              <a:srgbClr val="F5D3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2"/>
            <p:cNvSpPr/>
            <p:nvPr/>
          </p:nvSpPr>
          <p:spPr>
            <a:xfrm>
              <a:off x="10732034" y="2893560"/>
              <a:ext cx="757557" cy="698499"/>
            </a:xfrm>
            <a:custGeom>
              <a:avLst/>
              <a:gdLst/>
              <a:ahLst/>
              <a:cxnLst/>
              <a:rect l="l" t="t" r="r" b="b"/>
              <a:pathLst>
                <a:path w="757554" h="698500">
                  <a:moveTo>
                    <a:pt x="178386" y="0"/>
                  </a:moveTo>
                  <a:lnTo>
                    <a:pt x="756950" y="485472"/>
                  </a:lnTo>
                  <a:lnTo>
                    <a:pt x="578564" y="698066"/>
                  </a:lnTo>
                  <a:lnTo>
                    <a:pt x="0" y="212593"/>
                  </a:lnTo>
                  <a:lnTo>
                    <a:pt x="178386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3"/>
            <p:cNvSpPr txBox="1"/>
            <p:nvPr/>
          </p:nvSpPr>
          <p:spPr>
            <a:xfrm rot="2400000">
              <a:off x="10787013" y="3274805"/>
              <a:ext cx="913224" cy="2403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000" b="1" spc="-75" dirty="0">
                  <a:solidFill>
                    <a:srgbClr val="FFFFFF"/>
                  </a:solidFill>
                  <a:latin typeface="Helvetica"/>
                  <a:cs typeface="Helvetica"/>
                </a:rPr>
                <a:t>A</a:t>
              </a:r>
              <a:r>
                <a:rPr sz="1000" b="1" spc="-5" dirty="0">
                  <a:solidFill>
                    <a:srgbClr val="FFFFFF"/>
                  </a:solidFill>
                  <a:latin typeface="Helvetica"/>
                  <a:cs typeface="Helvetica"/>
                </a:rPr>
                <a:t>T</a:t>
              </a: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RA</a:t>
              </a:r>
              <a:r>
                <a:rPr sz="1000" b="1" spc="-10" dirty="0">
                  <a:solidFill>
                    <a:srgbClr val="FFFFFF"/>
                  </a:solidFill>
                  <a:latin typeface="Helvetica"/>
                  <a:cs typeface="Helvetica"/>
                </a:rPr>
                <a:t>P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29" name="object 34"/>
            <p:cNvSpPr/>
            <p:nvPr/>
          </p:nvSpPr>
          <p:spPr>
            <a:xfrm>
              <a:off x="9794877" y="3092500"/>
              <a:ext cx="487680" cy="936624"/>
            </a:xfrm>
            <a:custGeom>
              <a:avLst/>
              <a:gdLst/>
              <a:ahLst/>
              <a:cxnLst/>
              <a:rect l="l" t="t" r="r" b="b"/>
              <a:pathLst>
                <a:path w="487679" h="936625">
                  <a:moveTo>
                    <a:pt x="486792" y="0"/>
                  </a:moveTo>
                  <a:lnTo>
                    <a:pt x="18842" y="2024"/>
                  </a:lnTo>
                  <a:lnTo>
                    <a:pt x="0" y="932449"/>
                  </a:lnTo>
                  <a:lnTo>
                    <a:pt x="487227" y="936386"/>
                  </a:lnTo>
                  <a:lnTo>
                    <a:pt x="486792" y="0"/>
                  </a:lnTo>
                  <a:close/>
                </a:path>
              </a:pathLst>
            </a:custGeom>
            <a:solidFill>
              <a:srgbClr val="51A7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5"/>
            <p:cNvSpPr/>
            <p:nvPr/>
          </p:nvSpPr>
          <p:spPr>
            <a:xfrm>
              <a:off x="9794877" y="3092500"/>
              <a:ext cx="487680" cy="936624"/>
            </a:xfrm>
            <a:custGeom>
              <a:avLst/>
              <a:gdLst/>
              <a:ahLst/>
              <a:cxnLst/>
              <a:rect l="l" t="t" r="r" b="b"/>
              <a:pathLst>
                <a:path w="487679" h="936625">
                  <a:moveTo>
                    <a:pt x="18842" y="2024"/>
                  </a:moveTo>
                  <a:lnTo>
                    <a:pt x="0" y="932448"/>
                  </a:lnTo>
                  <a:lnTo>
                    <a:pt x="487227" y="936385"/>
                  </a:lnTo>
                  <a:lnTo>
                    <a:pt x="486792" y="0"/>
                  </a:lnTo>
                  <a:lnTo>
                    <a:pt x="18842" y="20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6"/>
            <p:cNvSpPr txBox="1"/>
            <p:nvPr/>
          </p:nvSpPr>
          <p:spPr>
            <a:xfrm>
              <a:off x="9912930" y="3133950"/>
              <a:ext cx="240711" cy="1154478"/>
            </a:xfrm>
            <a:prstGeom prst="rect">
              <a:avLst/>
            </a:prstGeom>
            <a:solidFill>
              <a:srgbClr val="0365C0"/>
            </a:solidFill>
            <a:ln w="25400">
              <a:solidFill>
                <a:srgbClr val="000000"/>
              </a:solidFill>
            </a:ln>
          </p:spPr>
          <p:txBody>
            <a:bodyPr vert="vert270" wrap="square" lIns="0" tIns="0" rIns="0" bIns="0" rtlCol="0">
              <a:spAutoFit/>
            </a:bodyPr>
            <a:lstStyle/>
            <a:p>
              <a:pPr marL="233045"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BASE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32" name="object 37"/>
            <p:cNvSpPr/>
            <p:nvPr/>
          </p:nvSpPr>
          <p:spPr>
            <a:xfrm>
              <a:off x="6740516" y="3650005"/>
              <a:ext cx="1713866" cy="1911982"/>
            </a:xfrm>
            <a:custGeom>
              <a:avLst/>
              <a:gdLst/>
              <a:ahLst/>
              <a:cxnLst/>
              <a:rect l="l" t="t" r="r" b="b"/>
              <a:pathLst>
                <a:path w="1713865" h="1911985">
                  <a:moveTo>
                    <a:pt x="1408799" y="0"/>
                  </a:moveTo>
                  <a:lnTo>
                    <a:pt x="0" y="479813"/>
                  </a:lnTo>
                  <a:lnTo>
                    <a:pt x="461063" y="1868737"/>
                  </a:lnTo>
                  <a:lnTo>
                    <a:pt x="719621" y="1911489"/>
                  </a:lnTo>
                  <a:lnTo>
                    <a:pt x="1129252" y="805120"/>
                  </a:lnTo>
                  <a:lnTo>
                    <a:pt x="1713591" y="624573"/>
                  </a:lnTo>
                  <a:lnTo>
                    <a:pt x="1408799" y="0"/>
                  </a:lnTo>
                  <a:close/>
                </a:path>
              </a:pathLst>
            </a:custGeom>
            <a:solidFill>
              <a:srgbClr val="DCDE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8"/>
            <p:cNvSpPr/>
            <p:nvPr/>
          </p:nvSpPr>
          <p:spPr>
            <a:xfrm>
              <a:off x="6740514" y="3650003"/>
              <a:ext cx="1713866" cy="1911981"/>
            </a:xfrm>
            <a:custGeom>
              <a:avLst/>
              <a:gdLst/>
              <a:ahLst/>
              <a:cxnLst/>
              <a:rect l="l" t="t" r="r" b="b"/>
              <a:pathLst>
                <a:path w="1713865" h="1911985">
                  <a:moveTo>
                    <a:pt x="1408798" y="0"/>
                  </a:moveTo>
                  <a:lnTo>
                    <a:pt x="0" y="479814"/>
                  </a:lnTo>
                  <a:lnTo>
                    <a:pt x="461063" y="1868737"/>
                  </a:lnTo>
                  <a:lnTo>
                    <a:pt x="719620" y="1911489"/>
                  </a:lnTo>
                  <a:lnTo>
                    <a:pt x="1129252" y="805120"/>
                  </a:lnTo>
                  <a:lnTo>
                    <a:pt x="1713590" y="624573"/>
                  </a:lnTo>
                  <a:lnTo>
                    <a:pt x="1408798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9"/>
            <p:cNvSpPr/>
            <p:nvPr/>
          </p:nvSpPr>
          <p:spPr>
            <a:xfrm>
              <a:off x="7034984" y="3900140"/>
              <a:ext cx="885826" cy="756284"/>
            </a:xfrm>
            <a:custGeom>
              <a:avLst/>
              <a:gdLst/>
              <a:ahLst/>
              <a:cxnLst/>
              <a:rect l="l" t="t" r="r" b="b"/>
              <a:pathLst>
                <a:path w="885825" h="756285">
                  <a:moveTo>
                    <a:pt x="680924" y="0"/>
                  </a:moveTo>
                  <a:lnTo>
                    <a:pt x="0" y="435409"/>
                  </a:lnTo>
                  <a:lnTo>
                    <a:pt x="204882" y="755818"/>
                  </a:lnTo>
                  <a:lnTo>
                    <a:pt x="885807" y="320409"/>
                  </a:lnTo>
                  <a:lnTo>
                    <a:pt x="680924" y="0"/>
                  </a:lnTo>
                  <a:close/>
                </a:path>
              </a:pathLst>
            </a:custGeom>
            <a:solidFill>
              <a:srgbClr val="A6A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40"/>
            <p:cNvSpPr/>
            <p:nvPr/>
          </p:nvSpPr>
          <p:spPr>
            <a:xfrm>
              <a:off x="7034982" y="3900141"/>
              <a:ext cx="885826" cy="756284"/>
            </a:xfrm>
            <a:custGeom>
              <a:avLst/>
              <a:gdLst/>
              <a:ahLst/>
              <a:cxnLst/>
              <a:rect l="l" t="t" r="r" b="b"/>
              <a:pathLst>
                <a:path w="885825" h="756285">
                  <a:moveTo>
                    <a:pt x="0" y="435409"/>
                  </a:moveTo>
                  <a:lnTo>
                    <a:pt x="680924" y="0"/>
                  </a:lnTo>
                  <a:lnTo>
                    <a:pt x="885806" y="320409"/>
                  </a:lnTo>
                  <a:lnTo>
                    <a:pt x="204882" y="755818"/>
                  </a:lnTo>
                  <a:lnTo>
                    <a:pt x="0" y="43540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1"/>
            <p:cNvSpPr txBox="1"/>
            <p:nvPr/>
          </p:nvSpPr>
          <p:spPr>
            <a:xfrm rot="19680000">
              <a:off x="7221325" y="4154089"/>
              <a:ext cx="609570" cy="2154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000" b="1" dirty="0">
                  <a:solidFill>
                    <a:srgbClr val="FFFFFF"/>
                  </a:solidFill>
                  <a:latin typeface="Helvetica"/>
                  <a:cs typeface="Helvetica"/>
                </a:rPr>
                <a:t>GBAR</a:t>
              </a:r>
              <a:endParaRPr sz="1000" dirty="0">
                <a:latin typeface="Helvetica"/>
                <a:cs typeface="Helvetica"/>
              </a:endParaRPr>
            </a:p>
          </p:txBody>
        </p:sp>
        <p:sp>
          <p:nvSpPr>
            <p:cNvPr id="37" name="object 42"/>
            <p:cNvSpPr/>
            <p:nvPr/>
          </p:nvSpPr>
          <p:spPr>
            <a:xfrm>
              <a:off x="8425915" y="3297145"/>
              <a:ext cx="716281" cy="304165"/>
            </a:xfrm>
            <a:custGeom>
              <a:avLst/>
              <a:gdLst/>
              <a:ahLst/>
              <a:cxnLst/>
              <a:rect l="l" t="t" r="r" b="b"/>
              <a:pathLst>
                <a:path w="716279" h="304164">
                  <a:moveTo>
                    <a:pt x="0" y="0"/>
                  </a:moveTo>
                  <a:lnTo>
                    <a:pt x="716078" y="0"/>
                  </a:lnTo>
                  <a:lnTo>
                    <a:pt x="716078" y="303797"/>
                  </a:lnTo>
                  <a:lnTo>
                    <a:pt x="0" y="303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3"/>
            <p:cNvSpPr txBox="1"/>
            <p:nvPr/>
          </p:nvSpPr>
          <p:spPr>
            <a:xfrm>
              <a:off x="8425912" y="3297145"/>
              <a:ext cx="716281" cy="30416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33350">
                <a:lnSpc>
                  <a:spcPct val="100000"/>
                </a:lnSpc>
              </a:pPr>
              <a:r>
                <a:rPr sz="1000" b="1" spc="-10" dirty="0">
                  <a:latin typeface="Helvetica"/>
                  <a:cs typeface="Helvetica"/>
                </a:rPr>
                <a:t>ELENA</a:t>
              </a:r>
              <a:endParaRPr sz="1000">
                <a:latin typeface="Helvetica"/>
                <a:cs typeface="Helvetica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53806" y="3851845"/>
            <a:ext cx="22942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Antiprotonisches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Helium</a:t>
            </a:r>
          </a:p>
        </p:txBody>
      </p:sp>
      <p:sp>
        <p:nvSpPr>
          <p:cNvPr id="42" name="object 11"/>
          <p:cNvSpPr>
            <a:spLocks noChangeAspect="1"/>
          </p:cNvSpPr>
          <p:nvPr/>
        </p:nvSpPr>
        <p:spPr>
          <a:xfrm>
            <a:off x="7704608" y="4036389"/>
            <a:ext cx="2262646" cy="2281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860"/>
          </a:p>
        </p:txBody>
      </p:sp>
      <p:sp>
        <p:nvSpPr>
          <p:cNvPr id="43" name="TextBox 42"/>
          <p:cNvSpPr txBox="1"/>
          <p:nvPr/>
        </p:nvSpPr>
        <p:spPr>
          <a:xfrm>
            <a:off x="7814841" y="3623272"/>
            <a:ext cx="210666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Antiwasserstoff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4" name="object 12"/>
          <p:cNvSpPr>
            <a:spLocks noChangeAspect="1"/>
          </p:cNvSpPr>
          <p:nvPr/>
        </p:nvSpPr>
        <p:spPr>
          <a:xfrm>
            <a:off x="4197040" y="1472184"/>
            <a:ext cx="1599831" cy="1417320"/>
          </a:xfrm>
          <a:prstGeom prst="rect">
            <a:avLst/>
          </a:prstGeom>
          <a:blipFill>
            <a:blip r:embed="rId6" cstate="print"/>
            <a:srcRect/>
            <a:stretch>
              <a:fillRect t="-16130" b="84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860"/>
          </a:p>
        </p:txBody>
      </p:sp>
      <p:sp>
        <p:nvSpPr>
          <p:cNvPr id="45" name="TextBox 44"/>
          <p:cNvSpPr txBox="1"/>
          <p:nvPr/>
        </p:nvSpPr>
        <p:spPr>
          <a:xfrm>
            <a:off x="4104208" y="1035915"/>
            <a:ext cx="17956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Antiprotonen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6" name="object 9">
            <a:extLst>
              <a:ext uri="{FF2B5EF4-FFF2-40B4-BE49-F238E27FC236}">
                <a16:creationId xmlns:a16="http://schemas.microsoft.com/office/drawing/2014/main" id="{243FB364-7ADB-7E42-BDFC-B53EDC19B2B9}"/>
              </a:ext>
            </a:extLst>
          </p:cNvPr>
          <p:cNvSpPr>
            <a:spLocks noChangeAspect="1"/>
          </p:cNvSpPr>
          <p:nvPr/>
        </p:nvSpPr>
        <p:spPr>
          <a:xfrm>
            <a:off x="165750" y="4403064"/>
            <a:ext cx="2461232" cy="2461232"/>
          </a:xfrm>
          <a:prstGeom prst="rect">
            <a:avLst/>
          </a:prstGeom>
          <a:blipFill>
            <a:blip r:embed="rId7" cstate="print"/>
            <a:stretch>
              <a:fillRect l="-129467" t="-28507" r="-2223" b="-13463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TextBox 46"/>
          <p:cNvSpPr txBox="1"/>
          <p:nvPr/>
        </p:nvSpPr>
        <p:spPr>
          <a:xfrm>
            <a:off x="2952080" y="6954286"/>
            <a:ext cx="4301177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Antiproton Decelerator (“</a:t>
            </a:r>
            <a:r>
              <a:rPr lang="en-US" sz="1600" b="1" dirty="0" err="1">
                <a:solidFill>
                  <a:srgbClr val="002060"/>
                </a:solidFill>
              </a:rPr>
              <a:t>Entschleuniger</a:t>
            </a:r>
            <a:r>
              <a:rPr lang="en-US" sz="1600" b="1" dirty="0">
                <a:solidFill>
                  <a:srgbClr val="002060"/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2204135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6038"/>
            <a:ext cx="9142413" cy="912812"/>
          </a:xfrm>
        </p:spPr>
        <p:txBody>
          <a:bodyPr/>
          <a:lstStyle/>
          <a:p>
            <a:r>
              <a:rPr lang="en-US" dirty="0" err="1"/>
              <a:t>Experimente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5" name="Content Placeholder 9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Spektroskopie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Vergleich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Spektren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Wasserstoff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 Anti-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wasserstoff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Übereinstimmung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auf &lt;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Content Placeholder 9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Gravitation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Vorhersage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Anziehung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Abstoßung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Materie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Antimaterie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Antigravitation???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bisher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gemessen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36322" y="1763614"/>
            <a:ext cx="2691822" cy="3365932"/>
            <a:chOff x="796761" y="1683038"/>
            <a:chExt cx="2861455" cy="3565253"/>
          </a:xfrm>
        </p:grpSpPr>
        <p:sp>
          <p:nvSpPr>
            <p:cNvPr id="18" name="object 14"/>
            <p:cNvSpPr/>
            <p:nvPr/>
          </p:nvSpPr>
          <p:spPr>
            <a:xfrm>
              <a:off x="1000705" y="4041699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19" name="object 15"/>
            <p:cNvSpPr/>
            <p:nvPr/>
          </p:nvSpPr>
          <p:spPr>
            <a:xfrm>
              <a:off x="1000705" y="2586781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0" name="object 16"/>
            <p:cNvSpPr/>
            <p:nvPr/>
          </p:nvSpPr>
          <p:spPr>
            <a:xfrm>
              <a:off x="1000705" y="2985068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1" name="object 17"/>
            <p:cNvSpPr/>
            <p:nvPr/>
          </p:nvSpPr>
          <p:spPr>
            <a:xfrm>
              <a:off x="1000705" y="2496491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2" name="object 18"/>
            <p:cNvSpPr/>
            <p:nvPr/>
          </p:nvSpPr>
          <p:spPr>
            <a:xfrm>
              <a:off x="1000705" y="2331631"/>
              <a:ext cx="791896" cy="95972"/>
            </a:xfrm>
            <a:custGeom>
              <a:avLst/>
              <a:gdLst/>
              <a:ahLst/>
              <a:cxnLst/>
              <a:rect l="l" t="t" r="r" b="b"/>
              <a:pathLst>
                <a:path w="1021714" h="123825">
                  <a:moveTo>
                    <a:pt x="0" y="0"/>
                  </a:moveTo>
                  <a:lnTo>
                    <a:pt x="1021502" y="0"/>
                  </a:lnTo>
                  <a:lnTo>
                    <a:pt x="1021502" y="123350"/>
                  </a:lnTo>
                  <a:lnTo>
                    <a:pt x="0" y="123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3" name="object 19"/>
            <p:cNvSpPr/>
            <p:nvPr/>
          </p:nvSpPr>
          <p:spPr>
            <a:xfrm>
              <a:off x="2006700" y="4530263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4" name="object 20"/>
            <p:cNvSpPr/>
            <p:nvPr/>
          </p:nvSpPr>
          <p:spPr>
            <a:xfrm>
              <a:off x="2543370" y="4285988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5" name="object 21"/>
            <p:cNvSpPr/>
            <p:nvPr/>
          </p:nvSpPr>
          <p:spPr>
            <a:xfrm>
              <a:off x="3053492" y="416383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6" name="object 22"/>
            <p:cNvSpPr/>
            <p:nvPr/>
          </p:nvSpPr>
          <p:spPr>
            <a:xfrm>
              <a:off x="3053492" y="4408125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7" name="object 23"/>
            <p:cNvSpPr/>
            <p:nvPr/>
          </p:nvSpPr>
          <p:spPr>
            <a:xfrm>
              <a:off x="2006700" y="306482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8" name="object 24"/>
            <p:cNvSpPr/>
            <p:nvPr/>
          </p:nvSpPr>
          <p:spPr>
            <a:xfrm>
              <a:off x="2006700" y="337955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9" name="object 25"/>
            <p:cNvSpPr/>
            <p:nvPr/>
          </p:nvSpPr>
          <p:spPr>
            <a:xfrm>
              <a:off x="2543370" y="306482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0" name="object 26"/>
            <p:cNvSpPr/>
            <p:nvPr/>
          </p:nvSpPr>
          <p:spPr>
            <a:xfrm>
              <a:off x="2543370" y="337955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1" name="object 27"/>
            <p:cNvSpPr/>
            <p:nvPr/>
          </p:nvSpPr>
          <p:spPr>
            <a:xfrm>
              <a:off x="2543370" y="325069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2" name="object 28"/>
            <p:cNvSpPr/>
            <p:nvPr/>
          </p:nvSpPr>
          <p:spPr>
            <a:xfrm>
              <a:off x="3053492" y="2991874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3" name="object 29"/>
            <p:cNvSpPr/>
            <p:nvPr/>
          </p:nvSpPr>
          <p:spPr>
            <a:xfrm>
              <a:off x="3053492" y="3120485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4" name="object 30"/>
            <p:cNvSpPr/>
            <p:nvPr/>
          </p:nvSpPr>
          <p:spPr>
            <a:xfrm>
              <a:off x="3053492" y="320961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5" name="object 31"/>
            <p:cNvSpPr/>
            <p:nvPr/>
          </p:nvSpPr>
          <p:spPr>
            <a:xfrm>
              <a:off x="3053492" y="3290426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6" name="object 32"/>
            <p:cNvSpPr/>
            <p:nvPr/>
          </p:nvSpPr>
          <p:spPr>
            <a:xfrm>
              <a:off x="3053492" y="332346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7" name="object 33"/>
            <p:cNvSpPr/>
            <p:nvPr/>
          </p:nvSpPr>
          <p:spPr>
            <a:xfrm>
              <a:off x="3053492" y="3435213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8" name="object 34"/>
            <p:cNvSpPr/>
            <p:nvPr/>
          </p:nvSpPr>
          <p:spPr>
            <a:xfrm>
              <a:off x="1792436" y="4041699"/>
              <a:ext cx="214585" cy="488721"/>
            </a:xfrm>
            <a:custGeom>
              <a:avLst/>
              <a:gdLst/>
              <a:ahLst/>
              <a:cxnLst/>
              <a:rect l="l" t="t" r="r" b="b"/>
              <a:pathLst>
                <a:path w="276860" h="630554">
                  <a:moveTo>
                    <a:pt x="0" y="0"/>
                  </a:moveTo>
                  <a:lnTo>
                    <a:pt x="276445" y="630352"/>
                  </a:lnTo>
                </a:path>
              </a:pathLst>
            </a:custGeom>
            <a:ln w="79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9" name="object 35"/>
            <p:cNvSpPr/>
            <p:nvPr/>
          </p:nvSpPr>
          <p:spPr>
            <a:xfrm>
              <a:off x="1792436" y="2985068"/>
              <a:ext cx="214585" cy="394717"/>
            </a:xfrm>
            <a:custGeom>
              <a:avLst/>
              <a:gdLst/>
              <a:ahLst/>
              <a:cxnLst/>
              <a:rect l="l" t="t" r="r" b="b"/>
              <a:pathLst>
                <a:path w="276860" h="509270">
                  <a:moveTo>
                    <a:pt x="0" y="0"/>
                  </a:moveTo>
                  <a:lnTo>
                    <a:pt x="276445" y="508975"/>
                  </a:lnTo>
                </a:path>
              </a:pathLst>
            </a:custGeom>
            <a:ln w="79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0" name="object 36"/>
            <p:cNvSpPr/>
            <p:nvPr/>
          </p:nvSpPr>
          <p:spPr>
            <a:xfrm>
              <a:off x="1792436" y="2985068"/>
              <a:ext cx="202280" cy="74317"/>
            </a:xfrm>
            <a:custGeom>
              <a:avLst/>
              <a:gdLst/>
              <a:ahLst/>
              <a:cxnLst/>
              <a:rect l="l" t="t" r="r" b="b"/>
              <a:pathLst>
                <a:path w="260985" h="95885">
                  <a:moveTo>
                    <a:pt x="0" y="0"/>
                  </a:moveTo>
                  <a:lnTo>
                    <a:pt x="260528" y="9563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1" name="object 37"/>
            <p:cNvSpPr/>
            <p:nvPr/>
          </p:nvSpPr>
          <p:spPr>
            <a:xfrm>
              <a:off x="2373333" y="4275334"/>
              <a:ext cx="179149" cy="254942"/>
            </a:xfrm>
            <a:custGeom>
              <a:avLst/>
              <a:gdLst/>
              <a:ahLst/>
              <a:cxnLst/>
              <a:rect l="l" t="t" r="r" b="b"/>
              <a:pathLst>
                <a:path w="231139" h="328929">
                  <a:moveTo>
                    <a:pt x="0" y="328912"/>
                  </a:moveTo>
                  <a:lnTo>
                    <a:pt x="230891" y="0"/>
                  </a:lnTo>
                </a:path>
              </a:pathLst>
            </a:custGeom>
            <a:ln w="79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2" name="object 38"/>
            <p:cNvSpPr/>
            <p:nvPr/>
          </p:nvSpPr>
          <p:spPr>
            <a:xfrm>
              <a:off x="2910016" y="4163837"/>
              <a:ext cx="143713" cy="122549"/>
            </a:xfrm>
            <a:custGeom>
              <a:avLst/>
              <a:gdLst/>
              <a:ahLst/>
              <a:cxnLst/>
              <a:rect l="l" t="t" r="r" b="b"/>
              <a:pathLst>
                <a:path w="185420" h="158114">
                  <a:moveTo>
                    <a:pt x="0" y="157600"/>
                  </a:moveTo>
                  <a:lnTo>
                    <a:pt x="185114" y="0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3" name="object 39"/>
            <p:cNvSpPr/>
            <p:nvPr/>
          </p:nvSpPr>
          <p:spPr>
            <a:xfrm>
              <a:off x="2910016" y="4285988"/>
              <a:ext cx="143713" cy="122549"/>
            </a:xfrm>
            <a:custGeom>
              <a:avLst/>
              <a:gdLst/>
              <a:ahLst/>
              <a:cxnLst/>
              <a:rect l="l" t="t" r="r" b="b"/>
              <a:pathLst>
                <a:path w="185420" h="158114">
                  <a:moveTo>
                    <a:pt x="0" y="0"/>
                  </a:moveTo>
                  <a:lnTo>
                    <a:pt x="185114" y="157584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4" name="object 40"/>
            <p:cNvSpPr/>
            <p:nvPr/>
          </p:nvSpPr>
          <p:spPr>
            <a:xfrm>
              <a:off x="2373333" y="3379557"/>
              <a:ext cx="17029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383" y="0"/>
                  </a:lnTo>
                </a:path>
              </a:pathLst>
            </a:custGeom>
            <a:ln w="79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5" name="object 41"/>
            <p:cNvSpPr/>
            <p:nvPr/>
          </p:nvSpPr>
          <p:spPr>
            <a:xfrm>
              <a:off x="2373333" y="3250699"/>
              <a:ext cx="170290" cy="128948"/>
            </a:xfrm>
            <a:custGeom>
              <a:avLst/>
              <a:gdLst/>
              <a:ahLst/>
              <a:cxnLst/>
              <a:rect l="l" t="t" r="r" b="b"/>
              <a:pathLst>
                <a:path w="219710" h="166370">
                  <a:moveTo>
                    <a:pt x="0" y="166254"/>
                  </a:moveTo>
                  <a:lnTo>
                    <a:pt x="219383" y="0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6" name="object 42"/>
            <p:cNvSpPr/>
            <p:nvPr/>
          </p:nvSpPr>
          <p:spPr>
            <a:xfrm>
              <a:off x="2373333" y="3064829"/>
              <a:ext cx="17029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383" y="0"/>
                  </a:lnTo>
                </a:path>
              </a:pathLst>
            </a:custGeom>
            <a:ln w="79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7" name="object 43"/>
            <p:cNvSpPr/>
            <p:nvPr/>
          </p:nvSpPr>
          <p:spPr>
            <a:xfrm>
              <a:off x="2910016" y="2991874"/>
              <a:ext cx="143713" cy="73333"/>
            </a:xfrm>
            <a:custGeom>
              <a:avLst/>
              <a:gdLst/>
              <a:ahLst/>
              <a:cxnLst/>
              <a:rect l="l" t="t" r="r" b="b"/>
              <a:pathLst>
                <a:path w="185420" h="94614">
                  <a:moveTo>
                    <a:pt x="0" y="94127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8" name="object 44"/>
            <p:cNvSpPr/>
            <p:nvPr/>
          </p:nvSpPr>
          <p:spPr>
            <a:xfrm>
              <a:off x="2910016" y="3064829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0"/>
                  </a:moveTo>
                  <a:lnTo>
                    <a:pt x="185114" y="7180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9" name="object 45"/>
            <p:cNvSpPr/>
            <p:nvPr/>
          </p:nvSpPr>
          <p:spPr>
            <a:xfrm>
              <a:off x="2910016" y="3209617"/>
              <a:ext cx="143713" cy="41342"/>
            </a:xfrm>
            <a:custGeom>
              <a:avLst/>
              <a:gdLst/>
              <a:ahLst/>
              <a:cxnLst/>
              <a:rect l="l" t="t" r="r" b="b"/>
              <a:pathLst>
                <a:path w="185420" h="53339">
                  <a:moveTo>
                    <a:pt x="0" y="53005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0" name="object 46"/>
            <p:cNvSpPr/>
            <p:nvPr/>
          </p:nvSpPr>
          <p:spPr>
            <a:xfrm>
              <a:off x="2910016" y="3250700"/>
              <a:ext cx="143713" cy="39865"/>
            </a:xfrm>
            <a:custGeom>
              <a:avLst/>
              <a:gdLst/>
              <a:ahLst/>
              <a:cxnLst/>
              <a:rect l="l" t="t" r="r" b="b"/>
              <a:pathLst>
                <a:path w="185420" h="51435">
                  <a:moveTo>
                    <a:pt x="0" y="0"/>
                  </a:moveTo>
                  <a:lnTo>
                    <a:pt x="185114" y="51255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1" name="object 47"/>
            <p:cNvSpPr/>
            <p:nvPr/>
          </p:nvSpPr>
          <p:spPr>
            <a:xfrm>
              <a:off x="2910016" y="3323469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72365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2" name="object 48"/>
            <p:cNvSpPr/>
            <p:nvPr/>
          </p:nvSpPr>
          <p:spPr>
            <a:xfrm>
              <a:off x="2910016" y="3379557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0"/>
                  </a:moveTo>
                  <a:lnTo>
                    <a:pt x="185114" y="7180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8" name="object 54"/>
            <p:cNvSpPr/>
            <p:nvPr/>
          </p:nvSpPr>
          <p:spPr>
            <a:xfrm>
              <a:off x="885714" y="3995240"/>
              <a:ext cx="26577" cy="78747"/>
            </a:xfrm>
            <a:custGeom>
              <a:avLst/>
              <a:gdLst/>
              <a:ahLst/>
              <a:cxnLst/>
              <a:rect l="l" t="t" r="r" b="b"/>
              <a:pathLst>
                <a:path w="34290" h="101600">
                  <a:moveTo>
                    <a:pt x="33728" y="12741"/>
                  </a:moveTo>
                  <a:lnTo>
                    <a:pt x="20501" y="12741"/>
                  </a:lnTo>
                  <a:lnTo>
                    <a:pt x="20501" y="101015"/>
                  </a:lnTo>
                  <a:lnTo>
                    <a:pt x="33728" y="101015"/>
                  </a:lnTo>
                  <a:lnTo>
                    <a:pt x="33728" y="12741"/>
                  </a:lnTo>
                  <a:close/>
                </a:path>
                <a:path w="34290" h="101600">
                  <a:moveTo>
                    <a:pt x="33728" y="0"/>
                  </a:moveTo>
                  <a:lnTo>
                    <a:pt x="22077" y="0"/>
                  </a:lnTo>
                  <a:lnTo>
                    <a:pt x="0" y="11819"/>
                  </a:lnTo>
                  <a:lnTo>
                    <a:pt x="2626" y="22223"/>
                  </a:lnTo>
                  <a:lnTo>
                    <a:pt x="20199" y="12741"/>
                  </a:lnTo>
                  <a:lnTo>
                    <a:pt x="33728" y="12741"/>
                  </a:lnTo>
                  <a:lnTo>
                    <a:pt x="33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9" name="object 55"/>
            <p:cNvSpPr/>
            <p:nvPr/>
          </p:nvSpPr>
          <p:spPr>
            <a:xfrm>
              <a:off x="878597" y="2910820"/>
              <a:ext cx="50200" cy="79731"/>
            </a:xfrm>
            <a:custGeom>
              <a:avLst/>
              <a:gdLst/>
              <a:ahLst/>
              <a:cxnLst/>
              <a:rect l="l" t="t" r="r" b="b"/>
              <a:pathLst>
                <a:path w="64769" h="102870">
                  <a:moveTo>
                    <a:pt x="55919" y="11360"/>
                  </a:moveTo>
                  <a:lnTo>
                    <a:pt x="33296" y="11360"/>
                  </a:lnTo>
                  <a:lnTo>
                    <a:pt x="45060" y="18500"/>
                  </a:lnTo>
                  <a:lnTo>
                    <a:pt x="48339" y="31696"/>
                  </a:lnTo>
                  <a:lnTo>
                    <a:pt x="24296" y="70373"/>
                  </a:lnTo>
                  <a:lnTo>
                    <a:pt x="0" y="93982"/>
                  </a:lnTo>
                  <a:lnTo>
                    <a:pt x="0" y="102365"/>
                  </a:lnTo>
                  <a:lnTo>
                    <a:pt x="64527" y="102365"/>
                  </a:lnTo>
                  <a:lnTo>
                    <a:pt x="64527" y="91023"/>
                  </a:lnTo>
                  <a:lnTo>
                    <a:pt x="19291" y="91023"/>
                  </a:lnTo>
                  <a:lnTo>
                    <a:pt x="19291" y="90721"/>
                  </a:lnTo>
                  <a:lnTo>
                    <a:pt x="51408" y="56136"/>
                  </a:lnTo>
                  <a:lnTo>
                    <a:pt x="60998" y="20881"/>
                  </a:lnTo>
                  <a:lnTo>
                    <a:pt x="55919" y="11360"/>
                  </a:lnTo>
                  <a:close/>
                </a:path>
                <a:path w="64769" h="102870">
                  <a:moveTo>
                    <a:pt x="25649" y="0"/>
                  </a:moveTo>
                  <a:lnTo>
                    <a:pt x="12811" y="3597"/>
                  </a:lnTo>
                  <a:lnTo>
                    <a:pt x="2658" y="9908"/>
                  </a:lnTo>
                  <a:lnTo>
                    <a:pt x="8262" y="18542"/>
                  </a:lnTo>
                  <a:lnTo>
                    <a:pt x="17756" y="13461"/>
                  </a:lnTo>
                  <a:lnTo>
                    <a:pt x="33296" y="11360"/>
                  </a:lnTo>
                  <a:lnTo>
                    <a:pt x="55919" y="11360"/>
                  </a:lnTo>
                  <a:lnTo>
                    <a:pt x="55373" y="10336"/>
                  </a:lnTo>
                  <a:lnTo>
                    <a:pt x="43941" y="2753"/>
                  </a:lnTo>
                  <a:lnTo>
                    <a:pt x="256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0" name="object 56"/>
            <p:cNvSpPr/>
            <p:nvPr/>
          </p:nvSpPr>
          <p:spPr>
            <a:xfrm>
              <a:off x="881139" y="2538866"/>
              <a:ext cx="44787" cy="80715"/>
            </a:xfrm>
            <a:custGeom>
              <a:avLst/>
              <a:gdLst/>
              <a:ahLst/>
              <a:cxnLst/>
              <a:rect l="l" t="t" r="r" b="b"/>
              <a:pathLst>
                <a:path w="57784" h="104139">
                  <a:moveTo>
                    <a:pt x="0" y="87099"/>
                  </a:moveTo>
                  <a:lnTo>
                    <a:pt x="690" y="99849"/>
                  </a:lnTo>
                  <a:lnTo>
                    <a:pt x="11854" y="102923"/>
                  </a:lnTo>
                  <a:lnTo>
                    <a:pt x="28819" y="103995"/>
                  </a:lnTo>
                  <a:lnTo>
                    <a:pt x="41984" y="100122"/>
                  </a:lnTo>
                  <a:lnTo>
                    <a:pt x="49887" y="93302"/>
                  </a:lnTo>
                  <a:lnTo>
                    <a:pt x="12749" y="93302"/>
                  </a:lnTo>
                  <a:lnTo>
                    <a:pt x="3867" y="89437"/>
                  </a:lnTo>
                  <a:lnTo>
                    <a:pt x="0" y="87099"/>
                  </a:lnTo>
                  <a:close/>
                </a:path>
                <a:path w="57784" h="104139">
                  <a:moveTo>
                    <a:pt x="51169" y="10947"/>
                  </a:moveTo>
                  <a:lnTo>
                    <a:pt x="15852" y="10947"/>
                  </a:lnTo>
                  <a:lnTo>
                    <a:pt x="24865" y="10960"/>
                  </a:lnTo>
                  <a:lnTo>
                    <a:pt x="37684" y="16216"/>
                  </a:lnTo>
                  <a:lnTo>
                    <a:pt x="41285" y="29664"/>
                  </a:lnTo>
                  <a:lnTo>
                    <a:pt x="32724" y="40030"/>
                  </a:lnTo>
                  <a:lnTo>
                    <a:pt x="19099" y="43287"/>
                  </a:lnTo>
                  <a:lnTo>
                    <a:pt x="11490" y="43287"/>
                  </a:lnTo>
                  <a:lnTo>
                    <a:pt x="11490" y="53548"/>
                  </a:lnTo>
                  <a:lnTo>
                    <a:pt x="30248" y="55248"/>
                  </a:lnTo>
                  <a:lnTo>
                    <a:pt x="40765" y="62820"/>
                  </a:lnTo>
                  <a:lnTo>
                    <a:pt x="44845" y="78024"/>
                  </a:lnTo>
                  <a:lnTo>
                    <a:pt x="38500" y="88487"/>
                  </a:lnTo>
                  <a:lnTo>
                    <a:pt x="22395" y="93302"/>
                  </a:lnTo>
                  <a:lnTo>
                    <a:pt x="49887" y="93302"/>
                  </a:lnTo>
                  <a:lnTo>
                    <a:pt x="51305" y="92079"/>
                  </a:lnTo>
                  <a:lnTo>
                    <a:pt x="56552" y="80015"/>
                  </a:lnTo>
                  <a:lnTo>
                    <a:pt x="57492" y="64080"/>
                  </a:lnTo>
                  <a:lnTo>
                    <a:pt x="49317" y="53616"/>
                  </a:lnTo>
                  <a:lnTo>
                    <a:pt x="36847" y="48251"/>
                  </a:lnTo>
                  <a:lnTo>
                    <a:pt x="43413" y="44789"/>
                  </a:lnTo>
                  <a:lnTo>
                    <a:pt x="52437" y="35409"/>
                  </a:lnTo>
                  <a:lnTo>
                    <a:pt x="55452" y="22449"/>
                  </a:lnTo>
                  <a:lnTo>
                    <a:pt x="51747" y="11412"/>
                  </a:lnTo>
                  <a:lnTo>
                    <a:pt x="51169" y="10947"/>
                  </a:lnTo>
                  <a:close/>
                </a:path>
                <a:path w="57784" h="104139">
                  <a:moveTo>
                    <a:pt x="23893" y="0"/>
                  </a:moveTo>
                  <a:lnTo>
                    <a:pt x="10113" y="2719"/>
                  </a:lnTo>
                  <a:lnTo>
                    <a:pt x="0" y="7685"/>
                  </a:lnTo>
                  <a:lnTo>
                    <a:pt x="3723" y="17628"/>
                  </a:lnTo>
                  <a:lnTo>
                    <a:pt x="8084" y="14526"/>
                  </a:lnTo>
                  <a:lnTo>
                    <a:pt x="15852" y="10947"/>
                  </a:lnTo>
                  <a:lnTo>
                    <a:pt x="51169" y="10947"/>
                  </a:lnTo>
                  <a:lnTo>
                    <a:pt x="41522" y="3186"/>
                  </a:lnTo>
                  <a:lnTo>
                    <a:pt x="2389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1" name="object 57"/>
            <p:cNvSpPr/>
            <p:nvPr/>
          </p:nvSpPr>
          <p:spPr>
            <a:xfrm>
              <a:off x="1000705" y="3506367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18" y="0"/>
                  </a:lnTo>
                </a:path>
              </a:pathLst>
            </a:custGeom>
            <a:ln w="31815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2" name="object 58"/>
            <p:cNvSpPr/>
            <p:nvPr/>
          </p:nvSpPr>
          <p:spPr>
            <a:xfrm>
              <a:off x="1351412" y="3565082"/>
              <a:ext cx="0" cy="466082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601209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3" name="object 59"/>
            <p:cNvSpPr/>
            <p:nvPr/>
          </p:nvSpPr>
          <p:spPr>
            <a:xfrm>
              <a:off x="1326726" y="3519908"/>
              <a:ext cx="49709" cy="64474"/>
            </a:xfrm>
            <a:custGeom>
              <a:avLst/>
              <a:gdLst/>
              <a:ahLst/>
              <a:cxnLst/>
              <a:rect l="l" t="t" r="r" b="b"/>
              <a:pathLst>
                <a:path w="64135" h="83185">
                  <a:moveTo>
                    <a:pt x="29355" y="0"/>
                  </a:moveTo>
                  <a:lnTo>
                    <a:pt x="20167" y="36967"/>
                  </a:lnTo>
                  <a:lnTo>
                    <a:pt x="0" y="81922"/>
                  </a:lnTo>
                  <a:lnTo>
                    <a:pt x="716" y="82861"/>
                  </a:lnTo>
                  <a:lnTo>
                    <a:pt x="31850" y="66110"/>
                  </a:lnTo>
                  <a:lnTo>
                    <a:pt x="56699" y="66110"/>
                  </a:lnTo>
                  <a:lnTo>
                    <a:pt x="43078" y="35203"/>
                  </a:lnTo>
                  <a:lnTo>
                    <a:pt x="39215" y="20593"/>
                  </a:lnTo>
                  <a:lnTo>
                    <a:pt x="34806" y="8195"/>
                  </a:lnTo>
                  <a:lnTo>
                    <a:pt x="29355" y="0"/>
                  </a:lnTo>
                  <a:close/>
                </a:path>
                <a:path w="64135" h="83185">
                  <a:moveTo>
                    <a:pt x="56699" y="66110"/>
                  </a:moveTo>
                  <a:lnTo>
                    <a:pt x="31850" y="66110"/>
                  </a:lnTo>
                  <a:lnTo>
                    <a:pt x="63143" y="82861"/>
                  </a:lnTo>
                  <a:lnTo>
                    <a:pt x="63668" y="81922"/>
                  </a:lnTo>
                  <a:lnTo>
                    <a:pt x="56699" y="661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4" name="object 60"/>
            <p:cNvSpPr/>
            <p:nvPr/>
          </p:nvSpPr>
          <p:spPr>
            <a:xfrm>
              <a:off x="1351412" y="3041859"/>
              <a:ext cx="0" cy="466082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601241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5" name="object 61"/>
            <p:cNvSpPr/>
            <p:nvPr/>
          </p:nvSpPr>
          <p:spPr>
            <a:xfrm>
              <a:off x="1326726" y="2996683"/>
              <a:ext cx="49709" cy="64474"/>
            </a:xfrm>
            <a:custGeom>
              <a:avLst/>
              <a:gdLst/>
              <a:ahLst/>
              <a:cxnLst/>
              <a:rect l="l" t="t" r="r" b="b"/>
              <a:pathLst>
                <a:path w="64135" h="83185">
                  <a:moveTo>
                    <a:pt x="29360" y="0"/>
                  </a:moveTo>
                  <a:lnTo>
                    <a:pt x="20167" y="36969"/>
                  </a:lnTo>
                  <a:lnTo>
                    <a:pt x="0" y="81939"/>
                  </a:lnTo>
                  <a:lnTo>
                    <a:pt x="716" y="82894"/>
                  </a:lnTo>
                  <a:lnTo>
                    <a:pt x="31850" y="66111"/>
                  </a:lnTo>
                  <a:lnTo>
                    <a:pt x="56695" y="66111"/>
                  </a:lnTo>
                  <a:lnTo>
                    <a:pt x="43078" y="35205"/>
                  </a:lnTo>
                  <a:lnTo>
                    <a:pt x="39215" y="20598"/>
                  </a:lnTo>
                  <a:lnTo>
                    <a:pt x="34808" y="8203"/>
                  </a:lnTo>
                  <a:lnTo>
                    <a:pt x="29360" y="0"/>
                  </a:lnTo>
                  <a:close/>
                </a:path>
                <a:path w="64135" h="83185">
                  <a:moveTo>
                    <a:pt x="56695" y="66111"/>
                  </a:moveTo>
                  <a:lnTo>
                    <a:pt x="31850" y="66111"/>
                  </a:lnTo>
                  <a:lnTo>
                    <a:pt x="63143" y="82894"/>
                  </a:lnTo>
                  <a:lnTo>
                    <a:pt x="63668" y="81939"/>
                  </a:lnTo>
                  <a:lnTo>
                    <a:pt x="56695" y="661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6" name="object 62"/>
            <p:cNvSpPr/>
            <p:nvPr/>
          </p:nvSpPr>
          <p:spPr>
            <a:xfrm>
              <a:off x="3232447" y="4217323"/>
              <a:ext cx="0" cy="185547"/>
            </a:xfrm>
            <a:custGeom>
              <a:avLst/>
              <a:gdLst/>
              <a:ahLst/>
              <a:cxnLst/>
              <a:rect l="l" t="t" r="r" b="b"/>
              <a:pathLst>
                <a:path h="239395">
                  <a:moveTo>
                    <a:pt x="0" y="239303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7" name="object 63"/>
            <p:cNvSpPr/>
            <p:nvPr/>
          </p:nvSpPr>
          <p:spPr>
            <a:xfrm>
              <a:off x="3207774" y="4171945"/>
              <a:ext cx="49709" cy="64966"/>
            </a:xfrm>
            <a:custGeom>
              <a:avLst/>
              <a:gdLst/>
              <a:ahLst/>
              <a:cxnLst/>
              <a:rect l="l" t="t" r="r" b="b"/>
              <a:pathLst>
                <a:path w="64135" h="83820">
                  <a:moveTo>
                    <a:pt x="29259" y="0"/>
                  </a:moveTo>
                  <a:lnTo>
                    <a:pt x="20167" y="36991"/>
                  </a:lnTo>
                  <a:lnTo>
                    <a:pt x="0" y="82407"/>
                  </a:lnTo>
                  <a:lnTo>
                    <a:pt x="716" y="83378"/>
                  </a:lnTo>
                  <a:lnTo>
                    <a:pt x="31833" y="66436"/>
                  </a:lnTo>
                  <a:lnTo>
                    <a:pt x="56698" y="66436"/>
                  </a:lnTo>
                  <a:lnTo>
                    <a:pt x="43047" y="35150"/>
                  </a:lnTo>
                  <a:lnTo>
                    <a:pt x="39188" y="20431"/>
                  </a:lnTo>
                  <a:lnTo>
                    <a:pt x="34766" y="8024"/>
                  </a:lnTo>
                  <a:lnTo>
                    <a:pt x="29259" y="0"/>
                  </a:lnTo>
                  <a:close/>
                </a:path>
                <a:path w="64135" h="83820">
                  <a:moveTo>
                    <a:pt x="56698" y="66436"/>
                  </a:moveTo>
                  <a:lnTo>
                    <a:pt x="31833" y="66436"/>
                  </a:lnTo>
                  <a:lnTo>
                    <a:pt x="63126" y="83378"/>
                  </a:lnTo>
                  <a:lnTo>
                    <a:pt x="63667" y="82407"/>
                  </a:lnTo>
                  <a:lnTo>
                    <a:pt x="56698" y="6643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8" name="object 64"/>
            <p:cNvSpPr/>
            <p:nvPr/>
          </p:nvSpPr>
          <p:spPr>
            <a:xfrm>
              <a:off x="1233461" y="4958313"/>
              <a:ext cx="49709" cy="82684"/>
            </a:xfrm>
            <a:custGeom>
              <a:avLst/>
              <a:gdLst/>
              <a:ahLst/>
              <a:cxnLst/>
              <a:rect l="l" t="t" r="r" b="b"/>
              <a:pathLst>
                <a:path w="64135" h="106679">
                  <a:moveTo>
                    <a:pt x="24718" y="0"/>
                  </a:moveTo>
                  <a:lnTo>
                    <a:pt x="15391" y="0"/>
                  </a:lnTo>
                  <a:lnTo>
                    <a:pt x="5904" y="891"/>
                  </a:lnTo>
                  <a:lnTo>
                    <a:pt x="0" y="2322"/>
                  </a:lnTo>
                  <a:lnTo>
                    <a:pt x="81" y="105210"/>
                  </a:lnTo>
                  <a:lnTo>
                    <a:pt x="9322" y="106046"/>
                  </a:lnTo>
                  <a:lnTo>
                    <a:pt x="25519" y="106359"/>
                  </a:lnTo>
                  <a:lnTo>
                    <a:pt x="38991" y="104719"/>
                  </a:lnTo>
                  <a:lnTo>
                    <a:pt x="50439" y="100389"/>
                  </a:lnTo>
                  <a:lnTo>
                    <a:pt x="56306" y="95877"/>
                  </a:lnTo>
                  <a:lnTo>
                    <a:pt x="20054" y="95877"/>
                  </a:lnTo>
                  <a:lnTo>
                    <a:pt x="16330" y="95718"/>
                  </a:lnTo>
                  <a:lnTo>
                    <a:pt x="13529" y="95224"/>
                  </a:lnTo>
                  <a:lnTo>
                    <a:pt x="13529" y="55295"/>
                  </a:lnTo>
                  <a:lnTo>
                    <a:pt x="56109" y="55295"/>
                  </a:lnTo>
                  <a:lnTo>
                    <a:pt x="55666" y="54739"/>
                  </a:lnTo>
                  <a:lnTo>
                    <a:pt x="44471" y="49552"/>
                  </a:lnTo>
                  <a:lnTo>
                    <a:pt x="48390" y="47412"/>
                  </a:lnTo>
                  <a:lnTo>
                    <a:pt x="50874" y="45210"/>
                  </a:lnTo>
                  <a:lnTo>
                    <a:pt x="13529" y="45210"/>
                  </a:lnTo>
                  <a:lnTo>
                    <a:pt x="13529" y="11342"/>
                  </a:lnTo>
                  <a:lnTo>
                    <a:pt x="15709" y="10864"/>
                  </a:lnTo>
                  <a:lnTo>
                    <a:pt x="19274" y="10403"/>
                  </a:lnTo>
                  <a:lnTo>
                    <a:pt x="57092" y="10403"/>
                  </a:lnTo>
                  <a:lnTo>
                    <a:pt x="50464" y="5533"/>
                  </a:lnTo>
                  <a:lnTo>
                    <a:pt x="39667" y="1333"/>
                  </a:lnTo>
                  <a:lnTo>
                    <a:pt x="24718" y="0"/>
                  </a:lnTo>
                  <a:close/>
                </a:path>
                <a:path w="64135" h="106679">
                  <a:moveTo>
                    <a:pt x="56109" y="55295"/>
                  </a:moveTo>
                  <a:lnTo>
                    <a:pt x="13529" y="55295"/>
                  </a:lnTo>
                  <a:lnTo>
                    <a:pt x="28493" y="55440"/>
                  </a:lnTo>
                  <a:lnTo>
                    <a:pt x="40191" y="58777"/>
                  </a:lnTo>
                  <a:lnTo>
                    <a:pt x="47900" y="67995"/>
                  </a:lnTo>
                  <a:lnTo>
                    <a:pt x="49587" y="85035"/>
                  </a:lnTo>
                  <a:lnTo>
                    <a:pt x="39583" y="93434"/>
                  </a:lnTo>
                  <a:lnTo>
                    <a:pt x="24878" y="95877"/>
                  </a:lnTo>
                  <a:lnTo>
                    <a:pt x="56306" y="95877"/>
                  </a:lnTo>
                  <a:lnTo>
                    <a:pt x="60545" y="92616"/>
                  </a:lnTo>
                  <a:lnTo>
                    <a:pt x="64141" y="82653"/>
                  </a:lnTo>
                  <a:lnTo>
                    <a:pt x="64091" y="65326"/>
                  </a:lnTo>
                  <a:lnTo>
                    <a:pt x="56109" y="55295"/>
                  </a:lnTo>
                  <a:close/>
                </a:path>
                <a:path w="64135" h="106679">
                  <a:moveTo>
                    <a:pt x="57092" y="10403"/>
                  </a:moveTo>
                  <a:lnTo>
                    <a:pt x="19274" y="10403"/>
                  </a:lnTo>
                  <a:lnTo>
                    <a:pt x="32362" y="10910"/>
                  </a:lnTo>
                  <a:lnTo>
                    <a:pt x="43968" y="16716"/>
                  </a:lnTo>
                  <a:lnTo>
                    <a:pt x="48029" y="30852"/>
                  </a:lnTo>
                  <a:lnTo>
                    <a:pt x="40993" y="41175"/>
                  </a:lnTo>
                  <a:lnTo>
                    <a:pt x="25801" y="45210"/>
                  </a:lnTo>
                  <a:lnTo>
                    <a:pt x="50874" y="45210"/>
                  </a:lnTo>
                  <a:lnTo>
                    <a:pt x="58512" y="38440"/>
                  </a:lnTo>
                  <a:lnTo>
                    <a:pt x="62203" y="26089"/>
                  </a:lnTo>
                  <a:lnTo>
                    <a:pt x="62203" y="17865"/>
                  </a:lnTo>
                  <a:lnTo>
                    <a:pt x="58780" y="11644"/>
                  </a:lnTo>
                  <a:lnTo>
                    <a:pt x="57092" y="1040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9" name="object 65"/>
            <p:cNvSpPr/>
            <p:nvPr/>
          </p:nvSpPr>
          <p:spPr>
            <a:xfrm>
              <a:off x="1294745" y="4954578"/>
              <a:ext cx="166351" cy="87113"/>
            </a:xfrm>
            <a:custGeom>
              <a:avLst/>
              <a:gdLst/>
              <a:ahLst/>
              <a:cxnLst/>
              <a:rect l="l" t="t" r="r" b="b"/>
              <a:pathLst>
                <a:path w="214630" h="112395">
                  <a:moveTo>
                    <a:pt x="188367" y="35107"/>
                  </a:moveTo>
                  <a:lnTo>
                    <a:pt x="176397" y="35107"/>
                  </a:lnTo>
                  <a:lnTo>
                    <a:pt x="176858" y="42108"/>
                  </a:lnTo>
                  <a:lnTo>
                    <a:pt x="176946" y="46291"/>
                  </a:lnTo>
                  <a:lnTo>
                    <a:pt x="177018" y="110337"/>
                  </a:lnTo>
                  <a:lnTo>
                    <a:pt x="190706" y="110337"/>
                  </a:lnTo>
                  <a:lnTo>
                    <a:pt x="190706" y="67894"/>
                  </a:lnTo>
                  <a:lnTo>
                    <a:pt x="190850" y="65714"/>
                  </a:lnTo>
                  <a:lnTo>
                    <a:pt x="191169" y="63695"/>
                  </a:lnTo>
                  <a:lnTo>
                    <a:pt x="193031" y="53593"/>
                  </a:lnTo>
                  <a:lnTo>
                    <a:pt x="196519" y="49871"/>
                  </a:lnTo>
                  <a:lnTo>
                    <a:pt x="188988" y="49871"/>
                  </a:lnTo>
                  <a:lnTo>
                    <a:pt x="188367" y="35107"/>
                  </a:lnTo>
                  <a:close/>
                </a:path>
                <a:path w="214630" h="112395">
                  <a:moveTo>
                    <a:pt x="211844" y="33406"/>
                  </a:moveTo>
                  <a:lnTo>
                    <a:pt x="209129" y="33449"/>
                  </a:lnTo>
                  <a:lnTo>
                    <a:pt x="197273" y="38270"/>
                  </a:lnTo>
                  <a:lnTo>
                    <a:pt x="189449" y="49871"/>
                  </a:lnTo>
                  <a:lnTo>
                    <a:pt x="196519" y="49871"/>
                  </a:lnTo>
                  <a:lnTo>
                    <a:pt x="199875" y="46291"/>
                  </a:lnTo>
                  <a:lnTo>
                    <a:pt x="214184" y="46291"/>
                  </a:lnTo>
                  <a:lnTo>
                    <a:pt x="214184" y="33708"/>
                  </a:lnTo>
                  <a:lnTo>
                    <a:pt x="211844" y="33406"/>
                  </a:lnTo>
                  <a:close/>
                </a:path>
                <a:path w="214630" h="112395">
                  <a:moveTo>
                    <a:pt x="214184" y="46291"/>
                  </a:moveTo>
                  <a:lnTo>
                    <a:pt x="211383" y="46291"/>
                  </a:lnTo>
                  <a:lnTo>
                    <a:pt x="214184" y="46610"/>
                  </a:lnTo>
                  <a:lnTo>
                    <a:pt x="214184" y="46291"/>
                  </a:lnTo>
                  <a:close/>
                </a:path>
                <a:path w="214630" h="112395">
                  <a:moveTo>
                    <a:pt x="104405" y="0"/>
                  </a:moveTo>
                  <a:lnTo>
                    <a:pt x="90717" y="0"/>
                  </a:lnTo>
                  <a:lnTo>
                    <a:pt x="90717" y="110337"/>
                  </a:lnTo>
                  <a:lnTo>
                    <a:pt x="104405" y="110337"/>
                  </a:lnTo>
                  <a:lnTo>
                    <a:pt x="104405" y="62294"/>
                  </a:lnTo>
                  <a:lnTo>
                    <a:pt x="104548" y="60307"/>
                  </a:lnTo>
                  <a:lnTo>
                    <a:pt x="105539" y="57847"/>
                  </a:lnTo>
                  <a:lnTo>
                    <a:pt x="112916" y="48635"/>
                  </a:lnTo>
                  <a:lnTo>
                    <a:pt x="119836" y="46912"/>
                  </a:lnTo>
                  <a:lnTo>
                    <a:pt x="104405" y="46912"/>
                  </a:lnTo>
                  <a:lnTo>
                    <a:pt x="104405" y="0"/>
                  </a:lnTo>
                  <a:close/>
                </a:path>
                <a:path w="214630" h="112395">
                  <a:moveTo>
                    <a:pt x="149321" y="45045"/>
                  </a:moveTo>
                  <a:lnTo>
                    <a:pt x="127334" y="45045"/>
                  </a:lnTo>
                  <a:lnTo>
                    <a:pt x="138012" y="52573"/>
                  </a:lnTo>
                  <a:lnTo>
                    <a:pt x="141094" y="66987"/>
                  </a:lnTo>
                  <a:lnTo>
                    <a:pt x="141094" y="110337"/>
                  </a:lnTo>
                  <a:lnTo>
                    <a:pt x="154782" y="110337"/>
                  </a:lnTo>
                  <a:lnTo>
                    <a:pt x="154461" y="59520"/>
                  </a:lnTo>
                  <a:lnTo>
                    <a:pt x="149321" y="45045"/>
                  </a:lnTo>
                  <a:close/>
                </a:path>
                <a:path w="214630" h="112395">
                  <a:moveTo>
                    <a:pt x="128503" y="33406"/>
                  </a:moveTo>
                  <a:lnTo>
                    <a:pt x="123377" y="33406"/>
                  </a:lnTo>
                  <a:lnTo>
                    <a:pt x="118555" y="34805"/>
                  </a:lnTo>
                  <a:lnTo>
                    <a:pt x="114511" y="37288"/>
                  </a:lnTo>
                  <a:lnTo>
                    <a:pt x="110310" y="39467"/>
                  </a:lnTo>
                  <a:lnTo>
                    <a:pt x="106904" y="43030"/>
                  </a:lnTo>
                  <a:lnTo>
                    <a:pt x="104724" y="46912"/>
                  </a:lnTo>
                  <a:lnTo>
                    <a:pt x="119836" y="46912"/>
                  </a:lnTo>
                  <a:lnTo>
                    <a:pt x="127334" y="45045"/>
                  </a:lnTo>
                  <a:lnTo>
                    <a:pt x="149321" y="45045"/>
                  </a:lnTo>
                  <a:lnTo>
                    <a:pt x="148759" y="43462"/>
                  </a:lnTo>
                  <a:lnTo>
                    <a:pt x="138837" y="35532"/>
                  </a:lnTo>
                  <a:lnTo>
                    <a:pt x="128503" y="33406"/>
                  </a:lnTo>
                  <a:close/>
                </a:path>
                <a:path w="214630" h="112395">
                  <a:moveTo>
                    <a:pt x="30859" y="33893"/>
                  </a:moveTo>
                  <a:lnTo>
                    <a:pt x="18597" y="38137"/>
                  </a:lnTo>
                  <a:lnTo>
                    <a:pt x="8799" y="46660"/>
                  </a:lnTo>
                  <a:lnTo>
                    <a:pt x="2316" y="59359"/>
                  </a:lnTo>
                  <a:lnTo>
                    <a:pt x="0" y="76132"/>
                  </a:lnTo>
                  <a:lnTo>
                    <a:pt x="3394" y="91090"/>
                  </a:lnTo>
                  <a:lnTo>
                    <a:pt x="11161" y="102394"/>
                  </a:lnTo>
                  <a:lnTo>
                    <a:pt x="22346" y="109544"/>
                  </a:lnTo>
                  <a:lnTo>
                    <a:pt x="35994" y="112039"/>
                  </a:lnTo>
                  <a:lnTo>
                    <a:pt x="45308" y="110926"/>
                  </a:lnTo>
                  <a:lnTo>
                    <a:pt x="55909" y="106220"/>
                  </a:lnTo>
                  <a:lnTo>
                    <a:pt x="60294" y="101794"/>
                  </a:lnTo>
                  <a:lnTo>
                    <a:pt x="36615" y="101794"/>
                  </a:lnTo>
                  <a:lnTo>
                    <a:pt x="32109" y="101311"/>
                  </a:lnTo>
                  <a:lnTo>
                    <a:pt x="22602" y="95620"/>
                  </a:lnTo>
                  <a:lnTo>
                    <a:pt x="16439" y="83662"/>
                  </a:lnTo>
                  <a:lnTo>
                    <a:pt x="14570" y="65614"/>
                  </a:lnTo>
                  <a:lnTo>
                    <a:pt x="19168" y="54974"/>
                  </a:lnTo>
                  <a:lnTo>
                    <a:pt x="29441" y="47800"/>
                  </a:lnTo>
                  <a:lnTo>
                    <a:pt x="46913" y="46397"/>
                  </a:lnTo>
                  <a:lnTo>
                    <a:pt x="63944" y="46397"/>
                  </a:lnTo>
                  <a:lnTo>
                    <a:pt x="59916" y="41863"/>
                  </a:lnTo>
                  <a:lnTo>
                    <a:pt x="47367" y="35821"/>
                  </a:lnTo>
                  <a:lnTo>
                    <a:pt x="30859" y="33893"/>
                  </a:lnTo>
                  <a:close/>
                </a:path>
                <a:path w="214630" h="112395">
                  <a:moveTo>
                    <a:pt x="63944" y="46397"/>
                  </a:moveTo>
                  <a:lnTo>
                    <a:pt x="46913" y="46397"/>
                  </a:lnTo>
                  <a:lnTo>
                    <a:pt x="53798" y="54817"/>
                  </a:lnTo>
                  <a:lnTo>
                    <a:pt x="57041" y="68505"/>
                  </a:lnTo>
                  <a:lnTo>
                    <a:pt x="56709" y="87015"/>
                  </a:lnTo>
                  <a:lnTo>
                    <a:pt x="48576" y="97804"/>
                  </a:lnTo>
                  <a:lnTo>
                    <a:pt x="36615" y="101794"/>
                  </a:lnTo>
                  <a:lnTo>
                    <a:pt x="60294" y="101794"/>
                  </a:lnTo>
                  <a:lnTo>
                    <a:pt x="64800" y="97246"/>
                  </a:lnTo>
                  <a:lnTo>
                    <a:pt x="70825" y="83379"/>
                  </a:lnTo>
                  <a:lnTo>
                    <a:pt x="72827" y="63995"/>
                  </a:lnTo>
                  <a:lnTo>
                    <a:pt x="68429" y="51446"/>
                  </a:lnTo>
                  <a:lnTo>
                    <a:pt x="63944" y="463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0" name="object 66"/>
            <p:cNvSpPr/>
            <p:nvPr/>
          </p:nvSpPr>
          <p:spPr>
            <a:xfrm>
              <a:off x="2063659" y="4958345"/>
              <a:ext cx="137314" cy="82192"/>
            </a:xfrm>
            <a:custGeom>
              <a:avLst/>
              <a:gdLst/>
              <a:ahLst/>
              <a:cxnLst/>
              <a:rect l="l" t="t" r="r" b="b"/>
              <a:pathLst>
                <a:path w="177164" h="106045">
                  <a:moveTo>
                    <a:pt x="150971" y="30247"/>
                  </a:moveTo>
                  <a:lnTo>
                    <a:pt x="139002" y="30247"/>
                  </a:lnTo>
                  <a:lnTo>
                    <a:pt x="139463" y="37248"/>
                  </a:lnTo>
                  <a:lnTo>
                    <a:pt x="139551" y="41431"/>
                  </a:lnTo>
                  <a:lnTo>
                    <a:pt x="139622" y="105477"/>
                  </a:lnTo>
                  <a:lnTo>
                    <a:pt x="153311" y="105477"/>
                  </a:lnTo>
                  <a:lnTo>
                    <a:pt x="153311" y="63034"/>
                  </a:lnTo>
                  <a:lnTo>
                    <a:pt x="153470" y="60854"/>
                  </a:lnTo>
                  <a:lnTo>
                    <a:pt x="153772" y="58835"/>
                  </a:lnTo>
                  <a:lnTo>
                    <a:pt x="155651" y="48734"/>
                  </a:lnTo>
                  <a:lnTo>
                    <a:pt x="159132" y="45011"/>
                  </a:lnTo>
                  <a:lnTo>
                    <a:pt x="151608" y="45011"/>
                  </a:lnTo>
                  <a:lnTo>
                    <a:pt x="150971" y="30247"/>
                  </a:lnTo>
                  <a:close/>
                </a:path>
                <a:path w="177164" h="106045">
                  <a:moveTo>
                    <a:pt x="174449" y="28546"/>
                  </a:moveTo>
                  <a:lnTo>
                    <a:pt x="171747" y="28589"/>
                  </a:lnTo>
                  <a:lnTo>
                    <a:pt x="159876" y="33410"/>
                  </a:lnTo>
                  <a:lnTo>
                    <a:pt x="152069" y="45011"/>
                  </a:lnTo>
                  <a:lnTo>
                    <a:pt x="159132" y="45011"/>
                  </a:lnTo>
                  <a:lnTo>
                    <a:pt x="162479" y="41431"/>
                  </a:lnTo>
                  <a:lnTo>
                    <a:pt x="176789" y="41431"/>
                  </a:lnTo>
                  <a:lnTo>
                    <a:pt x="176789" y="28848"/>
                  </a:lnTo>
                  <a:lnTo>
                    <a:pt x="174449" y="28546"/>
                  </a:lnTo>
                  <a:close/>
                </a:path>
                <a:path w="177164" h="106045">
                  <a:moveTo>
                    <a:pt x="176789" y="41431"/>
                  </a:moveTo>
                  <a:lnTo>
                    <a:pt x="173987" y="41431"/>
                  </a:lnTo>
                  <a:lnTo>
                    <a:pt x="176789" y="41750"/>
                  </a:lnTo>
                  <a:lnTo>
                    <a:pt x="176789" y="41431"/>
                  </a:lnTo>
                  <a:close/>
                </a:path>
                <a:path w="177164" h="106045">
                  <a:moveTo>
                    <a:pt x="116925" y="30247"/>
                  </a:moveTo>
                  <a:lnTo>
                    <a:pt x="103252" y="30247"/>
                  </a:lnTo>
                  <a:lnTo>
                    <a:pt x="103252" y="105477"/>
                  </a:lnTo>
                  <a:lnTo>
                    <a:pt x="116925" y="105477"/>
                  </a:lnTo>
                  <a:lnTo>
                    <a:pt x="116925" y="30247"/>
                  </a:lnTo>
                  <a:close/>
                </a:path>
                <a:path w="177164" h="106045">
                  <a:moveTo>
                    <a:pt x="115063" y="580"/>
                  </a:moveTo>
                  <a:lnTo>
                    <a:pt x="104955" y="580"/>
                  </a:lnTo>
                  <a:lnTo>
                    <a:pt x="101533" y="4303"/>
                  </a:lnTo>
                  <a:lnTo>
                    <a:pt x="101533" y="13624"/>
                  </a:lnTo>
                  <a:lnTo>
                    <a:pt x="104796" y="17506"/>
                  </a:lnTo>
                  <a:lnTo>
                    <a:pt x="115206" y="17506"/>
                  </a:lnTo>
                  <a:lnTo>
                    <a:pt x="118485" y="13624"/>
                  </a:lnTo>
                  <a:lnTo>
                    <a:pt x="118485" y="4303"/>
                  </a:lnTo>
                  <a:lnTo>
                    <a:pt x="115063" y="580"/>
                  </a:lnTo>
                  <a:close/>
                </a:path>
                <a:path w="177164" h="106045">
                  <a:moveTo>
                    <a:pt x="24967" y="0"/>
                  </a:moveTo>
                  <a:lnTo>
                    <a:pt x="11799" y="716"/>
                  </a:lnTo>
                  <a:lnTo>
                    <a:pt x="0" y="2139"/>
                  </a:lnTo>
                  <a:lnTo>
                    <a:pt x="348" y="105204"/>
                  </a:lnTo>
                  <a:lnTo>
                    <a:pt x="8172" y="105878"/>
                  </a:lnTo>
                  <a:lnTo>
                    <a:pt x="19900" y="106010"/>
                  </a:lnTo>
                  <a:lnTo>
                    <a:pt x="38681" y="105478"/>
                  </a:lnTo>
                  <a:lnTo>
                    <a:pt x="51703" y="102504"/>
                  </a:lnTo>
                  <a:lnTo>
                    <a:pt x="62918" y="97447"/>
                  </a:lnTo>
                  <a:lnTo>
                    <a:pt x="65403" y="95534"/>
                  </a:lnTo>
                  <a:lnTo>
                    <a:pt x="17094" y="95534"/>
                  </a:lnTo>
                  <a:lnTo>
                    <a:pt x="13671" y="94913"/>
                  </a:lnTo>
                  <a:lnTo>
                    <a:pt x="13671" y="12081"/>
                  </a:lnTo>
                  <a:lnTo>
                    <a:pt x="17252" y="11302"/>
                  </a:lnTo>
                  <a:lnTo>
                    <a:pt x="22537" y="10682"/>
                  </a:lnTo>
                  <a:lnTo>
                    <a:pt x="67463" y="10682"/>
                  </a:lnTo>
                  <a:lnTo>
                    <a:pt x="64939" y="8166"/>
                  </a:lnTo>
                  <a:lnTo>
                    <a:pt x="54698" y="3644"/>
                  </a:lnTo>
                  <a:lnTo>
                    <a:pt x="41552" y="904"/>
                  </a:lnTo>
                  <a:lnTo>
                    <a:pt x="24967" y="0"/>
                  </a:lnTo>
                  <a:close/>
                </a:path>
                <a:path w="177164" h="106045">
                  <a:moveTo>
                    <a:pt x="67463" y="10682"/>
                  </a:moveTo>
                  <a:lnTo>
                    <a:pt x="22537" y="10682"/>
                  </a:lnTo>
                  <a:lnTo>
                    <a:pt x="38372" y="11251"/>
                  </a:lnTo>
                  <a:lnTo>
                    <a:pt x="50545" y="14765"/>
                  </a:lnTo>
                  <a:lnTo>
                    <a:pt x="59859" y="21735"/>
                  </a:lnTo>
                  <a:lnTo>
                    <a:pt x="66270" y="32453"/>
                  </a:lnTo>
                  <a:lnTo>
                    <a:pt x="69732" y="47210"/>
                  </a:lnTo>
                  <a:lnTo>
                    <a:pt x="70200" y="66296"/>
                  </a:lnTo>
                  <a:lnTo>
                    <a:pt x="64721" y="78818"/>
                  </a:lnTo>
                  <a:lnTo>
                    <a:pt x="55673" y="88014"/>
                  </a:lnTo>
                  <a:lnTo>
                    <a:pt x="43179" y="93660"/>
                  </a:lnTo>
                  <a:lnTo>
                    <a:pt x="27360" y="95534"/>
                  </a:lnTo>
                  <a:lnTo>
                    <a:pt x="65403" y="95534"/>
                  </a:lnTo>
                  <a:lnTo>
                    <a:pt x="85070" y="58248"/>
                  </a:lnTo>
                  <a:lnTo>
                    <a:pt x="85621" y="41061"/>
                  </a:lnTo>
                  <a:lnTo>
                    <a:pt x="82253" y="29477"/>
                  </a:lnTo>
                  <a:lnTo>
                    <a:pt x="75550" y="18744"/>
                  </a:lnTo>
                  <a:lnTo>
                    <a:pt x="67463" y="106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1" name="object 67"/>
            <p:cNvSpPr/>
            <p:nvPr/>
          </p:nvSpPr>
          <p:spPr>
            <a:xfrm>
              <a:off x="2206826" y="4980470"/>
              <a:ext cx="103847" cy="61029"/>
            </a:xfrm>
            <a:custGeom>
              <a:avLst/>
              <a:gdLst/>
              <a:ahLst/>
              <a:cxnLst/>
              <a:rect l="l" t="t" r="r" b="b"/>
              <a:pathLst>
                <a:path w="133985" h="78739">
                  <a:moveTo>
                    <a:pt x="104617" y="1084"/>
                  </a:moveTo>
                  <a:lnTo>
                    <a:pt x="92061" y="6281"/>
                  </a:lnTo>
                  <a:lnTo>
                    <a:pt x="82590" y="15390"/>
                  </a:lnTo>
                  <a:lnTo>
                    <a:pt x="76627" y="27994"/>
                  </a:lnTo>
                  <a:lnTo>
                    <a:pt x="74598" y="43676"/>
                  </a:lnTo>
                  <a:lnTo>
                    <a:pt x="78028" y="57970"/>
                  </a:lnTo>
                  <a:lnTo>
                    <a:pt x="85761" y="68947"/>
                  </a:lnTo>
                  <a:lnTo>
                    <a:pt x="97250" y="75988"/>
                  </a:lnTo>
                  <a:lnTo>
                    <a:pt x="111943" y="78473"/>
                  </a:lnTo>
                  <a:lnTo>
                    <a:pt x="122066" y="78473"/>
                  </a:lnTo>
                  <a:lnTo>
                    <a:pt x="129994" y="75831"/>
                  </a:lnTo>
                  <a:lnTo>
                    <a:pt x="133575" y="74129"/>
                  </a:lnTo>
                  <a:lnTo>
                    <a:pt x="132051" y="67448"/>
                  </a:lnTo>
                  <a:lnTo>
                    <a:pt x="113264" y="67425"/>
                  </a:lnTo>
                  <a:lnTo>
                    <a:pt x="100426" y="63617"/>
                  </a:lnTo>
                  <a:lnTo>
                    <a:pt x="91607" y="53706"/>
                  </a:lnTo>
                  <a:lnTo>
                    <a:pt x="88335" y="38314"/>
                  </a:lnTo>
                  <a:lnTo>
                    <a:pt x="91640" y="24492"/>
                  </a:lnTo>
                  <a:lnTo>
                    <a:pt x="100594" y="14628"/>
                  </a:lnTo>
                  <a:lnTo>
                    <a:pt x="114904" y="10863"/>
                  </a:lnTo>
                  <a:lnTo>
                    <a:pt x="131169" y="10863"/>
                  </a:lnTo>
                  <a:lnTo>
                    <a:pt x="132018" y="3170"/>
                  </a:lnTo>
                  <a:lnTo>
                    <a:pt x="122649" y="1152"/>
                  </a:lnTo>
                  <a:lnTo>
                    <a:pt x="104617" y="1084"/>
                  </a:lnTo>
                  <a:close/>
                </a:path>
                <a:path w="133985" h="78739">
                  <a:moveTo>
                    <a:pt x="131234" y="63869"/>
                  </a:moveTo>
                  <a:lnTo>
                    <a:pt x="127351" y="65587"/>
                  </a:lnTo>
                  <a:lnTo>
                    <a:pt x="122210" y="67448"/>
                  </a:lnTo>
                  <a:lnTo>
                    <a:pt x="132051" y="67448"/>
                  </a:lnTo>
                  <a:lnTo>
                    <a:pt x="131234" y="63869"/>
                  </a:lnTo>
                  <a:close/>
                </a:path>
                <a:path w="133985" h="78739">
                  <a:moveTo>
                    <a:pt x="131169" y="10863"/>
                  </a:moveTo>
                  <a:lnTo>
                    <a:pt x="122369" y="10863"/>
                  </a:lnTo>
                  <a:lnTo>
                    <a:pt x="127511" y="12725"/>
                  </a:lnTo>
                  <a:lnTo>
                    <a:pt x="130773" y="14443"/>
                  </a:lnTo>
                  <a:lnTo>
                    <a:pt x="131169" y="10863"/>
                  </a:lnTo>
                  <a:close/>
                </a:path>
                <a:path w="133985" h="78739">
                  <a:moveTo>
                    <a:pt x="51286" y="9941"/>
                  </a:moveTo>
                  <a:lnTo>
                    <a:pt x="42609" y="9941"/>
                  </a:lnTo>
                  <a:lnTo>
                    <a:pt x="44312" y="21315"/>
                  </a:lnTo>
                  <a:lnTo>
                    <a:pt x="44312" y="27487"/>
                  </a:lnTo>
                  <a:lnTo>
                    <a:pt x="1824" y="49282"/>
                  </a:lnTo>
                  <a:lnTo>
                    <a:pt x="0" y="63436"/>
                  </a:lnTo>
                  <a:lnTo>
                    <a:pt x="7433" y="74153"/>
                  </a:lnTo>
                  <a:lnTo>
                    <a:pt x="22315" y="78631"/>
                  </a:lnTo>
                  <a:lnTo>
                    <a:pt x="36178" y="75207"/>
                  </a:lnTo>
                  <a:lnTo>
                    <a:pt x="43850" y="68530"/>
                  </a:lnTo>
                  <a:lnTo>
                    <a:pt x="35447" y="68530"/>
                  </a:lnTo>
                  <a:lnTo>
                    <a:pt x="23166" y="68348"/>
                  </a:lnTo>
                  <a:lnTo>
                    <a:pt x="16502" y="62815"/>
                  </a:lnTo>
                  <a:lnTo>
                    <a:pt x="16876" y="45262"/>
                  </a:lnTo>
                  <a:lnTo>
                    <a:pt x="29076" y="39666"/>
                  </a:lnTo>
                  <a:lnTo>
                    <a:pt x="44631" y="38528"/>
                  </a:lnTo>
                  <a:lnTo>
                    <a:pt x="57887" y="38528"/>
                  </a:lnTo>
                  <a:lnTo>
                    <a:pt x="57818" y="26214"/>
                  </a:lnTo>
                  <a:lnTo>
                    <a:pt x="54518" y="13403"/>
                  </a:lnTo>
                  <a:lnTo>
                    <a:pt x="51286" y="9941"/>
                  </a:lnTo>
                  <a:close/>
                </a:path>
                <a:path w="133985" h="78739">
                  <a:moveTo>
                    <a:pt x="58102" y="67448"/>
                  </a:moveTo>
                  <a:lnTo>
                    <a:pt x="45554" y="67448"/>
                  </a:lnTo>
                  <a:lnTo>
                    <a:pt x="46811" y="76930"/>
                  </a:lnTo>
                  <a:lnTo>
                    <a:pt x="59083" y="76930"/>
                  </a:lnTo>
                  <a:lnTo>
                    <a:pt x="58320" y="71791"/>
                  </a:lnTo>
                  <a:lnTo>
                    <a:pt x="58102" y="67448"/>
                  </a:lnTo>
                  <a:close/>
                </a:path>
                <a:path w="133985" h="78739">
                  <a:moveTo>
                    <a:pt x="57887" y="38528"/>
                  </a:moveTo>
                  <a:lnTo>
                    <a:pt x="44631" y="38528"/>
                  </a:lnTo>
                  <a:lnTo>
                    <a:pt x="44631" y="53004"/>
                  </a:lnTo>
                  <a:lnTo>
                    <a:pt x="44472" y="54547"/>
                  </a:lnTo>
                  <a:lnTo>
                    <a:pt x="44010" y="55947"/>
                  </a:lnTo>
                  <a:lnTo>
                    <a:pt x="41829" y="62294"/>
                  </a:lnTo>
                  <a:lnTo>
                    <a:pt x="35447" y="68530"/>
                  </a:lnTo>
                  <a:lnTo>
                    <a:pt x="43850" y="68530"/>
                  </a:lnTo>
                  <a:lnTo>
                    <a:pt x="45093" y="67448"/>
                  </a:lnTo>
                  <a:lnTo>
                    <a:pt x="58102" y="67448"/>
                  </a:lnTo>
                  <a:lnTo>
                    <a:pt x="57977" y="54547"/>
                  </a:lnTo>
                  <a:lnTo>
                    <a:pt x="57887" y="38528"/>
                  </a:lnTo>
                  <a:close/>
                </a:path>
                <a:path w="133985" h="78739">
                  <a:moveTo>
                    <a:pt x="28886" y="0"/>
                  </a:moveTo>
                  <a:lnTo>
                    <a:pt x="15406" y="1847"/>
                  </a:lnTo>
                  <a:lnTo>
                    <a:pt x="4361" y="6521"/>
                  </a:lnTo>
                  <a:lnTo>
                    <a:pt x="7464" y="15684"/>
                  </a:lnTo>
                  <a:lnTo>
                    <a:pt x="12749" y="12104"/>
                  </a:lnTo>
                  <a:lnTo>
                    <a:pt x="20071" y="10085"/>
                  </a:lnTo>
                  <a:lnTo>
                    <a:pt x="27218" y="10085"/>
                  </a:lnTo>
                  <a:lnTo>
                    <a:pt x="51286" y="9941"/>
                  </a:lnTo>
                  <a:lnTo>
                    <a:pt x="45540" y="3788"/>
                  </a:lnTo>
                  <a:lnTo>
                    <a:pt x="288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2" name="object 68"/>
            <p:cNvSpPr/>
            <p:nvPr/>
          </p:nvSpPr>
          <p:spPr>
            <a:xfrm>
              <a:off x="2598737" y="4954578"/>
              <a:ext cx="270691" cy="87113"/>
            </a:xfrm>
            <a:custGeom>
              <a:avLst/>
              <a:gdLst/>
              <a:ahLst/>
              <a:cxnLst/>
              <a:rect l="l" t="t" r="r" b="b"/>
              <a:pathLst>
                <a:path w="349250" h="112395">
                  <a:moveTo>
                    <a:pt x="302922" y="97896"/>
                  </a:moveTo>
                  <a:lnTo>
                    <a:pt x="289688" y="97896"/>
                  </a:lnTo>
                  <a:lnTo>
                    <a:pt x="294030" y="103432"/>
                  </a:lnTo>
                  <a:lnTo>
                    <a:pt x="304217" y="109936"/>
                  </a:lnTo>
                  <a:lnTo>
                    <a:pt x="318801" y="111831"/>
                  </a:lnTo>
                  <a:lnTo>
                    <a:pt x="330088" y="108259"/>
                  </a:lnTo>
                  <a:lnTo>
                    <a:pt x="338506" y="101147"/>
                  </a:lnTo>
                  <a:lnTo>
                    <a:pt x="311698" y="101147"/>
                  </a:lnTo>
                  <a:lnTo>
                    <a:pt x="302922" y="97896"/>
                  </a:lnTo>
                  <a:close/>
                </a:path>
                <a:path w="349250" h="112395">
                  <a:moveTo>
                    <a:pt x="291391" y="0"/>
                  </a:moveTo>
                  <a:lnTo>
                    <a:pt x="277703" y="0"/>
                  </a:lnTo>
                  <a:lnTo>
                    <a:pt x="277656" y="100089"/>
                  </a:lnTo>
                  <a:lnTo>
                    <a:pt x="277559" y="105199"/>
                  </a:lnTo>
                  <a:lnTo>
                    <a:pt x="277082" y="110337"/>
                  </a:lnTo>
                  <a:lnTo>
                    <a:pt x="288908" y="110337"/>
                  </a:lnTo>
                  <a:lnTo>
                    <a:pt x="289688" y="97896"/>
                  </a:lnTo>
                  <a:lnTo>
                    <a:pt x="302922" y="97896"/>
                  </a:lnTo>
                  <a:lnTo>
                    <a:pt x="299200" y="96518"/>
                  </a:lnTo>
                  <a:lnTo>
                    <a:pt x="291868" y="85171"/>
                  </a:lnTo>
                  <a:lnTo>
                    <a:pt x="291551" y="83611"/>
                  </a:lnTo>
                  <a:lnTo>
                    <a:pt x="291391" y="81878"/>
                  </a:lnTo>
                  <a:lnTo>
                    <a:pt x="291391" y="64474"/>
                  </a:lnTo>
                  <a:lnTo>
                    <a:pt x="291710" y="62645"/>
                  </a:lnTo>
                  <a:lnTo>
                    <a:pt x="295830" y="53352"/>
                  </a:lnTo>
                  <a:lnTo>
                    <a:pt x="305553" y="47098"/>
                  </a:lnTo>
                  <a:lnTo>
                    <a:pt x="306061" y="47071"/>
                  </a:lnTo>
                  <a:lnTo>
                    <a:pt x="291391" y="47071"/>
                  </a:lnTo>
                  <a:lnTo>
                    <a:pt x="291391" y="0"/>
                  </a:lnTo>
                  <a:close/>
                </a:path>
                <a:path w="349250" h="112395">
                  <a:moveTo>
                    <a:pt x="340818" y="46216"/>
                  </a:moveTo>
                  <a:lnTo>
                    <a:pt x="321791" y="46216"/>
                  </a:lnTo>
                  <a:lnTo>
                    <a:pt x="328924" y="53743"/>
                  </a:lnTo>
                  <a:lnTo>
                    <a:pt x="332689" y="67152"/>
                  </a:lnTo>
                  <a:lnTo>
                    <a:pt x="332734" y="86857"/>
                  </a:lnTo>
                  <a:lnTo>
                    <a:pt x="324762" y="97342"/>
                  </a:lnTo>
                  <a:lnTo>
                    <a:pt x="311698" y="101147"/>
                  </a:lnTo>
                  <a:lnTo>
                    <a:pt x="338506" y="101147"/>
                  </a:lnTo>
                  <a:lnTo>
                    <a:pt x="339759" y="100089"/>
                  </a:lnTo>
                  <a:lnTo>
                    <a:pt x="346505" y="87110"/>
                  </a:lnTo>
                  <a:lnTo>
                    <a:pt x="349020" y="69108"/>
                  </a:lnTo>
                  <a:lnTo>
                    <a:pt x="346113" y="54543"/>
                  </a:lnTo>
                  <a:lnTo>
                    <a:pt x="340818" y="46216"/>
                  </a:lnTo>
                  <a:close/>
                </a:path>
                <a:path w="349250" h="112395">
                  <a:moveTo>
                    <a:pt x="312941" y="33652"/>
                  </a:moveTo>
                  <a:lnTo>
                    <a:pt x="300213" y="38038"/>
                  </a:lnTo>
                  <a:lnTo>
                    <a:pt x="291710" y="47071"/>
                  </a:lnTo>
                  <a:lnTo>
                    <a:pt x="306061" y="47071"/>
                  </a:lnTo>
                  <a:lnTo>
                    <a:pt x="321791" y="46216"/>
                  </a:lnTo>
                  <a:lnTo>
                    <a:pt x="340818" y="46216"/>
                  </a:lnTo>
                  <a:lnTo>
                    <a:pt x="338963" y="43299"/>
                  </a:lnTo>
                  <a:lnTo>
                    <a:pt x="327821" y="36095"/>
                  </a:lnTo>
                  <a:lnTo>
                    <a:pt x="312941" y="33652"/>
                  </a:lnTo>
                  <a:close/>
                </a:path>
                <a:path w="349250" h="112395">
                  <a:moveTo>
                    <a:pt x="159392" y="35107"/>
                  </a:moveTo>
                  <a:lnTo>
                    <a:pt x="147407" y="35107"/>
                  </a:lnTo>
                  <a:lnTo>
                    <a:pt x="147939" y="45778"/>
                  </a:lnTo>
                  <a:lnTo>
                    <a:pt x="148027" y="110337"/>
                  </a:lnTo>
                  <a:lnTo>
                    <a:pt x="161414" y="110337"/>
                  </a:lnTo>
                  <a:lnTo>
                    <a:pt x="161414" y="62645"/>
                  </a:lnTo>
                  <a:lnTo>
                    <a:pt x="161716" y="60307"/>
                  </a:lnTo>
                  <a:lnTo>
                    <a:pt x="162496" y="58286"/>
                  </a:lnTo>
                  <a:lnTo>
                    <a:pt x="164677" y="51414"/>
                  </a:lnTo>
                  <a:lnTo>
                    <a:pt x="168551" y="47261"/>
                  </a:lnTo>
                  <a:lnTo>
                    <a:pt x="160013" y="47261"/>
                  </a:lnTo>
                  <a:lnTo>
                    <a:pt x="159392" y="35107"/>
                  </a:lnTo>
                  <a:close/>
                </a:path>
                <a:path w="349250" h="112395">
                  <a:moveTo>
                    <a:pt x="203107" y="44589"/>
                  </a:moveTo>
                  <a:lnTo>
                    <a:pt x="171043" y="44589"/>
                  </a:lnTo>
                  <a:lnTo>
                    <a:pt x="179965" y="44596"/>
                  </a:lnTo>
                  <a:lnTo>
                    <a:pt x="191337" y="50551"/>
                  </a:lnTo>
                  <a:lnTo>
                    <a:pt x="195158" y="65095"/>
                  </a:lnTo>
                  <a:lnTo>
                    <a:pt x="195158" y="110337"/>
                  </a:lnTo>
                  <a:lnTo>
                    <a:pt x="208512" y="110337"/>
                  </a:lnTo>
                  <a:lnTo>
                    <a:pt x="208633" y="60728"/>
                  </a:lnTo>
                  <a:lnTo>
                    <a:pt x="214035" y="48470"/>
                  </a:lnTo>
                  <a:lnTo>
                    <a:pt x="205710" y="48470"/>
                  </a:lnTo>
                  <a:lnTo>
                    <a:pt x="204233" y="45778"/>
                  </a:lnTo>
                  <a:lnTo>
                    <a:pt x="203107" y="44589"/>
                  </a:lnTo>
                  <a:close/>
                </a:path>
                <a:path w="349250" h="112395">
                  <a:moveTo>
                    <a:pt x="250463" y="44589"/>
                  </a:moveTo>
                  <a:lnTo>
                    <a:pt x="218014" y="44589"/>
                  </a:lnTo>
                  <a:lnTo>
                    <a:pt x="229153" y="44865"/>
                  </a:lnTo>
                  <a:lnTo>
                    <a:pt x="238984" y="52001"/>
                  </a:lnTo>
                  <a:lnTo>
                    <a:pt x="242256" y="67767"/>
                  </a:lnTo>
                  <a:lnTo>
                    <a:pt x="242256" y="110337"/>
                  </a:lnTo>
                  <a:lnTo>
                    <a:pt x="255642" y="110337"/>
                  </a:lnTo>
                  <a:lnTo>
                    <a:pt x="255423" y="60728"/>
                  </a:lnTo>
                  <a:lnTo>
                    <a:pt x="250463" y="44589"/>
                  </a:lnTo>
                  <a:close/>
                </a:path>
                <a:path w="349250" h="112395">
                  <a:moveTo>
                    <a:pt x="230748" y="33406"/>
                  </a:moveTo>
                  <a:lnTo>
                    <a:pt x="223601" y="33406"/>
                  </a:lnTo>
                  <a:lnTo>
                    <a:pt x="218762" y="35267"/>
                  </a:lnTo>
                  <a:lnTo>
                    <a:pt x="214274" y="38688"/>
                  </a:lnTo>
                  <a:lnTo>
                    <a:pt x="211154" y="41010"/>
                  </a:lnTo>
                  <a:lnTo>
                    <a:pt x="208050" y="44128"/>
                  </a:lnTo>
                  <a:lnTo>
                    <a:pt x="205710" y="48470"/>
                  </a:lnTo>
                  <a:lnTo>
                    <a:pt x="214035" y="48470"/>
                  </a:lnTo>
                  <a:lnTo>
                    <a:pt x="218014" y="44589"/>
                  </a:lnTo>
                  <a:lnTo>
                    <a:pt x="250463" y="44589"/>
                  </a:lnTo>
                  <a:lnTo>
                    <a:pt x="250282" y="44001"/>
                  </a:lnTo>
                  <a:lnTo>
                    <a:pt x="240902" y="35668"/>
                  </a:lnTo>
                  <a:lnTo>
                    <a:pt x="230748" y="33406"/>
                  </a:lnTo>
                  <a:close/>
                </a:path>
                <a:path w="349250" h="112395">
                  <a:moveTo>
                    <a:pt x="181440" y="33523"/>
                  </a:moveTo>
                  <a:lnTo>
                    <a:pt x="168348" y="38265"/>
                  </a:lnTo>
                  <a:lnTo>
                    <a:pt x="160474" y="47261"/>
                  </a:lnTo>
                  <a:lnTo>
                    <a:pt x="168551" y="47261"/>
                  </a:lnTo>
                  <a:lnTo>
                    <a:pt x="171043" y="44589"/>
                  </a:lnTo>
                  <a:lnTo>
                    <a:pt x="203107" y="44589"/>
                  </a:lnTo>
                  <a:lnTo>
                    <a:pt x="195759" y="36836"/>
                  </a:lnTo>
                  <a:lnTo>
                    <a:pt x="181440" y="33523"/>
                  </a:lnTo>
                  <a:close/>
                </a:path>
                <a:path w="349250" h="112395">
                  <a:moveTo>
                    <a:pt x="119389" y="43348"/>
                  </a:moveTo>
                  <a:lnTo>
                    <a:pt x="110702" y="43348"/>
                  </a:lnTo>
                  <a:lnTo>
                    <a:pt x="112436" y="54723"/>
                  </a:lnTo>
                  <a:lnTo>
                    <a:pt x="112436" y="60895"/>
                  </a:lnTo>
                  <a:lnTo>
                    <a:pt x="69932" y="82692"/>
                  </a:lnTo>
                  <a:lnTo>
                    <a:pt x="68109" y="96844"/>
                  </a:lnTo>
                  <a:lnTo>
                    <a:pt x="75549" y="107561"/>
                  </a:lnTo>
                  <a:lnTo>
                    <a:pt x="90423" y="112038"/>
                  </a:lnTo>
                  <a:lnTo>
                    <a:pt x="104293" y="108614"/>
                  </a:lnTo>
                  <a:lnTo>
                    <a:pt x="111959" y="101937"/>
                  </a:lnTo>
                  <a:lnTo>
                    <a:pt x="103572" y="101937"/>
                  </a:lnTo>
                  <a:lnTo>
                    <a:pt x="91276" y="101755"/>
                  </a:lnTo>
                  <a:lnTo>
                    <a:pt x="84606" y="96219"/>
                  </a:lnTo>
                  <a:lnTo>
                    <a:pt x="84985" y="78669"/>
                  </a:lnTo>
                  <a:lnTo>
                    <a:pt x="97186" y="73073"/>
                  </a:lnTo>
                  <a:lnTo>
                    <a:pt x="112740" y="71935"/>
                  </a:lnTo>
                  <a:lnTo>
                    <a:pt x="125995" y="71935"/>
                  </a:lnTo>
                  <a:lnTo>
                    <a:pt x="125926" y="59622"/>
                  </a:lnTo>
                  <a:lnTo>
                    <a:pt x="122622" y="46810"/>
                  </a:lnTo>
                  <a:lnTo>
                    <a:pt x="119389" y="43348"/>
                  </a:lnTo>
                  <a:close/>
                </a:path>
                <a:path w="349250" h="112395">
                  <a:moveTo>
                    <a:pt x="126205" y="100855"/>
                  </a:moveTo>
                  <a:lnTo>
                    <a:pt x="113663" y="100855"/>
                  </a:lnTo>
                  <a:lnTo>
                    <a:pt x="114921" y="110337"/>
                  </a:lnTo>
                  <a:lnTo>
                    <a:pt x="127193" y="110337"/>
                  </a:lnTo>
                  <a:lnTo>
                    <a:pt x="126411" y="105199"/>
                  </a:lnTo>
                  <a:lnTo>
                    <a:pt x="126205" y="100855"/>
                  </a:lnTo>
                  <a:close/>
                </a:path>
                <a:path w="349250" h="112395">
                  <a:moveTo>
                    <a:pt x="125995" y="71935"/>
                  </a:moveTo>
                  <a:lnTo>
                    <a:pt x="112740" y="71935"/>
                  </a:lnTo>
                  <a:lnTo>
                    <a:pt x="112740" y="86412"/>
                  </a:lnTo>
                  <a:lnTo>
                    <a:pt x="112580" y="87955"/>
                  </a:lnTo>
                  <a:lnTo>
                    <a:pt x="109938" y="95702"/>
                  </a:lnTo>
                  <a:lnTo>
                    <a:pt x="103572" y="101937"/>
                  </a:lnTo>
                  <a:lnTo>
                    <a:pt x="111959" y="101937"/>
                  </a:lnTo>
                  <a:lnTo>
                    <a:pt x="113201" y="100855"/>
                  </a:lnTo>
                  <a:lnTo>
                    <a:pt x="126205" y="100855"/>
                  </a:lnTo>
                  <a:lnTo>
                    <a:pt x="126085" y="87955"/>
                  </a:lnTo>
                  <a:lnTo>
                    <a:pt x="125995" y="71935"/>
                  </a:lnTo>
                  <a:close/>
                </a:path>
                <a:path w="349250" h="112395">
                  <a:moveTo>
                    <a:pt x="96995" y="33407"/>
                  </a:moveTo>
                  <a:lnTo>
                    <a:pt x="83526" y="35254"/>
                  </a:lnTo>
                  <a:lnTo>
                    <a:pt x="72470" y="39928"/>
                  </a:lnTo>
                  <a:lnTo>
                    <a:pt x="75573" y="49091"/>
                  </a:lnTo>
                  <a:lnTo>
                    <a:pt x="80858" y="45511"/>
                  </a:lnTo>
                  <a:lnTo>
                    <a:pt x="88164" y="43492"/>
                  </a:lnTo>
                  <a:lnTo>
                    <a:pt x="95326" y="43492"/>
                  </a:lnTo>
                  <a:lnTo>
                    <a:pt x="119389" y="43348"/>
                  </a:lnTo>
                  <a:lnTo>
                    <a:pt x="113642" y="37195"/>
                  </a:lnTo>
                  <a:lnTo>
                    <a:pt x="96995" y="33407"/>
                  </a:lnTo>
                  <a:close/>
                </a:path>
                <a:path w="349250" h="112395">
                  <a:moveTo>
                    <a:pt x="13688" y="5599"/>
                  </a:moveTo>
                  <a:lnTo>
                    <a:pt x="0" y="5599"/>
                  </a:lnTo>
                  <a:lnTo>
                    <a:pt x="0" y="110337"/>
                  </a:lnTo>
                  <a:lnTo>
                    <a:pt x="58478" y="110337"/>
                  </a:lnTo>
                  <a:lnTo>
                    <a:pt x="58478" y="98995"/>
                  </a:lnTo>
                  <a:lnTo>
                    <a:pt x="13688" y="98995"/>
                  </a:lnTo>
                  <a:lnTo>
                    <a:pt x="13688" y="55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3" name="object 69"/>
            <p:cNvSpPr/>
            <p:nvPr/>
          </p:nvSpPr>
          <p:spPr>
            <a:xfrm>
              <a:off x="3157638" y="4958793"/>
              <a:ext cx="182102" cy="82684"/>
            </a:xfrm>
            <a:custGeom>
              <a:avLst/>
              <a:gdLst/>
              <a:ahLst/>
              <a:cxnLst/>
              <a:rect l="l" t="t" r="r" b="b"/>
              <a:pathLst>
                <a:path w="234950" h="106679">
                  <a:moveTo>
                    <a:pt x="175531" y="88418"/>
                  </a:moveTo>
                  <a:lnTo>
                    <a:pt x="174923" y="101282"/>
                  </a:lnTo>
                  <a:lnTo>
                    <a:pt x="186340" y="104954"/>
                  </a:lnTo>
                  <a:lnTo>
                    <a:pt x="201186" y="106393"/>
                  </a:lnTo>
                  <a:lnTo>
                    <a:pt x="216216" y="103335"/>
                  </a:lnTo>
                  <a:lnTo>
                    <a:pt x="226762" y="95842"/>
                  </a:lnTo>
                  <a:lnTo>
                    <a:pt x="227156" y="95100"/>
                  </a:lnTo>
                  <a:lnTo>
                    <a:pt x="190318" y="95100"/>
                  </a:lnTo>
                  <a:lnTo>
                    <a:pt x="181612" y="92156"/>
                  </a:lnTo>
                  <a:lnTo>
                    <a:pt x="175531" y="88418"/>
                  </a:lnTo>
                  <a:close/>
                </a:path>
                <a:path w="234950" h="106679">
                  <a:moveTo>
                    <a:pt x="213859" y="0"/>
                  </a:moveTo>
                  <a:lnTo>
                    <a:pt x="194262" y="841"/>
                  </a:lnTo>
                  <a:lnTo>
                    <a:pt x="183650" y="7661"/>
                  </a:lnTo>
                  <a:lnTo>
                    <a:pt x="177109" y="19070"/>
                  </a:lnTo>
                  <a:lnTo>
                    <a:pt x="175395" y="35081"/>
                  </a:lnTo>
                  <a:lnTo>
                    <a:pt x="181290" y="44330"/>
                  </a:lnTo>
                  <a:lnTo>
                    <a:pt x="192296" y="52277"/>
                  </a:lnTo>
                  <a:lnTo>
                    <a:pt x="208740" y="59555"/>
                  </a:lnTo>
                  <a:lnTo>
                    <a:pt x="218510" y="67781"/>
                  </a:lnTo>
                  <a:lnTo>
                    <a:pt x="221331" y="80405"/>
                  </a:lnTo>
                  <a:lnTo>
                    <a:pt x="214640" y="91076"/>
                  </a:lnTo>
                  <a:lnTo>
                    <a:pt x="199646" y="95100"/>
                  </a:lnTo>
                  <a:lnTo>
                    <a:pt x="227156" y="95100"/>
                  </a:lnTo>
                  <a:lnTo>
                    <a:pt x="232856" y="84360"/>
                  </a:lnTo>
                  <a:lnTo>
                    <a:pt x="234533" y="69334"/>
                  </a:lnTo>
                  <a:lnTo>
                    <a:pt x="229649" y="59361"/>
                  </a:lnTo>
                  <a:lnTo>
                    <a:pt x="219600" y="51079"/>
                  </a:lnTo>
                  <a:lnTo>
                    <a:pt x="203744" y="43503"/>
                  </a:lnTo>
                  <a:lnTo>
                    <a:pt x="191658" y="35857"/>
                  </a:lnTo>
                  <a:lnTo>
                    <a:pt x="187820" y="25471"/>
                  </a:lnTo>
                  <a:lnTo>
                    <a:pt x="187820" y="18327"/>
                  </a:lnTo>
                  <a:lnTo>
                    <a:pt x="193280" y="9785"/>
                  </a:lnTo>
                  <a:lnTo>
                    <a:pt x="226534" y="9785"/>
                  </a:lnTo>
                  <a:lnTo>
                    <a:pt x="225187" y="1308"/>
                  </a:lnTo>
                  <a:lnTo>
                    <a:pt x="213859" y="0"/>
                  </a:lnTo>
                  <a:close/>
                </a:path>
                <a:path w="234950" h="106679">
                  <a:moveTo>
                    <a:pt x="226534" y="9785"/>
                  </a:moveTo>
                  <a:lnTo>
                    <a:pt x="217059" y="9785"/>
                  </a:lnTo>
                  <a:lnTo>
                    <a:pt x="224063" y="12744"/>
                  </a:lnTo>
                  <a:lnTo>
                    <a:pt x="227326" y="14764"/>
                  </a:lnTo>
                  <a:lnTo>
                    <a:pt x="226534" y="9785"/>
                  </a:lnTo>
                  <a:close/>
                </a:path>
                <a:path w="234950" h="106679">
                  <a:moveTo>
                    <a:pt x="157833" y="161"/>
                  </a:moveTo>
                  <a:lnTo>
                    <a:pt x="101375" y="161"/>
                  </a:lnTo>
                  <a:lnTo>
                    <a:pt x="101375" y="104899"/>
                  </a:lnTo>
                  <a:lnTo>
                    <a:pt x="115063" y="104899"/>
                  </a:lnTo>
                  <a:lnTo>
                    <a:pt x="115063" y="57477"/>
                  </a:lnTo>
                  <a:lnTo>
                    <a:pt x="154553" y="57477"/>
                  </a:lnTo>
                  <a:lnTo>
                    <a:pt x="154553" y="46293"/>
                  </a:lnTo>
                  <a:lnTo>
                    <a:pt x="115063" y="46293"/>
                  </a:lnTo>
                  <a:lnTo>
                    <a:pt x="115063" y="11503"/>
                  </a:lnTo>
                  <a:lnTo>
                    <a:pt x="157833" y="11503"/>
                  </a:lnTo>
                  <a:lnTo>
                    <a:pt x="157833" y="161"/>
                  </a:lnTo>
                  <a:close/>
                </a:path>
                <a:path w="234950" h="106679">
                  <a:moveTo>
                    <a:pt x="13672" y="161"/>
                  </a:moveTo>
                  <a:lnTo>
                    <a:pt x="0" y="161"/>
                  </a:lnTo>
                  <a:lnTo>
                    <a:pt x="0" y="104899"/>
                  </a:lnTo>
                  <a:lnTo>
                    <a:pt x="13672" y="104899"/>
                  </a:lnTo>
                  <a:lnTo>
                    <a:pt x="13672" y="55775"/>
                  </a:lnTo>
                  <a:lnTo>
                    <a:pt x="78056" y="55775"/>
                  </a:lnTo>
                  <a:lnTo>
                    <a:pt x="78056" y="43971"/>
                  </a:lnTo>
                  <a:lnTo>
                    <a:pt x="13672" y="43971"/>
                  </a:lnTo>
                  <a:lnTo>
                    <a:pt x="13672" y="161"/>
                  </a:lnTo>
                  <a:close/>
                </a:path>
                <a:path w="234950" h="106679">
                  <a:moveTo>
                    <a:pt x="78056" y="55775"/>
                  </a:moveTo>
                  <a:lnTo>
                    <a:pt x="64368" y="55775"/>
                  </a:lnTo>
                  <a:lnTo>
                    <a:pt x="64368" y="104899"/>
                  </a:lnTo>
                  <a:lnTo>
                    <a:pt x="78056" y="104899"/>
                  </a:lnTo>
                  <a:lnTo>
                    <a:pt x="78056" y="55775"/>
                  </a:lnTo>
                  <a:close/>
                </a:path>
                <a:path w="234950" h="106679">
                  <a:moveTo>
                    <a:pt x="78056" y="161"/>
                  </a:moveTo>
                  <a:lnTo>
                    <a:pt x="64368" y="161"/>
                  </a:lnTo>
                  <a:lnTo>
                    <a:pt x="64368" y="43971"/>
                  </a:lnTo>
                  <a:lnTo>
                    <a:pt x="78056" y="43971"/>
                  </a:lnTo>
                  <a:lnTo>
                    <a:pt x="78056" y="16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4" name="object 70"/>
            <p:cNvSpPr/>
            <p:nvPr/>
          </p:nvSpPr>
          <p:spPr>
            <a:xfrm>
              <a:off x="2626137" y="4078084"/>
              <a:ext cx="15257" cy="45771"/>
            </a:xfrm>
            <a:custGeom>
              <a:avLst/>
              <a:gdLst/>
              <a:ahLst/>
              <a:cxnLst/>
              <a:rect l="l" t="t" r="r" b="b"/>
              <a:pathLst>
                <a:path w="19685" h="59054">
                  <a:moveTo>
                    <a:pt x="19657" y="7396"/>
                  </a:moveTo>
                  <a:lnTo>
                    <a:pt x="11953" y="7396"/>
                  </a:lnTo>
                  <a:lnTo>
                    <a:pt x="11953" y="58874"/>
                  </a:lnTo>
                  <a:lnTo>
                    <a:pt x="19657" y="58874"/>
                  </a:lnTo>
                  <a:lnTo>
                    <a:pt x="19657" y="7396"/>
                  </a:lnTo>
                  <a:close/>
                </a:path>
                <a:path w="19685" h="59054">
                  <a:moveTo>
                    <a:pt x="19657" y="0"/>
                  </a:moveTo>
                  <a:lnTo>
                    <a:pt x="12861" y="0"/>
                  </a:lnTo>
                  <a:lnTo>
                    <a:pt x="0" y="6871"/>
                  </a:lnTo>
                  <a:lnTo>
                    <a:pt x="1527" y="12932"/>
                  </a:lnTo>
                  <a:lnTo>
                    <a:pt x="11762" y="7396"/>
                  </a:lnTo>
                  <a:lnTo>
                    <a:pt x="19657" y="7396"/>
                  </a:lnTo>
                  <a:lnTo>
                    <a:pt x="196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5" name="object 71"/>
            <p:cNvSpPr/>
            <p:nvPr/>
          </p:nvSpPr>
          <p:spPr>
            <a:xfrm>
              <a:off x="2662195" y="4082526"/>
              <a:ext cx="46264" cy="82684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637" y="88410"/>
                  </a:moveTo>
                  <a:lnTo>
                    <a:pt x="0" y="101253"/>
                  </a:lnTo>
                  <a:lnTo>
                    <a:pt x="11414" y="104943"/>
                  </a:lnTo>
                  <a:lnTo>
                    <a:pt x="26248" y="106387"/>
                  </a:lnTo>
                  <a:lnTo>
                    <a:pt x="41295" y="103336"/>
                  </a:lnTo>
                  <a:lnTo>
                    <a:pt x="51850" y="95845"/>
                  </a:lnTo>
                  <a:lnTo>
                    <a:pt x="52250" y="95092"/>
                  </a:lnTo>
                  <a:lnTo>
                    <a:pt x="15425" y="95092"/>
                  </a:lnTo>
                  <a:lnTo>
                    <a:pt x="6718" y="92166"/>
                  </a:lnTo>
                  <a:lnTo>
                    <a:pt x="637" y="88410"/>
                  </a:lnTo>
                  <a:close/>
                </a:path>
                <a:path w="59689" h="106679">
                  <a:moveTo>
                    <a:pt x="38968" y="0"/>
                  </a:moveTo>
                  <a:lnTo>
                    <a:pt x="19372" y="832"/>
                  </a:lnTo>
                  <a:lnTo>
                    <a:pt x="8765" y="7649"/>
                  </a:lnTo>
                  <a:lnTo>
                    <a:pt x="2227" y="19063"/>
                  </a:lnTo>
                  <a:lnTo>
                    <a:pt x="512" y="35091"/>
                  </a:lnTo>
                  <a:lnTo>
                    <a:pt x="6401" y="44335"/>
                  </a:lnTo>
                  <a:lnTo>
                    <a:pt x="17406" y="52276"/>
                  </a:lnTo>
                  <a:lnTo>
                    <a:pt x="33862" y="59556"/>
                  </a:lnTo>
                  <a:lnTo>
                    <a:pt x="43619" y="67798"/>
                  </a:lnTo>
                  <a:lnTo>
                    <a:pt x="46436" y="80405"/>
                  </a:lnTo>
                  <a:lnTo>
                    <a:pt x="39739" y="91079"/>
                  </a:lnTo>
                  <a:lnTo>
                    <a:pt x="24752" y="95092"/>
                  </a:lnTo>
                  <a:lnTo>
                    <a:pt x="52250" y="95092"/>
                  </a:lnTo>
                  <a:lnTo>
                    <a:pt x="57948" y="84366"/>
                  </a:lnTo>
                  <a:lnTo>
                    <a:pt x="59628" y="69353"/>
                  </a:lnTo>
                  <a:lnTo>
                    <a:pt x="54755" y="59371"/>
                  </a:lnTo>
                  <a:lnTo>
                    <a:pt x="44718" y="51086"/>
                  </a:lnTo>
                  <a:lnTo>
                    <a:pt x="28874" y="43504"/>
                  </a:lnTo>
                  <a:lnTo>
                    <a:pt x="16769" y="35870"/>
                  </a:lnTo>
                  <a:lnTo>
                    <a:pt x="12926" y="25495"/>
                  </a:lnTo>
                  <a:lnTo>
                    <a:pt x="12926" y="18352"/>
                  </a:lnTo>
                  <a:lnTo>
                    <a:pt x="18369" y="9778"/>
                  </a:lnTo>
                  <a:lnTo>
                    <a:pt x="51628" y="9778"/>
                  </a:lnTo>
                  <a:lnTo>
                    <a:pt x="50295" y="1316"/>
                  </a:lnTo>
                  <a:lnTo>
                    <a:pt x="38968" y="0"/>
                  </a:lnTo>
                  <a:close/>
                </a:path>
                <a:path w="59689" h="106679">
                  <a:moveTo>
                    <a:pt x="51628" y="9778"/>
                  </a:moveTo>
                  <a:lnTo>
                    <a:pt x="42165" y="9778"/>
                  </a:lnTo>
                  <a:lnTo>
                    <a:pt x="49169" y="12721"/>
                  </a:lnTo>
                  <a:lnTo>
                    <a:pt x="52415" y="14773"/>
                  </a:lnTo>
                  <a:lnTo>
                    <a:pt x="51628" y="97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6" name="object 72"/>
            <p:cNvSpPr/>
            <p:nvPr/>
          </p:nvSpPr>
          <p:spPr>
            <a:xfrm>
              <a:off x="2721586" y="4155847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53" y="8765"/>
                  </a:moveTo>
                  <a:lnTo>
                    <a:pt x="97635" y="8765"/>
                  </a:lnTo>
                  <a:lnTo>
                    <a:pt x="100436" y="14284"/>
                  </a:lnTo>
                  <a:lnTo>
                    <a:pt x="98164" y="28898"/>
                  </a:lnTo>
                  <a:lnTo>
                    <a:pt x="90949" y="38619"/>
                  </a:lnTo>
                  <a:lnTo>
                    <a:pt x="78502" y="51080"/>
                  </a:lnTo>
                  <a:lnTo>
                    <a:pt x="72247" y="57172"/>
                  </a:lnTo>
                  <a:lnTo>
                    <a:pt x="72247" y="62040"/>
                  </a:lnTo>
                  <a:lnTo>
                    <a:pt x="109875" y="62040"/>
                  </a:lnTo>
                  <a:lnTo>
                    <a:pt x="109875" y="55422"/>
                  </a:lnTo>
                  <a:lnTo>
                    <a:pt x="83484" y="55422"/>
                  </a:lnTo>
                  <a:lnTo>
                    <a:pt x="83484" y="55232"/>
                  </a:lnTo>
                  <a:lnTo>
                    <a:pt x="98637" y="40085"/>
                  </a:lnTo>
                  <a:lnTo>
                    <a:pt x="105849" y="29785"/>
                  </a:lnTo>
                  <a:lnTo>
                    <a:pt x="108426" y="19296"/>
                  </a:lnTo>
                  <a:lnTo>
                    <a:pt x="108426" y="10833"/>
                  </a:lnTo>
                  <a:lnTo>
                    <a:pt x="107153" y="8765"/>
                  </a:lnTo>
                  <a:close/>
                </a:path>
                <a:path w="110489" h="66039">
                  <a:moveTo>
                    <a:pt x="103078" y="2147"/>
                  </a:moveTo>
                  <a:lnTo>
                    <a:pt x="83675" y="2147"/>
                  </a:lnTo>
                  <a:lnTo>
                    <a:pt x="77786" y="4787"/>
                  </a:lnTo>
                  <a:lnTo>
                    <a:pt x="73790" y="8144"/>
                  </a:lnTo>
                  <a:lnTo>
                    <a:pt x="76338" y="13760"/>
                  </a:lnTo>
                  <a:lnTo>
                    <a:pt x="79060" y="11485"/>
                  </a:lnTo>
                  <a:lnTo>
                    <a:pt x="83484" y="8765"/>
                  </a:lnTo>
                  <a:lnTo>
                    <a:pt x="107153" y="8765"/>
                  </a:lnTo>
                  <a:lnTo>
                    <a:pt x="103078" y="2147"/>
                  </a:lnTo>
                  <a:close/>
                </a:path>
                <a:path w="110489" h="66039">
                  <a:moveTo>
                    <a:pt x="68442" y="0"/>
                  </a:moveTo>
                  <a:lnTo>
                    <a:pt x="62188" y="0"/>
                  </a:lnTo>
                  <a:lnTo>
                    <a:pt x="36991" y="65684"/>
                  </a:lnTo>
                  <a:lnTo>
                    <a:pt x="43055" y="65684"/>
                  </a:lnTo>
                  <a:lnTo>
                    <a:pt x="68442" y="0"/>
                  </a:lnTo>
                  <a:close/>
                </a:path>
                <a:path w="110489" h="66039">
                  <a:moveTo>
                    <a:pt x="19673" y="10594"/>
                  </a:moveTo>
                  <a:lnTo>
                    <a:pt x="11969" y="10594"/>
                  </a:lnTo>
                  <a:lnTo>
                    <a:pt x="11969" y="62040"/>
                  </a:lnTo>
                  <a:lnTo>
                    <a:pt x="19673" y="62040"/>
                  </a:lnTo>
                  <a:lnTo>
                    <a:pt x="19673" y="10594"/>
                  </a:lnTo>
                  <a:close/>
                </a:path>
                <a:path w="110489" h="66039">
                  <a:moveTo>
                    <a:pt x="19673" y="3166"/>
                  </a:moveTo>
                  <a:lnTo>
                    <a:pt x="12861" y="3166"/>
                  </a:lnTo>
                  <a:lnTo>
                    <a:pt x="0" y="10038"/>
                  </a:lnTo>
                  <a:lnTo>
                    <a:pt x="1544" y="16115"/>
                  </a:lnTo>
                  <a:lnTo>
                    <a:pt x="11779" y="10594"/>
                  </a:lnTo>
                  <a:lnTo>
                    <a:pt x="19673" y="10594"/>
                  </a:lnTo>
                  <a:lnTo>
                    <a:pt x="19673" y="31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7" name="object 73"/>
            <p:cNvSpPr/>
            <p:nvPr/>
          </p:nvSpPr>
          <p:spPr>
            <a:xfrm>
              <a:off x="2621991" y="3103852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90" y="6617"/>
                  </a:moveTo>
                  <a:lnTo>
                    <a:pt x="25372" y="6617"/>
                  </a:lnTo>
                  <a:lnTo>
                    <a:pt x="28188" y="12137"/>
                  </a:lnTo>
                  <a:lnTo>
                    <a:pt x="25913" y="26740"/>
                  </a:lnTo>
                  <a:lnTo>
                    <a:pt x="18694" y="36467"/>
                  </a:lnTo>
                  <a:lnTo>
                    <a:pt x="6239" y="48933"/>
                  </a:lnTo>
                  <a:lnTo>
                    <a:pt x="0" y="54993"/>
                  </a:lnTo>
                  <a:lnTo>
                    <a:pt x="0" y="59893"/>
                  </a:lnTo>
                  <a:lnTo>
                    <a:pt x="37611" y="59893"/>
                  </a:lnTo>
                  <a:lnTo>
                    <a:pt x="37611" y="53275"/>
                  </a:lnTo>
                  <a:lnTo>
                    <a:pt x="11236" y="53275"/>
                  </a:lnTo>
                  <a:lnTo>
                    <a:pt x="11236" y="53084"/>
                  </a:lnTo>
                  <a:lnTo>
                    <a:pt x="26387" y="37927"/>
                  </a:lnTo>
                  <a:lnTo>
                    <a:pt x="33589" y="27624"/>
                  </a:lnTo>
                  <a:lnTo>
                    <a:pt x="36163" y="17117"/>
                  </a:lnTo>
                  <a:lnTo>
                    <a:pt x="36163" y="8685"/>
                  </a:lnTo>
                  <a:lnTo>
                    <a:pt x="34890" y="6617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0"/>
                  </a:lnTo>
                  <a:lnTo>
                    <a:pt x="1527" y="5996"/>
                  </a:lnTo>
                  <a:lnTo>
                    <a:pt x="4058" y="11581"/>
                  </a:lnTo>
                  <a:lnTo>
                    <a:pt x="6795" y="9338"/>
                  </a:lnTo>
                  <a:lnTo>
                    <a:pt x="11236" y="6617"/>
                  </a:lnTo>
                  <a:lnTo>
                    <a:pt x="34890" y="6617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8" name="object 74"/>
            <p:cNvSpPr/>
            <p:nvPr/>
          </p:nvSpPr>
          <p:spPr>
            <a:xfrm>
              <a:off x="2662213" y="3109075"/>
              <a:ext cx="46264" cy="82684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614" y="88422"/>
                  </a:moveTo>
                  <a:lnTo>
                    <a:pt x="0" y="101272"/>
                  </a:lnTo>
                  <a:lnTo>
                    <a:pt x="11414" y="104971"/>
                  </a:lnTo>
                  <a:lnTo>
                    <a:pt x="26256" y="106429"/>
                  </a:lnTo>
                  <a:lnTo>
                    <a:pt x="41289" y="103365"/>
                  </a:lnTo>
                  <a:lnTo>
                    <a:pt x="51834" y="95862"/>
                  </a:lnTo>
                  <a:lnTo>
                    <a:pt x="52237" y="95103"/>
                  </a:lnTo>
                  <a:lnTo>
                    <a:pt x="15402" y="95103"/>
                  </a:lnTo>
                  <a:lnTo>
                    <a:pt x="6695" y="92144"/>
                  </a:lnTo>
                  <a:lnTo>
                    <a:pt x="614" y="88422"/>
                  </a:lnTo>
                  <a:close/>
                </a:path>
                <a:path w="59689" h="106679">
                  <a:moveTo>
                    <a:pt x="38941" y="0"/>
                  </a:moveTo>
                  <a:lnTo>
                    <a:pt x="19346" y="830"/>
                  </a:lnTo>
                  <a:lnTo>
                    <a:pt x="8740" y="7652"/>
                  </a:lnTo>
                  <a:lnTo>
                    <a:pt x="2204" y="19069"/>
                  </a:lnTo>
                  <a:lnTo>
                    <a:pt x="489" y="35092"/>
                  </a:lnTo>
                  <a:lnTo>
                    <a:pt x="6378" y="44343"/>
                  </a:lnTo>
                  <a:lnTo>
                    <a:pt x="17383" y="52295"/>
                  </a:lnTo>
                  <a:lnTo>
                    <a:pt x="33839" y="59566"/>
                  </a:lnTo>
                  <a:lnTo>
                    <a:pt x="43596" y="67803"/>
                  </a:lnTo>
                  <a:lnTo>
                    <a:pt x="46413" y="80416"/>
                  </a:lnTo>
                  <a:lnTo>
                    <a:pt x="39716" y="91090"/>
                  </a:lnTo>
                  <a:lnTo>
                    <a:pt x="24729" y="95103"/>
                  </a:lnTo>
                  <a:lnTo>
                    <a:pt x="52237" y="95103"/>
                  </a:lnTo>
                  <a:lnTo>
                    <a:pt x="57928" y="84375"/>
                  </a:lnTo>
                  <a:lnTo>
                    <a:pt x="59606" y="69362"/>
                  </a:lnTo>
                  <a:lnTo>
                    <a:pt x="54734" y="59378"/>
                  </a:lnTo>
                  <a:lnTo>
                    <a:pt x="44697" y="51097"/>
                  </a:lnTo>
                  <a:lnTo>
                    <a:pt x="28851" y="43522"/>
                  </a:lnTo>
                  <a:lnTo>
                    <a:pt x="16747" y="35871"/>
                  </a:lnTo>
                  <a:lnTo>
                    <a:pt x="12903" y="25506"/>
                  </a:lnTo>
                  <a:lnTo>
                    <a:pt x="12903" y="18331"/>
                  </a:lnTo>
                  <a:lnTo>
                    <a:pt x="18346" y="9788"/>
                  </a:lnTo>
                  <a:lnTo>
                    <a:pt x="51607" y="9788"/>
                  </a:lnTo>
                  <a:lnTo>
                    <a:pt x="50269" y="1323"/>
                  </a:lnTo>
                  <a:lnTo>
                    <a:pt x="38941" y="0"/>
                  </a:lnTo>
                  <a:close/>
                </a:path>
                <a:path w="59689" h="106679">
                  <a:moveTo>
                    <a:pt x="51607" y="9788"/>
                  </a:moveTo>
                  <a:lnTo>
                    <a:pt x="42142" y="9788"/>
                  </a:lnTo>
                  <a:lnTo>
                    <a:pt x="49146" y="12732"/>
                  </a:lnTo>
                  <a:lnTo>
                    <a:pt x="52392" y="14751"/>
                  </a:lnTo>
                  <a:lnTo>
                    <a:pt x="51607" y="978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9" name="object 75"/>
            <p:cNvSpPr/>
            <p:nvPr/>
          </p:nvSpPr>
          <p:spPr>
            <a:xfrm>
              <a:off x="2721586" y="3182405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40" y="8749"/>
                  </a:moveTo>
                  <a:lnTo>
                    <a:pt x="97635" y="8749"/>
                  </a:lnTo>
                  <a:lnTo>
                    <a:pt x="100436" y="14284"/>
                  </a:lnTo>
                  <a:lnTo>
                    <a:pt x="98164" y="28883"/>
                  </a:lnTo>
                  <a:lnTo>
                    <a:pt x="90949" y="38611"/>
                  </a:lnTo>
                  <a:lnTo>
                    <a:pt x="78502" y="51079"/>
                  </a:lnTo>
                  <a:lnTo>
                    <a:pt x="72247" y="57124"/>
                  </a:lnTo>
                  <a:lnTo>
                    <a:pt x="72247" y="62040"/>
                  </a:lnTo>
                  <a:lnTo>
                    <a:pt x="109875" y="62040"/>
                  </a:lnTo>
                  <a:lnTo>
                    <a:pt x="109875" y="55422"/>
                  </a:lnTo>
                  <a:lnTo>
                    <a:pt x="83484" y="55422"/>
                  </a:lnTo>
                  <a:lnTo>
                    <a:pt x="83484" y="55264"/>
                  </a:lnTo>
                  <a:lnTo>
                    <a:pt x="98663" y="40071"/>
                  </a:lnTo>
                  <a:lnTo>
                    <a:pt x="105856" y="29777"/>
                  </a:lnTo>
                  <a:lnTo>
                    <a:pt x="108426" y="19264"/>
                  </a:lnTo>
                  <a:lnTo>
                    <a:pt x="108426" y="10833"/>
                  </a:lnTo>
                  <a:lnTo>
                    <a:pt x="107140" y="8749"/>
                  </a:lnTo>
                  <a:close/>
                </a:path>
                <a:path w="110489" h="66039">
                  <a:moveTo>
                    <a:pt x="103078" y="2162"/>
                  </a:moveTo>
                  <a:lnTo>
                    <a:pt x="83675" y="2162"/>
                  </a:lnTo>
                  <a:lnTo>
                    <a:pt x="77786" y="4771"/>
                  </a:lnTo>
                  <a:lnTo>
                    <a:pt x="73790" y="8127"/>
                  </a:lnTo>
                  <a:lnTo>
                    <a:pt x="76338" y="13728"/>
                  </a:lnTo>
                  <a:lnTo>
                    <a:pt x="79060" y="11484"/>
                  </a:lnTo>
                  <a:lnTo>
                    <a:pt x="83484" y="8749"/>
                  </a:lnTo>
                  <a:lnTo>
                    <a:pt x="107140" y="8749"/>
                  </a:lnTo>
                  <a:lnTo>
                    <a:pt x="103078" y="2162"/>
                  </a:lnTo>
                  <a:close/>
                </a:path>
                <a:path w="110489" h="66039">
                  <a:moveTo>
                    <a:pt x="68442" y="0"/>
                  </a:moveTo>
                  <a:lnTo>
                    <a:pt x="62188" y="0"/>
                  </a:lnTo>
                  <a:lnTo>
                    <a:pt x="36991" y="65651"/>
                  </a:lnTo>
                  <a:lnTo>
                    <a:pt x="43055" y="65651"/>
                  </a:lnTo>
                  <a:lnTo>
                    <a:pt x="68442" y="0"/>
                  </a:lnTo>
                  <a:close/>
                </a:path>
                <a:path w="110489" h="66039">
                  <a:moveTo>
                    <a:pt x="19673" y="10562"/>
                  </a:moveTo>
                  <a:lnTo>
                    <a:pt x="11969" y="10562"/>
                  </a:lnTo>
                  <a:lnTo>
                    <a:pt x="11969" y="62040"/>
                  </a:lnTo>
                  <a:lnTo>
                    <a:pt x="19673" y="62040"/>
                  </a:lnTo>
                  <a:lnTo>
                    <a:pt x="19673" y="10562"/>
                  </a:lnTo>
                  <a:close/>
                </a:path>
                <a:path w="110489" h="66039">
                  <a:moveTo>
                    <a:pt x="19673" y="3164"/>
                  </a:moveTo>
                  <a:lnTo>
                    <a:pt x="12861" y="3164"/>
                  </a:lnTo>
                  <a:lnTo>
                    <a:pt x="0" y="10038"/>
                  </a:lnTo>
                  <a:lnTo>
                    <a:pt x="1544" y="16082"/>
                  </a:lnTo>
                  <a:lnTo>
                    <a:pt x="11779" y="10562"/>
                  </a:lnTo>
                  <a:lnTo>
                    <a:pt x="19673" y="10562"/>
                  </a:lnTo>
                  <a:lnTo>
                    <a:pt x="19673" y="31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0" name="object 76"/>
            <p:cNvSpPr/>
            <p:nvPr/>
          </p:nvSpPr>
          <p:spPr>
            <a:xfrm>
              <a:off x="2621991" y="3414425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82" y="6617"/>
                  </a:moveTo>
                  <a:lnTo>
                    <a:pt x="25372" y="6617"/>
                  </a:lnTo>
                  <a:lnTo>
                    <a:pt x="28188" y="12153"/>
                  </a:lnTo>
                  <a:lnTo>
                    <a:pt x="25910" y="26738"/>
                  </a:lnTo>
                  <a:lnTo>
                    <a:pt x="18691" y="36463"/>
                  </a:lnTo>
                  <a:lnTo>
                    <a:pt x="6239" y="48933"/>
                  </a:lnTo>
                  <a:lnTo>
                    <a:pt x="0" y="54993"/>
                  </a:lnTo>
                  <a:lnTo>
                    <a:pt x="0" y="59909"/>
                  </a:lnTo>
                  <a:lnTo>
                    <a:pt x="37611" y="59909"/>
                  </a:lnTo>
                  <a:lnTo>
                    <a:pt x="37611" y="53291"/>
                  </a:lnTo>
                  <a:lnTo>
                    <a:pt x="11236" y="53291"/>
                  </a:lnTo>
                  <a:lnTo>
                    <a:pt x="11236" y="53069"/>
                  </a:lnTo>
                  <a:lnTo>
                    <a:pt x="26381" y="37940"/>
                  </a:lnTo>
                  <a:lnTo>
                    <a:pt x="33587" y="27638"/>
                  </a:lnTo>
                  <a:lnTo>
                    <a:pt x="36163" y="17117"/>
                  </a:lnTo>
                  <a:lnTo>
                    <a:pt x="36163" y="8702"/>
                  </a:lnTo>
                  <a:lnTo>
                    <a:pt x="34882" y="6617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0"/>
                  </a:lnTo>
                  <a:lnTo>
                    <a:pt x="1527" y="5965"/>
                  </a:lnTo>
                  <a:lnTo>
                    <a:pt x="4058" y="11596"/>
                  </a:lnTo>
                  <a:lnTo>
                    <a:pt x="6795" y="9353"/>
                  </a:lnTo>
                  <a:lnTo>
                    <a:pt x="11236" y="6617"/>
                  </a:lnTo>
                  <a:lnTo>
                    <a:pt x="34882" y="6617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1" name="object 77"/>
            <p:cNvSpPr/>
            <p:nvPr/>
          </p:nvSpPr>
          <p:spPr>
            <a:xfrm>
              <a:off x="2664023" y="3419173"/>
              <a:ext cx="50200" cy="82192"/>
            </a:xfrm>
            <a:custGeom>
              <a:avLst/>
              <a:gdLst/>
              <a:ahLst/>
              <a:cxnLst/>
              <a:rect l="l" t="t" r="r" b="b"/>
              <a:pathLst>
                <a:path w="64770" h="106045">
                  <a:moveTo>
                    <a:pt x="25145" y="0"/>
                  </a:moveTo>
                  <a:lnTo>
                    <a:pt x="11022" y="644"/>
                  </a:lnTo>
                  <a:lnTo>
                    <a:pt x="0" y="2162"/>
                  </a:lnTo>
                  <a:lnTo>
                    <a:pt x="0" y="105516"/>
                  </a:lnTo>
                  <a:lnTo>
                    <a:pt x="13529" y="105516"/>
                  </a:lnTo>
                  <a:lnTo>
                    <a:pt x="13529" y="63376"/>
                  </a:lnTo>
                  <a:lnTo>
                    <a:pt x="34965" y="63376"/>
                  </a:lnTo>
                  <a:lnTo>
                    <a:pt x="47071" y="59523"/>
                  </a:lnTo>
                  <a:lnTo>
                    <a:pt x="55377" y="53433"/>
                  </a:lnTo>
                  <a:lnTo>
                    <a:pt x="20214" y="53433"/>
                  </a:lnTo>
                  <a:lnTo>
                    <a:pt x="16474" y="53131"/>
                  </a:lnTo>
                  <a:lnTo>
                    <a:pt x="13529" y="52351"/>
                  </a:lnTo>
                  <a:lnTo>
                    <a:pt x="13529" y="11802"/>
                  </a:lnTo>
                  <a:lnTo>
                    <a:pt x="15868" y="11181"/>
                  </a:lnTo>
                  <a:lnTo>
                    <a:pt x="20373" y="10689"/>
                  </a:lnTo>
                  <a:lnTo>
                    <a:pt x="55818" y="10689"/>
                  </a:lnTo>
                  <a:lnTo>
                    <a:pt x="51368" y="5753"/>
                  </a:lnTo>
                  <a:lnTo>
                    <a:pt x="40243" y="1477"/>
                  </a:lnTo>
                  <a:lnTo>
                    <a:pt x="25145" y="0"/>
                  </a:lnTo>
                  <a:close/>
                </a:path>
                <a:path w="64770" h="106045">
                  <a:moveTo>
                    <a:pt x="34965" y="63376"/>
                  </a:moveTo>
                  <a:lnTo>
                    <a:pt x="13529" y="63376"/>
                  </a:lnTo>
                  <a:lnTo>
                    <a:pt x="16648" y="64156"/>
                  </a:lnTo>
                  <a:lnTo>
                    <a:pt x="20373" y="64314"/>
                  </a:lnTo>
                  <a:lnTo>
                    <a:pt x="34681" y="63466"/>
                  </a:lnTo>
                  <a:lnTo>
                    <a:pt x="34965" y="63376"/>
                  </a:lnTo>
                  <a:close/>
                </a:path>
                <a:path w="64770" h="106045">
                  <a:moveTo>
                    <a:pt x="55818" y="10689"/>
                  </a:moveTo>
                  <a:lnTo>
                    <a:pt x="20373" y="10689"/>
                  </a:lnTo>
                  <a:lnTo>
                    <a:pt x="28852" y="10760"/>
                  </a:lnTo>
                  <a:lnTo>
                    <a:pt x="40478" y="14013"/>
                  </a:lnTo>
                  <a:lnTo>
                    <a:pt x="47610" y="23494"/>
                  </a:lnTo>
                  <a:lnTo>
                    <a:pt x="49017" y="41107"/>
                  </a:lnTo>
                  <a:lnTo>
                    <a:pt x="40015" y="50273"/>
                  </a:lnTo>
                  <a:lnTo>
                    <a:pt x="24719" y="53433"/>
                  </a:lnTo>
                  <a:lnTo>
                    <a:pt x="55377" y="53433"/>
                  </a:lnTo>
                  <a:lnTo>
                    <a:pt x="56984" y="52255"/>
                  </a:lnTo>
                  <a:lnTo>
                    <a:pt x="62729" y="42418"/>
                  </a:lnTo>
                  <a:lnTo>
                    <a:pt x="64587" y="27884"/>
                  </a:lnTo>
                  <a:lnTo>
                    <a:pt x="61045" y="16487"/>
                  </a:lnTo>
                  <a:lnTo>
                    <a:pt x="55818" y="106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2" name="object 78"/>
            <p:cNvSpPr/>
            <p:nvPr/>
          </p:nvSpPr>
          <p:spPr>
            <a:xfrm>
              <a:off x="2726286" y="3492953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30" y="8797"/>
                  </a:moveTo>
                  <a:lnTo>
                    <a:pt x="97618" y="8797"/>
                  </a:lnTo>
                  <a:lnTo>
                    <a:pt x="100436" y="14333"/>
                  </a:lnTo>
                  <a:lnTo>
                    <a:pt x="98164" y="28919"/>
                  </a:lnTo>
                  <a:lnTo>
                    <a:pt x="90952" y="38654"/>
                  </a:lnTo>
                  <a:lnTo>
                    <a:pt x="78502" y="51112"/>
                  </a:lnTo>
                  <a:lnTo>
                    <a:pt x="72247" y="57172"/>
                  </a:lnTo>
                  <a:lnTo>
                    <a:pt x="72247" y="62072"/>
                  </a:lnTo>
                  <a:lnTo>
                    <a:pt x="109875" y="62072"/>
                  </a:lnTo>
                  <a:lnTo>
                    <a:pt x="109875" y="55454"/>
                  </a:lnTo>
                  <a:lnTo>
                    <a:pt x="83484" y="55454"/>
                  </a:lnTo>
                  <a:lnTo>
                    <a:pt x="83484" y="55247"/>
                  </a:lnTo>
                  <a:lnTo>
                    <a:pt x="98621" y="40114"/>
                  </a:lnTo>
                  <a:lnTo>
                    <a:pt x="105833" y="29816"/>
                  </a:lnTo>
                  <a:lnTo>
                    <a:pt x="108411" y="19296"/>
                  </a:lnTo>
                  <a:lnTo>
                    <a:pt x="108411" y="10881"/>
                  </a:lnTo>
                  <a:lnTo>
                    <a:pt x="107130" y="8797"/>
                  </a:lnTo>
                  <a:close/>
                </a:path>
                <a:path w="110489" h="66039">
                  <a:moveTo>
                    <a:pt x="103063" y="2179"/>
                  </a:moveTo>
                  <a:lnTo>
                    <a:pt x="83675" y="2179"/>
                  </a:lnTo>
                  <a:lnTo>
                    <a:pt x="77770" y="4819"/>
                  </a:lnTo>
                  <a:lnTo>
                    <a:pt x="73775" y="8144"/>
                  </a:lnTo>
                  <a:lnTo>
                    <a:pt x="76321" y="13760"/>
                  </a:lnTo>
                  <a:lnTo>
                    <a:pt x="79043" y="11532"/>
                  </a:lnTo>
                  <a:lnTo>
                    <a:pt x="83484" y="8797"/>
                  </a:lnTo>
                  <a:lnTo>
                    <a:pt x="107130" y="8797"/>
                  </a:lnTo>
                  <a:lnTo>
                    <a:pt x="103063" y="2179"/>
                  </a:lnTo>
                  <a:close/>
                </a:path>
                <a:path w="110489" h="66039">
                  <a:moveTo>
                    <a:pt x="68427" y="0"/>
                  </a:moveTo>
                  <a:lnTo>
                    <a:pt x="62188" y="0"/>
                  </a:lnTo>
                  <a:lnTo>
                    <a:pt x="36974" y="65683"/>
                  </a:lnTo>
                  <a:lnTo>
                    <a:pt x="43055" y="65683"/>
                  </a:lnTo>
                  <a:lnTo>
                    <a:pt x="68427" y="0"/>
                  </a:lnTo>
                  <a:close/>
                </a:path>
                <a:path w="110489" h="66039">
                  <a:moveTo>
                    <a:pt x="19673" y="10594"/>
                  </a:moveTo>
                  <a:lnTo>
                    <a:pt x="11969" y="10594"/>
                  </a:lnTo>
                  <a:lnTo>
                    <a:pt x="11969" y="62072"/>
                  </a:lnTo>
                  <a:lnTo>
                    <a:pt x="19673" y="62072"/>
                  </a:lnTo>
                  <a:lnTo>
                    <a:pt x="19673" y="10594"/>
                  </a:lnTo>
                  <a:close/>
                </a:path>
                <a:path w="110489" h="66039">
                  <a:moveTo>
                    <a:pt x="19673" y="3164"/>
                  </a:moveTo>
                  <a:lnTo>
                    <a:pt x="12876" y="3164"/>
                  </a:lnTo>
                  <a:lnTo>
                    <a:pt x="0" y="10069"/>
                  </a:lnTo>
                  <a:lnTo>
                    <a:pt x="1527" y="16130"/>
                  </a:lnTo>
                  <a:lnTo>
                    <a:pt x="11779" y="10594"/>
                  </a:lnTo>
                  <a:lnTo>
                    <a:pt x="19673" y="10594"/>
                  </a:lnTo>
                  <a:lnTo>
                    <a:pt x="19673" y="31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3" name="object 79"/>
            <p:cNvSpPr/>
            <p:nvPr/>
          </p:nvSpPr>
          <p:spPr>
            <a:xfrm>
              <a:off x="2621991" y="2906922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92" y="6634"/>
                  </a:moveTo>
                  <a:lnTo>
                    <a:pt x="25372" y="6634"/>
                  </a:lnTo>
                  <a:lnTo>
                    <a:pt x="28188" y="12153"/>
                  </a:lnTo>
                  <a:lnTo>
                    <a:pt x="25914" y="26754"/>
                  </a:lnTo>
                  <a:lnTo>
                    <a:pt x="18694" y="36485"/>
                  </a:lnTo>
                  <a:lnTo>
                    <a:pt x="6239" y="48933"/>
                  </a:lnTo>
                  <a:lnTo>
                    <a:pt x="0" y="54994"/>
                  </a:lnTo>
                  <a:lnTo>
                    <a:pt x="0" y="59909"/>
                  </a:lnTo>
                  <a:lnTo>
                    <a:pt x="37611" y="59909"/>
                  </a:lnTo>
                  <a:lnTo>
                    <a:pt x="37611" y="53276"/>
                  </a:lnTo>
                  <a:lnTo>
                    <a:pt x="11236" y="53276"/>
                  </a:lnTo>
                  <a:lnTo>
                    <a:pt x="11236" y="53101"/>
                  </a:lnTo>
                  <a:lnTo>
                    <a:pt x="26387" y="37946"/>
                  </a:lnTo>
                  <a:lnTo>
                    <a:pt x="33589" y="27647"/>
                  </a:lnTo>
                  <a:lnTo>
                    <a:pt x="36163" y="17133"/>
                  </a:lnTo>
                  <a:lnTo>
                    <a:pt x="36163" y="8702"/>
                  </a:lnTo>
                  <a:lnTo>
                    <a:pt x="34892" y="6634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1"/>
                  </a:lnTo>
                  <a:lnTo>
                    <a:pt x="1527" y="5998"/>
                  </a:lnTo>
                  <a:lnTo>
                    <a:pt x="4058" y="11612"/>
                  </a:lnTo>
                  <a:lnTo>
                    <a:pt x="6795" y="9338"/>
                  </a:lnTo>
                  <a:lnTo>
                    <a:pt x="11236" y="6634"/>
                  </a:lnTo>
                  <a:lnTo>
                    <a:pt x="34892" y="6634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4" name="object 80"/>
            <p:cNvSpPr/>
            <p:nvPr/>
          </p:nvSpPr>
          <p:spPr>
            <a:xfrm>
              <a:off x="2664023" y="2911671"/>
              <a:ext cx="50200" cy="82192"/>
            </a:xfrm>
            <a:custGeom>
              <a:avLst/>
              <a:gdLst/>
              <a:ahLst/>
              <a:cxnLst/>
              <a:rect l="l" t="t" r="r" b="b"/>
              <a:pathLst>
                <a:path w="64770" h="106045">
                  <a:moveTo>
                    <a:pt x="25144" y="0"/>
                  </a:moveTo>
                  <a:lnTo>
                    <a:pt x="11021" y="658"/>
                  </a:lnTo>
                  <a:lnTo>
                    <a:pt x="0" y="2177"/>
                  </a:lnTo>
                  <a:lnTo>
                    <a:pt x="0" y="105514"/>
                  </a:lnTo>
                  <a:lnTo>
                    <a:pt x="13529" y="105514"/>
                  </a:lnTo>
                  <a:lnTo>
                    <a:pt x="13529" y="63406"/>
                  </a:lnTo>
                  <a:lnTo>
                    <a:pt x="34972" y="63406"/>
                  </a:lnTo>
                  <a:lnTo>
                    <a:pt x="47083" y="59545"/>
                  </a:lnTo>
                  <a:lnTo>
                    <a:pt x="55391" y="53448"/>
                  </a:lnTo>
                  <a:lnTo>
                    <a:pt x="20214" y="53448"/>
                  </a:lnTo>
                  <a:lnTo>
                    <a:pt x="16474" y="53162"/>
                  </a:lnTo>
                  <a:lnTo>
                    <a:pt x="13529" y="52383"/>
                  </a:lnTo>
                  <a:lnTo>
                    <a:pt x="13529" y="11801"/>
                  </a:lnTo>
                  <a:lnTo>
                    <a:pt x="15868" y="11196"/>
                  </a:lnTo>
                  <a:lnTo>
                    <a:pt x="20373" y="10735"/>
                  </a:lnTo>
                  <a:lnTo>
                    <a:pt x="55859" y="10735"/>
                  </a:lnTo>
                  <a:lnTo>
                    <a:pt x="51368" y="5751"/>
                  </a:lnTo>
                  <a:lnTo>
                    <a:pt x="40242" y="1476"/>
                  </a:lnTo>
                  <a:lnTo>
                    <a:pt x="25144" y="0"/>
                  </a:lnTo>
                  <a:close/>
                </a:path>
                <a:path w="64770" h="106045">
                  <a:moveTo>
                    <a:pt x="34972" y="63406"/>
                  </a:moveTo>
                  <a:lnTo>
                    <a:pt x="13529" y="63406"/>
                  </a:lnTo>
                  <a:lnTo>
                    <a:pt x="16648" y="64169"/>
                  </a:lnTo>
                  <a:lnTo>
                    <a:pt x="20373" y="64345"/>
                  </a:lnTo>
                  <a:lnTo>
                    <a:pt x="34699" y="63493"/>
                  </a:lnTo>
                  <a:lnTo>
                    <a:pt x="34972" y="63406"/>
                  </a:lnTo>
                  <a:close/>
                </a:path>
                <a:path w="64770" h="106045">
                  <a:moveTo>
                    <a:pt x="55859" y="10735"/>
                  </a:moveTo>
                  <a:lnTo>
                    <a:pt x="20373" y="10735"/>
                  </a:lnTo>
                  <a:lnTo>
                    <a:pt x="28831" y="10805"/>
                  </a:lnTo>
                  <a:lnTo>
                    <a:pt x="40468" y="14040"/>
                  </a:lnTo>
                  <a:lnTo>
                    <a:pt x="47606" y="23503"/>
                  </a:lnTo>
                  <a:lnTo>
                    <a:pt x="49014" y="41123"/>
                  </a:lnTo>
                  <a:lnTo>
                    <a:pt x="40011" y="50289"/>
                  </a:lnTo>
                  <a:lnTo>
                    <a:pt x="24719" y="53448"/>
                  </a:lnTo>
                  <a:lnTo>
                    <a:pt x="55391" y="53448"/>
                  </a:lnTo>
                  <a:lnTo>
                    <a:pt x="57001" y="52266"/>
                  </a:lnTo>
                  <a:lnTo>
                    <a:pt x="62733" y="42417"/>
                  </a:lnTo>
                  <a:lnTo>
                    <a:pt x="64586" y="27882"/>
                  </a:lnTo>
                  <a:lnTo>
                    <a:pt x="61042" y="16488"/>
                  </a:lnTo>
                  <a:lnTo>
                    <a:pt x="55859" y="107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5" name="object 81"/>
            <p:cNvSpPr/>
            <p:nvPr/>
          </p:nvSpPr>
          <p:spPr>
            <a:xfrm>
              <a:off x="2779667" y="2706058"/>
              <a:ext cx="89574" cy="51185"/>
            </a:xfrm>
            <a:custGeom>
              <a:avLst/>
              <a:gdLst/>
              <a:ahLst/>
              <a:cxnLst/>
              <a:rect l="l" t="t" r="r" b="b"/>
              <a:pathLst>
                <a:path w="115570" h="66039">
                  <a:moveTo>
                    <a:pt x="112748" y="8796"/>
                  </a:moveTo>
                  <a:lnTo>
                    <a:pt x="103237" y="8796"/>
                  </a:lnTo>
                  <a:lnTo>
                    <a:pt x="106055" y="14316"/>
                  </a:lnTo>
                  <a:lnTo>
                    <a:pt x="103786" y="28904"/>
                  </a:lnTo>
                  <a:lnTo>
                    <a:pt x="96574" y="38633"/>
                  </a:lnTo>
                  <a:lnTo>
                    <a:pt x="84120" y="51079"/>
                  </a:lnTo>
                  <a:lnTo>
                    <a:pt x="77866" y="57172"/>
                  </a:lnTo>
                  <a:lnTo>
                    <a:pt x="77866" y="62072"/>
                  </a:lnTo>
                  <a:lnTo>
                    <a:pt x="115493" y="62072"/>
                  </a:lnTo>
                  <a:lnTo>
                    <a:pt x="115493" y="55422"/>
                  </a:lnTo>
                  <a:lnTo>
                    <a:pt x="89103" y="55422"/>
                  </a:lnTo>
                  <a:lnTo>
                    <a:pt x="89103" y="55279"/>
                  </a:lnTo>
                  <a:lnTo>
                    <a:pt x="104253" y="40113"/>
                  </a:lnTo>
                  <a:lnTo>
                    <a:pt x="111455" y="29818"/>
                  </a:lnTo>
                  <a:lnTo>
                    <a:pt x="114029" y="19296"/>
                  </a:lnTo>
                  <a:lnTo>
                    <a:pt x="114029" y="10880"/>
                  </a:lnTo>
                  <a:lnTo>
                    <a:pt x="112748" y="8796"/>
                  </a:lnTo>
                  <a:close/>
                </a:path>
                <a:path w="115570" h="66039">
                  <a:moveTo>
                    <a:pt x="108681" y="2179"/>
                  </a:moveTo>
                  <a:lnTo>
                    <a:pt x="89293" y="2179"/>
                  </a:lnTo>
                  <a:lnTo>
                    <a:pt x="83389" y="4819"/>
                  </a:lnTo>
                  <a:lnTo>
                    <a:pt x="79394" y="8176"/>
                  </a:lnTo>
                  <a:lnTo>
                    <a:pt x="81940" y="13760"/>
                  </a:lnTo>
                  <a:lnTo>
                    <a:pt x="84662" y="11501"/>
                  </a:lnTo>
                  <a:lnTo>
                    <a:pt x="89103" y="8796"/>
                  </a:lnTo>
                  <a:lnTo>
                    <a:pt x="112748" y="8796"/>
                  </a:lnTo>
                  <a:lnTo>
                    <a:pt x="108681" y="2179"/>
                  </a:lnTo>
                  <a:close/>
                </a:path>
                <a:path w="115570" h="66039">
                  <a:moveTo>
                    <a:pt x="74046" y="0"/>
                  </a:moveTo>
                  <a:lnTo>
                    <a:pt x="67806" y="0"/>
                  </a:lnTo>
                  <a:lnTo>
                    <a:pt x="42593" y="65683"/>
                  </a:lnTo>
                  <a:lnTo>
                    <a:pt x="48674" y="65683"/>
                  </a:lnTo>
                  <a:lnTo>
                    <a:pt x="74046" y="0"/>
                  </a:lnTo>
                  <a:close/>
                </a:path>
                <a:path w="115570" h="66039">
                  <a:moveTo>
                    <a:pt x="2165" y="53004"/>
                  </a:moveTo>
                  <a:lnTo>
                    <a:pt x="0" y="59098"/>
                  </a:lnTo>
                  <a:lnTo>
                    <a:pt x="2896" y="60958"/>
                  </a:lnTo>
                  <a:lnTo>
                    <a:pt x="8707" y="63074"/>
                  </a:lnTo>
                  <a:lnTo>
                    <a:pt x="18827" y="62892"/>
                  </a:lnTo>
                  <a:lnTo>
                    <a:pt x="32227" y="56894"/>
                  </a:lnTo>
                  <a:lnTo>
                    <a:pt x="32338" y="56615"/>
                  </a:lnTo>
                  <a:lnTo>
                    <a:pt x="9597" y="56615"/>
                  </a:lnTo>
                  <a:lnTo>
                    <a:pt x="4441" y="54372"/>
                  </a:lnTo>
                  <a:lnTo>
                    <a:pt x="2165" y="53004"/>
                  </a:lnTo>
                  <a:close/>
                </a:path>
                <a:path w="115570" h="66039">
                  <a:moveTo>
                    <a:pt x="34187" y="8605"/>
                  </a:moveTo>
                  <a:lnTo>
                    <a:pt x="23461" y="8605"/>
                  </a:lnTo>
                  <a:lnTo>
                    <a:pt x="26469" y="12773"/>
                  </a:lnTo>
                  <a:lnTo>
                    <a:pt x="26469" y="24481"/>
                  </a:lnTo>
                  <a:lnTo>
                    <a:pt x="19116" y="27472"/>
                  </a:lnTo>
                  <a:lnTo>
                    <a:pt x="8881" y="27472"/>
                  </a:lnTo>
                  <a:lnTo>
                    <a:pt x="8881" y="33437"/>
                  </a:lnTo>
                  <a:lnTo>
                    <a:pt x="21010" y="33437"/>
                  </a:lnTo>
                  <a:lnTo>
                    <a:pt x="28459" y="36969"/>
                  </a:lnTo>
                  <a:lnTo>
                    <a:pt x="28634" y="50205"/>
                  </a:lnTo>
                  <a:lnTo>
                    <a:pt x="25372" y="56615"/>
                  </a:lnTo>
                  <a:lnTo>
                    <a:pt x="32338" y="56615"/>
                  </a:lnTo>
                  <a:lnTo>
                    <a:pt x="36799" y="45401"/>
                  </a:lnTo>
                  <a:lnTo>
                    <a:pt x="36799" y="37160"/>
                  </a:lnTo>
                  <a:lnTo>
                    <a:pt x="30910" y="31719"/>
                  </a:lnTo>
                  <a:lnTo>
                    <a:pt x="23652" y="30351"/>
                  </a:lnTo>
                  <a:lnTo>
                    <a:pt x="23652" y="30192"/>
                  </a:lnTo>
                  <a:lnTo>
                    <a:pt x="30815" y="27552"/>
                  </a:lnTo>
                  <a:lnTo>
                    <a:pt x="34540" y="22397"/>
                  </a:lnTo>
                  <a:lnTo>
                    <a:pt x="34540" y="9066"/>
                  </a:lnTo>
                  <a:lnTo>
                    <a:pt x="34187" y="8605"/>
                  </a:lnTo>
                  <a:close/>
                </a:path>
                <a:path w="115570" h="66039">
                  <a:moveTo>
                    <a:pt x="29270" y="2179"/>
                  </a:moveTo>
                  <a:lnTo>
                    <a:pt x="11316" y="2179"/>
                  </a:lnTo>
                  <a:lnTo>
                    <a:pt x="5347" y="4437"/>
                  </a:lnTo>
                  <a:lnTo>
                    <a:pt x="2165" y="6713"/>
                  </a:lnTo>
                  <a:lnTo>
                    <a:pt x="4345" y="12519"/>
                  </a:lnTo>
                  <a:lnTo>
                    <a:pt x="6875" y="10689"/>
                  </a:lnTo>
                  <a:lnTo>
                    <a:pt x="11412" y="8605"/>
                  </a:lnTo>
                  <a:lnTo>
                    <a:pt x="34187" y="8605"/>
                  </a:lnTo>
                  <a:lnTo>
                    <a:pt x="29270" y="21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6" name="object 82"/>
            <p:cNvSpPr/>
            <p:nvPr/>
          </p:nvSpPr>
          <p:spPr>
            <a:xfrm>
              <a:off x="3143277" y="4451858"/>
              <a:ext cx="178656" cy="82684"/>
            </a:xfrm>
            <a:custGeom>
              <a:avLst/>
              <a:gdLst/>
              <a:ahLst/>
              <a:cxnLst/>
              <a:rect l="l" t="t" r="r" b="b"/>
              <a:pathLst>
                <a:path w="230504" h="106679">
                  <a:moveTo>
                    <a:pt x="196146" y="2022"/>
                  </a:moveTo>
                  <a:lnTo>
                    <a:pt x="167151" y="31406"/>
                  </a:lnTo>
                  <a:lnTo>
                    <a:pt x="163738" y="70952"/>
                  </a:lnTo>
                  <a:lnTo>
                    <a:pt x="168150" y="86195"/>
                  </a:lnTo>
                  <a:lnTo>
                    <a:pt x="175228" y="97316"/>
                  </a:lnTo>
                  <a:lnTo>
                    <a:pt x="184607" y="104127"/>
                  </a:lnTo>
                  <a:lnTo>
                    <a:pt x="195922" y="106439"/>
                  </a:lnTo>
                  <a:lnTo>
                    <a:pt x="197785" y="106401"/>
                  </a:lnTo>
                  <a:lnTo>
                    <a:pt x="207545" y="104344"/>
                  </a:lnTo>
                  <a:lnTo>
                    <a:pt x="215709" y="98917"/>
                  </a:lnTo>
                  <a:lnTo>
                    <a:pt x="217880" y="95845"/>
                  </a:lnTo>
                  <a:lnTo>
                    <a:pt x="196702" y="95845"/>
                  </a:lnTo>
                  <a:lnTo>
                    <a:pt x="190215" y="94244"/>
                  </a:lnTo>
                  <a:lnTo>
                    <a:pt x="184304" y="88210"/>
                  </a:lnTo>
                  <a:lnTo>
                    <a:pt x="180028" y="77184"/>
                  </a:lnTo>
                  <a:lnTo>
                    <a:pt x="177656" y="60634"/>
                  </a:lnTo>
                  <a:lnTo>
                    <a:pt x="177458" y="38028"/>
                  </a:lnTo>
                  <a:lnTo>
                    <a:pt x="182064" y="24421"/>
                  </a:lnTo>
                  <a:lnTo>
                    <a:pt x="190181" y="15983"/>
                  </a:lnTo>
                  <a:lnTo>
                    <a:pt x="201967" y="13455"/>
                  </a:lnTo>
                  <a:lnTo>
                    <a:pt x="220113" y="13455"/>
                  </a:lnTo>
                  <a:lnTo>
                    <a:pt x="218643" y="11168"/>
                  </a:lnTo>
                  <a:lnTo>
                    <a:pt x="208752" y="4348"/>
                  </a:lnTo>
                  <a:lnTo>
                    <a:pt x="196146" y="2022"/>
                  </a:lnTo>
                  <a:close/>
                </a:path>
                <a:path w="230504" h="106679">
                  <a:moveTo>
                    <a:pt x="220113" y="13455"/>
                  </a:moveTo>
                  <a:lnTo>
                    <a:pt x="201967" y="13455"/>
                  </a:lnTo>
                  <a:lnTo>
                    <a:pt x="208788" y="18795"/>
                  </a:lnTo>
                  <a:lnTo>
                    <a:pt x="213443" y="29295"/>
                  </a:lnTo>
                  <a:lnTo>
                    <a:pt x="216001" y="45300"/>
                  </a:lnTo>
                  <a:lnTo>
                    <a:pt x="216534" y="67157"/>
                  </a:lnTo>
                  <a:lnTo>
                    <a:pt x="212988" y="82558"/>
                  </a:lnTo>
                  <a:lnTo>
                    <a:pt x="206397" y="92389"/>
                  </a:lnTo>
                  <a:lnTo>
                    <a:pt x="196702" y="95845"/>
                  </a:lnTo>
                  <a:lnTo>
                    <a:pt x="217880" y="95845"/>
                  </a:lnTo>
                  <a:lnTo>
                    <a:pt x="222153" y="89798"/>
                  </a:lnTo>
                  <a:lnTo>
                    <a:pt x="226748" y="76667"/>
                  </a:lnTo>
                  <a:lnTo>
                    <a:pt x="229368" y="59201"/>
                  </a:lnTo>
                  <a:lnTo>
                    <a:pt x="229887" y="37078"/>
                  </a:lnTo>
                  <a:lnTo>
                    <a:pt x="225720" y="22178"/>
                  </a:lnTo>
                  <a:lnTo>
                    <a:pt x="220113" y="13455"/>
                  </a:lnTo>
                  <a:close/>
                </a:path>
                <a:path w="230504" h="106679">
                  <a:moveTo>
                    <a:pt x="150526" y="73478"/>
                  </a:moveTo>
                  <a:lnTo>
                    <a:pt x="70289" y="73478"/>
                  </a:lnTo>
                  <a:lnTo>
                    <a:pt x="70289" y="82801"/>
                  </a:lnTo>
                  <a:lnTo>
                    <a:pt x="150526" y="82801"/>
                  </a:lnTo>
                  <a:lnTo>
                    <a:pt x="150526" y="73478"/>
                  </a:lnTo>
                  <a:close/>
                </a:path>
                <a:path w="230504" h="106679">
                  <a:moveTo>
                    <a:pt x="150526" y="43031"/>
                  </a:moveTo>
                  <a:lnTo>
                    <a:pt x="70289" y="43031"/>
                  </a:lnTo>
                  <a:lnTo>
                    <a:pt x="70289" y="52353"/>
                  </a:lnTo>
                  <a:lnTo>
                    <a:pt x="150526" y="52353"/>
                  </a:lnTo>
                  <a:lnTo>
                    <a:pt x="150526" y="43031"/>
                  </a:lnTo>
                  <a:close/>
                </a:path>
                <a:path w="230504" h="106679">
                  <a:moveTo>
                    <a:pt x="56457" y="0"/>
                  </a:moveTo>
                  <a:lnTo>
                    <a:pt x="0" y="0"/>
                  </a:lnTo>
                  <a:lnTo>
                    <a:pt x="0" y="104706"/>
                  </a:lnTo>
                  <a:lnTo>
                    <a:pt x="13689" y="104706"/>
                  </a:lnTo>
                  <a:lnTo>
                    <a:pt x="13689" y="57316"/>
                  </a:lnTo>
                  <a:lnTo>
                    <a:pt x="53195" y="57316"/>
                  </a:lnTo>
                  <a:lnTo>
                    <a:pt x="53195" y="46132"/>
                  </a:lnTo>
                  <a:lnTo>
                    <a:pt x="13689" y="46132"/>
                  </a:lnTo>
                  <a:lnTo>
                    <a:pt x="13689" y="11342"/>
                  </a:lnTo>
                  <a:lnTo>
                    <a:pt x="56457" y="11342"/>
                  </a:lnTo>
                  <a:lnTo>
                    <a:pt x="564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7" name="object 83"/>
            <p:cNvSpPr/>
            <p:nvPr/>
          </p:nvSpPr>
          <p:spPr>
            <a:xfrm>
              <a:off x="3143278" y="4039727"/>
              <a:ext cx="160446" cy="81207"/>
            </a:xfrm>
            <a:custGeom>
              <a:avLst/>
              <a:gdLst/>
              <a:ahLst/>
              <a:cxnLst/>
              <a:rect l="l" t="t" r="r" b="b"/>
              <a:pathLst>
                <a:path w="207010" h="104775">
                  <a:moveTo>
                    <a:pt x="206650" y="16496"/>
                  </a:moveTo>
                  <a:lnTo>
                    <a:pt x="193438" y="16496"/>
                  </a:lnTo>
                  <a:lnTo>
                    <a:pt x="193438" y="104769"/>
                  </a:lnTo>
                  <a:lnTo>
                    <a:pt x="206650" y="104769"/>
                  </a:lnTo>
                  <a:lnTo>
                    <a:pt x="206650" y="16496"/>
                  </a:lnTo>
                  <a:close/>
                </a:path>
                <a:path w="207010" h="104775">
                  <a:moveTo>
                    <a:pt x="206650" y="3722"/>
                  </a:moveTo>
                  <a:lnTo>
                    <a:pt x="194999" y="3722"/>
                  </a:lnTo>
                  <a:lnTo>
                    <a:pt x="172906" y="15557"/>
                  </a:lnTo>
                  <a:lnTo>
                    <a:pt x="175564" y="25976"/>
                  </a:lnTo>
                  <a:lnTo>
                    <a:pt x="193121" y="16496"/>
                  </a:lnTo>
                  <a:lnTo>
                    <a:pt x="206650" y="16496"/>
                  </a:lnTo>
                  <a:lnTo>
                    <a:pt x="206650" y="3722"/>
                  </a:lnTo>
                  <a:close/>
                </a:path>
                <a:path w="207010" h="104775">
                  <a:moveTo>
                    <a:pt x="150526" y="73510"/>
                  </a:moveTo>
                  <a:lnTo>
                    <a:pt x="70289" y="73510"/>
                  </a:lnTo>
                  <a:lnTo>
                    <a:pt x="70289" y="82831"/>
                  </a:lnTo>
                  <a:lnTo>
                    <a:pt x="150526" y="82831"/>
                  </a:lnTo>
                  <a:lnTo>
                    <a:pt x="150526" y="73510"/>
                  </a:lnTo>
                  <a:close/>
                </a:path>
                <a:path w="207010" h="104775">
                  <a:moveTo>
                    <a:pt x="150526" y="43030"/>
                  </a:moveTo>
                  <a:lnTo>
                    <a:pt x="70289" y="43030"/>
                  </a:lnTo>
                  <a:lnTo>
                    <a:pt x="70289" y="52384"/>
                  </a:lnTo>
                  <a:lnTo>
                    <a:pt x="150526" y="52384"/>
                  </a:lnTo>
                  <a:lnTo>
                    <a:pt x="150526" y="43030"/>
                  </a:lnTo>
                  <a:close/>
                </a:path>
                <a:path w="207010" h="104775">
                  <a:moveTo>
                    <a:pt x="56457" y="0"/>
                  </a:moveTo>
                  <a:lnTo>
                    <a:pt x="0" y="0"/>
                  </a:lnTo>
                  <a:lnTo>
                    <a:pt x="0" y="104769"/>
                  </a:lnTo>
                  <a:lnTo>
                    <a:pt x="13689" y="104769"/>
                  </a:lnTo>
                  <a:lnTo>
                    <a:pt x="13689" y="57348"/>
                  </a:lnTo>
                  <a:lnTo>
                    <a:pt x="53195" y="57348"/>
                  </a:lnTo>
                  <a:lnTo>
                    <a:pt x="53195" y="46164"/>
                  </a:lnTo>
                  <a:lnTo>
                    <a:pt x="13689" y="46164"/>
                  </a:lnTo>
                  <a:lnTo>
                    <a:pt x="13689" y="11342"/>
                  </a:lnTo>
                  <a:lnTo>
                    <a:pt x="56457" y="11342"/>
                  </a:lnTo>
                  <a:lnTo>
                    <a:pt x="564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8" name="object 84"/>
            <p:cNvSpPr/>
            <p:nvPr/>
          </p:nvSpPr>
          <p:spPr>
            <a:xfrm>
              <a:off x="796761" y="1683038"/>
              <a:ext cx="2861455" cy="3565253"/>
            </a:xfrm>
            <a:custGeom>
              <a:avLst/>
              <a:gdLst/>
              <a:ahLst/>
              <a:cxnLst/>
              <a:rect l="l" t="t" r="r" b="b"/>
              <a:pathLst>
                <a:path w="3691890" h="4599940">
                  <a:moveTo>
                    <a:pt x="0" y="0"/>
                  </a:moveTo>
                  <a:lnTo>
                    <a:pt x="0" y="4599781"/>
                  </a:lnTo>
                  <a:lnTo>
                    <a:pt x="3691731" y="4599781"/>
                  </a:lnTo>
                  <a:lnTo>
                    <a:pt x="3691731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61001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</p:grpSp>
      <p:pic>
        <p:nvPicPr>
          <p:cNvPr id="93" name="Antihydrogen_Gravity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01" t="10125" r="-101" b="-15"/>
          <a:stretch/>
        </p:blipFill>
        <p:spPr>
          <a:xfrm>
            <a:off x="4626630" y="2259063"/>
            <a:ext cx="4751149" cy="28889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94F3EE6-E36B-034B-875A-94BCBBF3B27E}"/>
              </a:ext>
            </a:extLst>
          </p:cNvPr>
          <p:cNvSpPr txBox="1"/>
          <p:nvPr/>
        </p:nvSpPr>
        <p:spPr>
          <a:xfrm>
            <a:off x="4610495" y="1817428"/>
            <a:ext cx="4767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 </a:t>
            </a:r>
            <a:r>
              <a:rPr lang="en-US" sz="2000" b="1" dirty="0" err="1">
                <a:solidFill>
                  <a:srgbClr val="002060"/>
                </a:solidFill>
              </a:rPr>
              <a:t>gemessen</a:t>
            </a:r>
            <a:r>
              <a:rPr lang="en-US" sz="2000" b="1" dirty="0">
                <a:solidFill>
                  <a:srgbClr val="002060"/>
                </a:solidFill>
              </a:rPr>
              <a:t>:   </a:t>
            </a:r>
            <a:r>
              <a:rPr lang="en-US" sz="2000" b="1" dirty="0" err="1">
                <a:solidFill>
                  <a:srgbClr val="002060"/>
                </a:solidFill>
              </a:rPr>
              <a:t>erwartet</a:t>
            </a:r>
            <a:r>
              <a:rPr lang="en-US" sz="2000" b="1" dirty="0">
                <a:solidFill>
                  <a:srgbClr val="002060"/>
                </a:solidFill>
              </a:rPr>
              <a:t>:            </a:t>
            </a:r>
            <a:r>
              <a:rPr lang="en-US" sz="2000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A380AB-6F70-3048-B9B8-04A2D6854D49}"/>
              </a:ext>
            </a:extLst>
          </p:cNvPr>
          <p:cNvSpPr txBox="1"/>
          <p:nvPr/>
        </p:nvSpPr>
        <p:spPr>
          <a:xfrm>
            <a:off x="1379086" y="1857353"/>
            <a:ext cx="164500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(Anti)</a:t>
            </a:r>
            <a:r>
              <a:rPr lang="en-US" sz="1400" b="1" dirty="0" err="1">
                <a:solidFill>
                  <a:srgbClr val="002060"/>
                </a:solidFill>
              </a:rPr>
              <a:t>wasserstoff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40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6038"/>
            <a:ext cx="10080624" cy="912812"/>
          </a:xfrm>
        </p:spPr>
        <p:txBody>
          <a:bodyPr/>
          <a:lstStyle/>
          <a:p>
            <a:r>
              <a:rPr lang="de-DE" dirty="0"/>
              <a:t>Das Standardmodell auf einen Blick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74638" y="958850"/>
            <a:ext cx="9599612" cy="6172200"/>
          </a:xfrm>
        </p:spPr>
        <p:txBody>
          <a:bodyPr/>
          <a:lstStyle/>
          <a:p>
            <a:r>
              <a:rPr lang="de-DE" dirty="0"/>
              <a:t>Entwickelt seit den 1960er Jahren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75581"/>
            <a:ext cx="9820656" cy="55290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7864" y="1947862"/>
            <a:ext cx="2952328" cy="5224809"/>
            <a:chOff x="1007864" y="1475581"/>
            <a:chExt cx="2952328" cy="5224809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007864" y="1475581"/>
              <a:ext cx="2952328" cy="4752528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1079872" y="6401940"/>
              <a:ext cx="2808312" cy="298450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Materie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(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Materieteilchen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4448" y="2811957"/>
            <a:ext cx="2952328" cy="3456019"/>
            <a:chOff x="6264448" y="2339676"/>
            <a:chExt cx="2952328" cy="3456019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264448" y="2339676"/>
              <a:ext cx="2952328" cy="3024337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6624488" y="5497245"/>
              <a:ext cx="2448272" cy="298450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Kräfte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(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Kraftteilchen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26725" y="2595934"/>
            <a:ext cx="2021699" cy="2808312"/>
            <a:chOff x="4026725" y="2123653"/>
            <a:chExt cx="2021699" cy="280831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026725" y="2771358"/>
              <a:ext cx="2021699" cy="2160607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104208" y="2123653"/>
              <a:ext cx="1886829" cy="572081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Masse</a:t>
              </a:r>
            </a:p>
            <a:p>
              <a:pPr algn="ctr">
                <a:lnSpc>
                  <a:spcPct val="93000"/>
                </a:lnSpc>
              </a:pP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 (Higgs </a:t>
              </a:r>
              <a:r>
                <a:rPr lang="en-US" sz="1800" b="1" dirty="0" err="1">
                  <a:solidFill>
                    <a:srgbClr val="FF0000"/>
                  </a:solidFill>
                  <a:latin typeface="Luxi Sans" charset="0"/>
                </a:rPr>
                <a:t>Teilchen</a:t>
              </a:r>
              <a:r>
                <a:rPr lang="en-US" sz="18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51880" y="2091878"/>
            <a:ext cx="1728192" cy="3456384"/>
            <a:chOff x="1151880" y="1619597"/>
            <a:chExt cx="1728192" cy="3456384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1151880" y="1619597"/>
              <a:ext cx="1008112" cy="2016224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1151880" y="4108102"/>
              <a:ext cx="1008112" cy="967879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1151880" y="3722737"/>
              <a:ext cx="1728192" cy="273124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400" b="1" dirty="0">
                  <a:solidFill>
                    <a:srgbClr val="FF0000"/>
                  </a:solidFill>
                  <a:latin typeface="Luxi Sans" charset="0"/>
                </a:rPr>
                <a:t> Atom (Kern + H</a:t>
              </a:r>
              <a:r>
                <a:rPr lang="de-DE" sz="1400" b="1" dirty="0">
                  <a:solidFill>
                    <a:srgbClr val="FF0000"/>
                  </a:solidFill>
                  <a:latin typeface="Luxi Sans" charset="0"/>
                </a:rPr>
                <a:t>ülle</a:t>
              </a:r>
              <a:r>
                <a:rPr lang="en-US" sz="1400" b="1" dirty="0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6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Higgs-</a:t>
            </a:r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Mechanismus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Das </a:t>
            </a:r>
            <a:r>
              <a:rPr lang="en-US" altLang="en-US" dirty="0" err="1"/>
              <a:t>Standardmodell</a:t>
            </a:r>
            <a:r>
              <a:rPr lang="en-US" altLang="en-US" dirty="0"/>
              <a:t> </a:t>
            </a:r>
            <a:r>
              <a:rPr lang="en-US" altLang="en-US" dirty="0" err="1"/>
              <a:t>ist</a:t>
            </a:r>
            <a:r>
              <a:rPr lang="en-US" altLang="en-US" dirty="0"/>
              <a:t> (war) fast </a:t>
            </a:r>
            <a:r>
              <a:rPr lang="en-US" altLang="en-US" dirty="0" err="1"/>
              <a:t>komplett</a:t>
            </a:r>
            <a:endParaRPr lang="en-US" altLang="en-US" dirty="0"/>
          </a:p>
          <a:p>
            <a:pPr lvl="1"/>
            <a:r>
              <a:rPr lang="en-US" altLang="en-US" dirty="0" err="1"/>
              <a:t>alle</a:t>
            </a:r>
            <a:r>
              <a:rPr lang="en-US" altLang="en-US" dirty="0"/>
              <a:t> </a:t>
            </a:r>
            <a:r>
              <a:rPr lang="en-US" altLang="en-US" dirty="0" err="1"/>
              <a:t>Materie</a:t>
            </a:r>
            <a:r>
              <a:rPr lang="en-US" altLang="en-US" dirty="0"/>
              <a:t>- und </a:t>
            </a:r>
            <a:r>
              <a:rPr lang="en-US" altLang="en-US" dirty="0" err="1"/>
              <a:t>Kraftteilchen</a:t>
            </a:r>
            <a:r>
              <a:rPr lang="en-US" altLang="en-US" dirty="0"/>
              <a:t> </a:t>
            </a:r>
            <a:r>
              <a:rPr lang="en-US" altLang="en-US" dirty="0" err="1"/>
              <a:t>wurden</a:t>
            </a:r>
            <a:r>
              <a:rPr lang="en-US" altLang="en-US" dirty="0"/>
              <a:t> </a:t>
            </a:r>
            <a:r>
              <a:rPr lang="en-US" altLang="en-US" dirty="0" err="1"/>
              <a:t>gefunden</a:t>
            </a:r>
            <a:endParaRPr lang="en-US" altLang="en-US" dirty="0"/>
          </a:p>
          <a:p>
            <a:pPr lvl="2"/>
            <a:r>
              <a:rPr lang="en-US" altLang="en-US" dirty="0" err="1"/>
              <a:t>zuletzt</a:t>
            </a:r>
            <a:r>
              <a:rPr lang="en-US" altLang="en-US" dirty="0"/>
              <a:t>: top-quark (1995), tau-neutrino (2000)</a:t>
            </a:r>
          </a:p>
          <a:p>
            <a:pPr lvl="1"/>
            <a:r>
              <a:rPr lang="en-US" altLang="en-US" dirty="0" err="1">
                <a:solidFill>
                  <a:srgbClr val="FF0000"/>
                </a:solidFill>
              </a:rPr>
              <a:t>aber</a:t>
            </a:r>
            <a:r>
              <a:rPr lang="en-US" altLang="en-US" dirty="0">
                <a:solidFill>
                  <a:srgbClr val="FF0000"/>
                </a:solidFill>
              </a:rPr>
              <a:t>: </a:t>
            </a:r>
            <a:r>
              <a:rPr lang="en-US" altLang="en-US" dirty="0" err="1">
                <a:solidFill>
                  <a:srgbClr val="FF0000"/>
                </a:solidFill>
              </a:rPr>
              <a:t>alle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Teilchen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haben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im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Standardmodell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keine</a:t>
            </a:r>
            <a:r>
              <a:rPr lang="en-US" altLang="en-US" dirty="0">
                <a:solidFill>
                  <a:srgbClr val="FF0000"/>
                </a:solidFill>
              </a:rPr>
              <a:t> Masse</a:t>
            </a:r>
          </a:p>
          <a:p>
            <a:r>
              <a:rPr lang="en-US" altLang="en-US" dirty="0" err="1"/>
              <a:t>Idee</a:t>
            </a:r>
            <a:r>
              <a:rPr lang="en-US" altLang="en-US" dirty="0"/>
              <a:t> von Peter Higgs (1964) und </a:t>
            </a:r>
            <a:r>
              <a:rPr lang="en-US" altLang="en-US" dirty="0" err="1"/>
              <a:t>anderen</a:t>
            </a:r>
            <a:endParaRPr lang="en-US" altLang="en-US" dirty="0"/>
          </a:p>
          <a:p>
            <a:pPr lvl="1"/>
            <a:r>
              <a:rPr lang="de-DE" dirty="0">
                <a:solidFill>
                  <a:srgbClr val="FF0000"/>
                </a:solidFill>
              </a:rPr>
              <a:t>Das Vakuum ist nie leer, sondern immer erfüllt mit einem </a:t>
            </a:r>
            <a:r>
              <a:rPr lang="de-DE" dirty="0" err="1">
                <a:solidFill>
                  <a:srgbClr val="FF0000"/>
                </a:solidFill>
              </a:rPr>
              <a:t>Higgs</a:t>
            </a:r>
            <a:r>
              <a:rPr lang="de-DE" dirty="0">
                <a:solidFill>
                  <a:srgbClr val="FF0000"/>
                </a:solidFill>
              </a:rPr>
              <a:t>-Feld</a:t>
            </a:r>
          </a:p>
          <a:p>
            <a:pPr lvl="2"/>
            <a:r>
              <a:rPr lang="de-DE" dirty="0" err="1"/>
              <a:t>Higgs</a:t>
            </a:r>
            <a:r>
              <a:rPr lang="de-DE" dirty="0"/>
              <a:t>-Feld ähnlich elektrischem Feld oder Magnetfeld</a:t>
            </a:r>
          </a:p>
          <a:p>
            <a:pPr lvl="1"/>
            <a:r>
              <a:rPr lang="en-US" dirty="0"/>
              <a:t>Das Higgs-</a:t>
            </a:r>
            <a:r>
              <a:rPr lang="de-DE" dirty="0"/>
              <a:t>Feld existiert überall im gesamten Universum</a:t>
            </a:r>
            <a:endParaRPr lang="en-US" altLang="en-US" dirty="0">
              <a:solidFill>
                <a:srgbClr val="0000FF"/>
              </a:solidFill>
            </a:endParaRPr>
          </a:p>
          <a:p>
            <a:pPr lvl="2"/>
            <a:r>
              <a:rPr lang="en-US" altLang="en-US" dirty="0" err="1">
                <a:solidFill>
                  <a:srgbClr val="0000FF"/>
                </a:solidFill>
              </a:rPr>
              <a:t>zun</a:t>
            </a:r>
            <a:r>
              <a:rPr lang="de-DE" altLang="en-US" dirty="0" err="1">
                <a:solidFill>
                  <a:srgbClr val="0000FF"/>
                </a:solidFill>
              </a:rPr>
              <a:t>ächst</a:t>
            </a:r>
            <a:r>
              <a:rPr lang="de-DE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masselose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Teilchen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wechselwirken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ständig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mit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dem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Higgs-Feld</a:t>
            </a:r>
          </a:p>
          <a:p>
            <a:pPr lvl="2"/>
            <a:r>
              <a:rPr lang="en-US" altLang="en-US" dirty="0" err="1">
                <a:solidFill>
                  <a:srgbClr val="0000FF"/>
                </a:solidFill>
              </a:rPr>
              <a:t>Wechselwirkung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verursacht</a:t>
            </a:r>
            <a:r>
              <a:rPr lang="en-US" altLang="en-US" dirty="0">
                <a:solidFill>
                  <a:srgbClr val="0000FF"/>
                </a:solidFill>
              </a:rPr>
              <a:t> “</a:t>
            </a:r>
            <a:r>
              <a:rPr lang="en-US" altLang="ja-JP" dirty="0" err="1">
                <a:solidFill>
                  <a:srgbClr val="0000FF"/>
                </a:solidFill>
              </a:rPr>
              <a:t>Trägheit</a:t>
            </a:r>
            <a:r>
              <a:rPr lang="en-US" altLang="en-US" dirty="0">
                <a:solidFill>
                  <a:srgbClr val="0000FF"/>
                </a:solidFill>
              </a:rPr>
              <a:t>”</a:t>
            </a:r>
            <a:r>
              <a:rPr lang="en-US" altLang="ja-JP" dirty="0">
                <a:solidFill>
                  <a:srgbClr val="0000FF"/>
                </a:solidFill>
              </a:rPr>
              <a:t> = </a:t>
            </a:r>
            <a:r>
              <a:rPr lang="en-US" altLang="ja-JP" dirty="0" err="1">
                <a:solidFill>
                  <a:srgbClr val="0000FF"/>
                </a:solidFill>
              </a:rPr>
              <a:t>Teilchen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err="1">
                <a:solidFill>
                  <a:srgbClr val="0000FF"/>
                </a:solidFill>
              </a:rPr>
              <a:t>erhält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err="1">
                <a:solidFill>
                  <a:srgbClr val="0000FF"/>
                </a:solidFill>
              </a:rPr>
              <a:t>träge</a:t>
            </a:r>
            <a:r>
              <a:rPr lang="en-US" altLang="ja-JP" dirty="0">
                <a:solidFill>
                  <a:srgbClr val="0000FF"/>
                </a:solidFill>
              </a:rPr>
              <a:t> Masse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2" y="1076325"/>
            <a:ext cx="1649413" cy="1244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7704140" y="944565"/>
            <a:ext cx="1152525" cy="3143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Peter Higgs</a:t>
            </a: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03" y="5493790"/>
            <a:ext cx="2889467" cy="173584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5936" y="5508029"/>
            <a:ext cx="2952328" cy="162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tx1"/>
                </a:solidFill>
                <a:latin typeface="Luxi Sans" charset="0"/>
              </a:rPr>
              <a:t>keine</a:t>
            </a:r>
            <a:r>
              <a:rPr lang="en-US" sz="1400" b="1" dirty="0">
                <a:solidFill>
                  <a:schemeClr val="tx1"/>
                </a:solidFill>
                <a:latin typeface="Luxi Sans" charset="0"/>
              </a:rPr>
              <a:t> Masse: Photon</a:t>
            </a:r>
          </a:p>
          <a:p>
            <a:pPr lvl="1"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lvl="1"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r>
              <a:rPr lang="en-US" sz="1400" b="1" dirty="0" err="1">
                <a:solidFill>
                  <a:srgbClr val="FF0000"/>
                </a:solidFill>
                <a:latin typeface="Luxi Sans" charset="0"/>
              </a:rPr>
              <a:t>geringe</a:t>
            </a: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 Masse: </a:t>
            </a:r>
            <a:r>
              <a:rPr lang="en-US" sz="1400" b="1" dirty="0" err="1">
                <a:solidFill>
                  <a:srgbClr val="FF0000"/>
                </a:solidFill>
                <a:latin typeface="Luxi Sans" charset="0"/>
              </a:rPr>
              <a:t>Elektron</a:t>
            </a:r>
            <a:endParaRPr lang="en-US" sz="1400" b="1" dirty="0">
              <a:solidFill>
                <a:srgbClr val="FF0000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r>
              <a:rPr lang="en-US" sz="1400" b="1" dirty="0" err="1">
                <a:solidFill>
                  <a:srgbClr val="0070C0"/>
                </a:solidFill>
                <a:latin typeface="Luxi Sans" charset="0"/>
              </a:rPr>
              <a:t>mittelschwere</a:t>
            </a:r>
            <a:r>
              <a:rPr lang="en-US" sz="1400" b="1" dirty="0">
                <a:solidFill>
                  <a:srgbClr val="0070C0"/>
                </a:solidFill>
                <a:latin typeface="Luxi Sans" charset="0"/>
              </a:rPr>
              <a:t> Masse: </a:t>
            </a:r>
            <a:r>
              <a:rPr lang="en-US" sz="1400" b="1" dirty="0" err="1">
                <a:solidFill>
                  <a:srgbClr val="0070C0"/>
                </a:solidFill>
                <a:latin typeface="Luxi Sans" charset="0"/>
              </a:rPr>
              <a:t>Myon</a:t>
            </a:r>
            <a:endParaRPr lang="en-US" sz="1400" b="1" dirty="0">
              <a:solidFill>
                <a:srgbClr val="0070C0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endParaRPr lang="en-US" sz="1000" b="1" dirty="0">
              <a:solidFill>
                <a:schemeClr val="accent2"/>
              </a:solidFill>
              <a:latin typeface="Luxi Sans" charset="0"/>
            </a:endParaRPr>
          </a:p>
          <a:p>
            <a:pPr algn="r"/>
            <a:r>
              <a:rPr lang="en-US" sz="1400" b="1" dirty="0" err="1">
                <a:solidFill>
                  <a:srgbClr val="00B050"/>
                </a:solidFill>
                <a:latin typeface="Luxi Sans" charset="0"/>
              </a:rPr>
              <a:t>sehr</a:t>
            </a:r>
            <a:r>
              <a:rPr lang="en-US" sz="1400" b="1" dirty="0">
                <a:solidFill>
                  <a:srgbClr val="00B050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B050"/>
                </a:solidFill>
                <a:latin typeface="Luxi Sans" charset="0"/>
              </a:rPr>
              <a:t>schwere</a:t>
            </a:r>
            <a:r>
              <a:rPr lang="en-US" sz="1400" b="1" dirty="0">
                <a:solidFill>
                  <a:srgbClr val="00B050"/>
                </a:solidFill>
                <a:latin typeface="Luxi Sans" charset="0"/>
              </a:rPr>
              <a:t> Masse: Top-Quark</a:t>
            </a:r>
            <a:endParaRPr lang="en-GB" sz="1400" b="1" dirty="0">
              <a:solidFill>
                <a:srgbClr val="00B050"/>
              </a:solidFill>
              <a:latin typeface="Luxi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9316" y="6878881"/>
            <a:ext cx="1377300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xi Sans" charset="0"/>
              </a:rPr>
              <a:t>Higgs-Feld</a:t>
            </a:r>
            <a:endParaRPr lang="en-GB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61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Higgs-Feld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Higgs-</a:t>
            </a:r>
            <a:r>
              <a:rPr lang="en-US" altLang="en-US" dirty="0" err="1"/>
              <a:t>Teilchen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</a:rPr>
              <a:t>Dave Miller </a:t>
            </a:r>
            <a:r>
              <a:rPr lang="en-US" altLang="en-US" dirty="0"/>
              <a:t>(UC London) 1993 </a:t>
            </a:r>
            <a:r>
              <a:rPr lang="en-US" altLang="en-US" dirty="0" err="1"/>
              <a:t>zum</a:t>
            </a:r>
            <a:r>
              <a:rPr lang="en-US" altLang="en-US" dirty="0"/>
              <a:t> </a:t>
            </a:r>
            <a:r>
              <a:rPr lang="en-US" altLang="en-US" dirty="0" err="1"/>
              <a:t>damaligen</a:t>
            </a:r>
            <a:r>
              <a:rPr lang="en-US" altLang="en-US" dirty="0"/>
              <a:t> </a:t>
            </a:r>
            <a:r>
              <a:rPr lang="en-US" altLang="en-US" dirty="0" err="1"/>
              <a:t>britischen</a:t>
            </a:r>
            <a:r>
              <a:rPr lang="en-US" altLang="en-US" dirty="0"/>
              <a:t> </a:t>
            </a:r>
            <a:r>
              <a:rPr lang="en-US" altLang="en-US" dirty="0" err="1"/>
              <a:t>Wissenschaftsminister</a:t>
            </a:r>
            <a:r>
              <a:rPr lang="en-US" altLang="en-US" dirty="0"/>
              <a:t> auf </a:t>
            </a:r>
            <a:r>
              <a:rPr lang="en-US" altLang="en-US" dirty="0" err="1"/>
              <a:t>dessen</a:t>
            </a:r>
            <a:r>
              <a:rPr lang="en-US" altLang="en-US" dirty="0"/>
              <a:t> </a:t>
            </a:r>
            <a:r>
              <a:rPr lang="en-US" altLang="en-US" dirty="0" err="1"/>
              <a:t>Frage</a:t>
            </a:r>
            <a:r>
              <a:rPr lang="en-US" altLang="en-US" dirty="0"/>
              <a:t> </a:t>
            </a:r>
            <a:r>
              <a:rPr lang="en-US" altLang="en-US" dirty="0" err="1"/>
              <a:t>zur</a:t>
            </a:r>
            <a:r>
              <a:rPr lang="en-US" altLang="en-US" dirty="0"/>
              <a:t> </a:t>
            </a:r>
            <a:r>
              <a:rPr lang="en-US" altLang="en-US" dirty="0" err="1"/>
              <a:t>Bedeutung</a:t>
            </a:r>
            <a:r>
              <a:rPr lang="en-US" altLang="en-US" dirty="0"/>
              <a:t> des Higgs-</a:t>
            </a:r>
            <a:r>
              <a:rPr lang="en-US" altLang="en-US" dirty="0" err="1"/>
              <a:t>Teilchens</a:t>
            </a:r>
            <a:endParaRPr lang="en-US" altLang="en-US" dirty="0"/>
          </a:p>
          <a:p>
            <a:pPr lvl="2"/>
            <a:r>
              <a:rPr lang="en-US" altLang="en-US" dirty="0"/>
              <a:t>…und </a:t>
            </a:r>
            <a:r>
              <a:rPr lang="en-US" altLang="en-US" dirty="0" err="1"/>
              <a:t>warum</a:t>
            </a:r>
            <a:r>
              <a:rPr lang="en-US" altLang="en-US" dirty="0"/>
              <a:t> </a:t>
            </a:r>
            <a:r>
              <a:rPr lang="en-US" altLang="en-US" dirty="0" err="1"/>
              <a:t>er</a:t>
            </a:r>
            <a:r>
              <a:rPr lang="en-US" altLang="en-US" dirty="0"/>
              <a:t> </a:t>
            </a:r>
            <a:r>
              <a:rPr lang="en-US" altLang="en-US" dirty="0" err="1"/>
              <a:t>dafür</a:t>
            </a:r>
            <a:r>
              <a:rPr lang="en-US" altLang="en-US" dirty="0"/>
              <a:t> </a:t>
            </a:r>
            <a:r>
              <a:rPr lang="en-US" altLang="en-US" dirty="0" err="1"/>
              <a:t>Steuergelder</a:t>
            </a:r>
            <a:r>
              <a:rPr lang="en-US" altLang="en-US" dirty="0"/>
              <a:t> </a:t>
            </a:r>
            <a:r>
              <a:rPr lang="en-US" altLang="en-US" dirty="0" err="1"/>
              <a:t>ausgeben</a:t>
            </a:r>
            <a:r>
              <a:rPr lang="en-US" altLang="en-US" dirty="0"/>
              <a:t> </a:t>
            </a:r>
            <a:r>
              <a:rPr lang="en-US" altLang="en-US" dirty="0" err="1"/>
              <a:t>sollte</a:t>
            </a:r>
            <a:endParaRPr lang="en-US" altLang="en-US" dirty="0"/>
          </a:p>
          <a:p>
            <a:pPr lvl="1"/>
            <a:r>
              <a:rPr lang="en-US" altLang="en-US" dirty="0" err="1"/>
              <a:t>Vergleich</a:t>
            </a:r>
            <a:r>
              <a:rPr lang="en-US" altLang="en-US" dirty="0"/>
              <a:t> </a:t>
            </a:r>
            <a:r>
              <a:rPr lang="en-US" altLang="en-US" dirty="0" err="1"/>
              <a:t>mit</a:t>
            </a:r>
            <a:r>
              <a:rPr lang="en-US" altLang="en-US" dirty="0"/>
              <a:t> </a:t>
            </a:r>
            <a:r>
              <a:rPr lang="en-US" altLang="en-US" dirty="0" err="1"/>
              <a:t>politischer</a:t>
            </a:r>
            <a:r>
              <a:rPr lang="en-US" altLang="en-US" dirty="0"/>
              <a:t> </a:t>
            </a:r>
            <a:r>
              <a:rPr lang="en-US" altLang="en-US" dirty="0" err="1"/>
              <a:t>Partei</a:t>
            </a:r>
            <a:r>
              <a:rPr lang="en-US" altLang="en-US" dirty="0"/>
              <a:t> (</a:t>
            </a:r>
            <a:r>
              <a:rPr lang="en-US" altLang="en-US" dirty="0" err="1">
                <a:solidFill>
                  <a:srgbClr val="0000FF"/>
                </a:solidFill>
              </a:rPr>
              <a:t>Parteimitglieder</a:t>
            </a:r>
            <a:r>
              <a:rPr lang="en-US" altLang="en-US" dirty="0">
                <a:solidFill>
                  <a:srgbClr val="0000FF"/>
                </a:solidFill>
              </a:rPr>
              <a:t> = Higgs-Feld</a:t>
            </a:r>
            <a:r>
              <a:rPr lang="en-US" altLang="en-US" dirty="0"/>
              <a:t>) und </a:t>
            </a:r>
            <a:r>
              <a:rPr lang="en-US" altLang="en-US" dirty="0" err="1"/>
              <a:t>dem</a:t>
            </a:r>
            <a:r>
              <a:rPr lang="en-US" altLang="en-US" dirty="0"/>
              <a:t> </a:t>
            </a:r>
            <a:r>
              <a:rPr lang="en-US" altLang="en-US" dirty="0" err="1"/>
              <a:t>plötzlichen</a:t>
            </a:r>
            <a:r>
              <a:rPr lang="en-US" altLang="en-US" dirty="0"/>
              <a:t> </a:t>
            </a:r>
            <a:r>
              <a:rPr lang="en-US" altLang="en-US" dirty="0" err="1"/>
              <a:t>Auftreten</a:t>
            </a:r>
            <a:r>
              <a:rPr lang="en-US" altLang="en-US" dirty="0"/>
              <a:t> der </a:t>
            </a:r>
            <a:r>
              <a:rPr lang="en-US" altLang="en-US" dirty="0" err="1">
                <a:solidFill>
                  <a:srgbClr val="0000FF"/>
                </a:solidFill>
              </a:rPr>
              <a:t>Parteivorsitzenden</a:t>
            </a:r>
            <a:r>
              <a:rPr lang="en-US" altLang="en-US" dirty="0">
                <a:solidFill>
                  <a:srgbClr val="0000FF"/>
                </a:solidFill>
              </a:rPr>
              <a:t> (</a:t>
            </a:r>
            <a:r>
              <a:rPr lang="en-US" altLang="en-US" dirty="0" err="1">
                <a:solidFill>
                  <a:srgbClr val="0000FF"/>
                </a:solidFill>
              </a:rPr>
              <a:t>masseloses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Teilchen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  <a:p>
            <a:pPr lvl="1"/>
            <a:endParaRPr lang="en-US" altLang="en-US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9" y="4427909"/>
            <a:ext cx="2734741" cy="1800200"/>
          </a:xfrm>
          <a:prstGeom prst="rect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12" y="4427909"/>
            <a:ext cx="2734744" cy="1800200"/>
          </a:xfrm>
          <a:prstGeom prst="rect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058" y="4427909"/>
            <a:ext cx="2734742" cy="1800200"/>
          </a:xfrm>
          <a:prstGeom prst="rect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954115" y="5868193"/>
            <a:ext cx="1069975" cy="21590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 Higgs-Feld 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863602" y="3914454"/>
            <a:ext cx="2081213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9000" tIns="19440" rIns="9000" bIns="9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6000"/>
              </a:lnSpc>
              <a:buSzPct val="100000"/>
            </a:pP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“</a:t>
            </a:r>
            <a:r>
              <a:rPr lang="en-US" altLang="en-US" sz="1400" b="1" dirty="0" err="1">
                <a:solidFill>
                  <a:srgbClr val="0000FF"/>
                </a:solidFill>
                <a:latin typeface="Luxi Sans" charset="0"/>
              </a:rPr>
              <a:t>masseloses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” </a:t>
            </a:r>
            <a:r>
              <a:rPr lang="en-US" altLang="en-US" sz="14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>
            <a:off x="935856" y="4238973"/>
            <a:ext cx="581794" cy="54897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3605213" y="3685854"/>
            <a:ext cx="2081212" cy="4286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6000"/>
              </a:lnSpc>
              <a:buSzPct val="100000"/>
            </a:pP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“</a:t>
            </a:r>
            <a:r>
              <a:rPr lang="en-US" altLang="ja-JP" sz="1400" b="1" dirty="0" err="1">
                <a:solidFill>
                  <a:srgbClr val="0000FF"/>
                </a:solidFill>
                <a:latin typeface="Luxi Sans" charset="0"/>
              </a:rPr>
              <a:t>masseloses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”</a:t>
            </a:r>
            <a:r>
              <a:rPr lang="en-US" altLang="ja-JP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r>
              <a:rPr lang="en-US" altLang="ja-JP" sz="14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eaLnBrk="1">
              <a:lnSpc>
                <a:spcPct val="94000"/>
              </a:lnSpc>
              <a:buSzPct val="100000"/>
            </a:pP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        </a:t>
            </a:r>
            <a:r>
              <a:rPr lang="en-US" altLang="en-US" sz="1400" b="1" dirty="0" err="1">
                <a:solidFill>
                  <a:srgbClr val="0000FF"/>
                </a:solidFill>
                <a:latin typeface="Luxi Sans" charset="0"/>
              </a:rPr>
              <a:t>im</a:t>
            </a:r>
            <a:r>
              <a:rPr lang="en-US" altLang="en-US" sz="1400" b="1" dirty="0">
                <a:solidFill>
                  <a:srgbClr val="0000FF"/>
                </a:solidFill>
                <a:latin typeface="Luxi Sans" charset="0"/>
              </a:rPr>
              <a:t> Higgs-Feld 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 rot="21000000">
            <a:off x="4780704" y="5048880"/>
            <a:ext cx="982350" cy="884635"/>
          </a:xfrm>
          <a:prstGeom prst="ellipse">
            <a:avLst/>
          </a:prstGeom>
          <a:noFill/>
          <a:ln w="36720">
            <a:solidFill>
              <a:srgbClr val="FF00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929038" y="6519566"/>
            <a:ext cx="1695450" cy="4286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FF00FF"/>
                </a:solidFill>
                <a:latin typeface="Luxi Sans" charset="0"/>
              </a:rPr>
              <a:t>effektives</a:t>
            </a:r>
            <a:endParaRPr lang="en-US" sz="1400" b="1" dirty="0">
              <a:solidFill>
                <a:srgbClr val="FF00FF"/>
              </a:solidFill>
              <a:latin typeface="Luxi Sans" charset="0"/>
            </a:endParaRPr>
          </a:p>
          <a:p>
            <a:pPr algn="ctr" hangingPunct="0">
              <a:lnSpc>
                <a:spcPct val="94000"/>
              </a:lnSpc>
              <a:buSzPct val="100000"/>
              <a:defRPr/>
            </a:pP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FF00FF"/>
                </a:solidFill>
                <a:latin typeface="Luxi Sans" charset="0"/>
              </a:rPr>
              <a:t>massives</a:t>
            </a: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FF00FF"/>
                </a:solidFill>
                <a:latin typeface="Luxi Sans" charset="0"/>
              </a:rPr>
              <a:t>Teilchen</a:t>
            </a:r>
            <a:r>
              <a:rPr lang="en-US" sz="1400" b="1" dirty="0">
                <a:solidFill>
                  <a:srgbClr val="FF00FF"/>
                </a:solidFill>
                <a:latin typeface="Luxi Sans" charset="0"/>
              </a:rPr>
              <a:t> 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5476232" y="6012086"/>
            <a:ext cx="178085" cy="435471"/>
          </a:xfrm>
          <a:prstGeom prst="line">
            <a:avLst/>
          </a:prstGeom>
          <a:noFill/>
          <a:ln w="18360">
            <a:solidFill>
              <a:srgbClr val="FF00FF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072190" y="3685854"/>
            <a:ext cx="3576637" cy="4286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hangingPunct="0">
              <a:lnSpc>
                <a:spcPct val="96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Spontanes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Zusammenziehen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des </a:t>
            </a:r>
          </a:p>
          <a:p>
            <a:pPr algn="ctr" hangingPunct="0">
              <a:lnSpc>
                <a:spcPct val="94000"/>
              </a:lnSpc>
              <a:buSzPct val="100000"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Higgs-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Feldes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= </a:t>
            </a:r>
            <a:r>
              <a:rPr lang="en-US" sz="1400" b="1" dirty="0" err="1">
                <a:solidFill>
                  <a:srgbClr val="0000FF"/>
                </a:solidFill>
                <a:latin typeface="Luxi Sans" charset="0"/>
              </a:rPr>
              <a:t>massives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Luxi Sans" charset="0"/>
              </a:rPr>
              <a:t>Higgs-</a:t>
            </a:r>
            <a:r>
              <a:rPr lang="en-US" sz="1400" b="1" dirty="0" err="1">
                <a:solidFill>
                  <a:srgbClr val="FF0000"/>
                </a:solidFill>
                <a:latin typeface="Luxi Sans" charset="0"/>
              </a:rPr>
              <a:t>Teilchen</a:t>
            </a: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 rot="21000000">
            <a:off x="7830338" y="5027006"/>
            <a:ext cx="1157619" cy="719990"/>
          </a:xfrm>
          <a:prstGeom prst="ellipse">
            <a:avLst/>
          </a:prstGeom>
          <a:noFill/>
          <a:ln w="36720">
            <a:solidFill>
              <a:srgbClr val="FF00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7361239" y="4238972"/>
            <a:ext cx="704191" cy="731334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438651" y="4238974"/>
            <a:ext cx="833229" cy="9810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1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 </a:t>
            </a:r>
            <a:r>
              <a:rPr lang="en-US" dirty="0" err="1"/>
              <a:t>Beginn</a:t>
            </a:r>
            <a:r>
              <a:rPr lang="en-US" dirty="0"/>
              <a:t> von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1946</a:t>
            </a:r>
          </a:p>
          <a:p>
            <a:pPr lvl="1"/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Ideen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Gründung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internationalen</a:t>
            </a:r>
            <a:r>
              <a:rPr lang="en-US" dirty="0"/>
              <a:t> (</a:t>
            </a:r>
            <a:r>
              <a:rPr lang="en-US" dirty="0" err="1"/>
              <a:t>europäischen</a:t>
            </a:r>
            <a:r>
              <a:rPr lang="en-US" dirty="0"/>
              <a:t>) </a:t>
            </a:r>
            <a:r>
              <a:rPr lang="en-US" dirty="0" err="1"/>
              <a:t>Wissenschaftsorganisation</a:t>
            </a:r>
            <a:r>
              <a:rPr lang="en-US" dirty="0"/>
              <a:t> </a:t>
            </a:r>
            <a:r>
              <a:rPr lang="en-US" dirty="0" err="1"/>
              <a:t>unmittelbar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2. </a:t>
            </a:r>
            <a:r>
              <a:rPr lang="en-US" dirty="0" err="1"/>
              <a:t>Weltkrieg</a:t>
            </a:r>
            <a:endParaRPr lang="en-US" dirty="0"/>
          </a:p>
          <a:p>
            <a:r>
              <a:rPr lang="en-US" dirty="0" err="1"/>
              <a:t>Dezember</a:t>
            </a:r>
            <a:r>
              <a:rPr lang="en-US" dirty="0"/>
              <a:t> 1949</a:t>
            </a:r>
          </a:p>
          <a:p>
            <a:pPr lvl="1"/>
            <a:r>
              <a:rPr lang="en-US" dirty="0" err="1"/>
              <a:t>erster</a:t>
            </a:r>
            <a:r>
              <a:rPr lang="en-US" dirty="0"/>
              <a:t> </a:t>
            </a:r>
            <a:r>
              <a:rPr lang="en-US" dirty="0" err="1"/>
              <a:t>konkreter</a:t>
            </a:r>
            <a:r>
              <a:rPr lang="en-US" dirty="0"/>
              <a:t> </a:t>
            </a:r>
            <a:r>
              <a:rPr lang="en-US" dirty="0" err="1"/>
              <a:t>Vorschlag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UNESCO Conference in Lausanne</a:t>
            </a:r>
          </a:p>
          <a:p>
            <a:r>
              <a:rPr lang="en-US" dirty="0" err="1"/>
              <a:t>Dezember</a:t>
            </a:r>
            <a:r>
              <a:rPr lang="en-US" dirty="0"/>
              <a:t> 1951 und </a:t>
            </a:r>
            <a:r>
              <a:rPr lang="en-US" dirty="0" err="1"/>
              <a:t>Februar</a:t>
            </a:r>
            <a:r>
              <a:rPr lang="en-US" dirty="0"/>
              <a:t> 1952</a:t>
            </a:r>
          </a:p>
          <a:p>
            <a:pPr lvl="1"/>
            <a:r>
              <a:rPr lang="en-US" dirty="0" err="1"/>
              <a:t>Unterzeichnung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Regierungsabkommen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der UNESCO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Gründung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vorläufigen</a:t>
            </a:r>
            <a:r>
              <a:rPr lang="en-US" dirty="0"/>
              <a:t> CERN Rates</a:t>
            </a:r>
          </a:p>
          <a:p>
            <a:r>
              <a:rPr lang="en-US" dirty="0"/>
              <a:t>4. </a:t>
            </a:r>
            <a:r>
              <a:rPr lang="en-US" dirty="0" err="1"/>
              <a:t>Oktober</a:t>
            </a:r>
            <a:r>
              <a:rPr lang="en-US" dirty="0"/>
              <a:t> 1952</a:t>
            </a:r>
          </a:p>
          <a:p>
            <a:pPr lvl="1"/>
            <a:r>
              <a:rPr lang="en-US" dirty="0" err="1"/>
              <a:t>vorläufiger</a:t>
            </a:r>
            <a:r>
              <a:rPr lang="en-US" dirty="0"/>
              <a:t> CERN Rat </a:t>
            </a:r>
            <a:r>
              <a:rPr lang="en-US" dirty="0" err="1"/>
              <a:t>entscheidet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Meyrin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Genf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Standort</a:t>
            </a:r>
            <a:r>
              <a:rPr lang="en-US" dirty="0"/>
              <a:t> (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Vorschläge</a:t>
            </a:r>
            <a:r>
              <a:rPr lang="en-US" dirty="0"/>
              <a:t>: </a:t>
            </a:r>
            <a:r>
              <a:rPr lang="en-US" dirty="0" err="1"/>
              <a:t>Arnheim</a:t>
            </a:r>
            <a:r>
              <a:rPr lang="en-US" dirty="0"/>
              <a:t>, </a:t>
            </a:r>
            <a:r>
              <a:rPr lang="en-US" dirty="0" err="1"/>
              <a:t>Kopenhagen</a:t>
            </a:r>
            <a:r>
              <a:rPr lang="en-US" dirty="0"/>
              <a:t>, Paris)</a:t>
            </a:r>
          </a:p>
          <a:p>
            <a:pPr lvl="2"/>
            <a:r>
              <a:rPr lang="en-US" dirty="0"/>
              <a:t>Gel</a:t>
            </a:r>
            <a:r>
              <a:rPr lang="de-DE" dirty="0" err="1"/>
              <a:t>ände</a:t>
            </a:r>
            <a:r>
              <a:rPr lang="en-US" dirty="0"/>
              <a:t> </a:t>
            </a:r>
            <a:r>
              <a:rPr lang="en-US" dirty="0" err="1"/>
              <a:t>verfügbar</a:t>
            </a:r>
            <a:r>
              <a:rPr lang="en-US" dirty="0"/>
              <a:t>,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existierende</a:t>
            </a:r>
            <a:r>
              <a:rPr lang="en-US" dirty="0"/>
              <a:t> </a:t>
            </a:r>
            <a:r>
              <a:rPr lang="en-US" dirty="0" err="1"/>
              <a:t>internationale</a:t>
            </a:r>
            <a:r>
              <a:rPr lang="en-US" dirty="0"/>
              <a:t> </a:t>
            </a:r>
            <a:r>
              <a:rPr lang="en-US" dirty="0" err="1"/>
              <a:t>Gemeinschaft</a:t>
            </a:r>
            <a:r>
              <a:rPr lang="en-US" dirty="0"/>
              <a:t>, </a:t>
            </a:r>
            <a:r>
              <a:rPr lang="en-US" dirty="0" err="1"/>
              <a:t>Neutralität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29. September 1954</a:t>
            </a:r>
          </a:p>
          <a:p>
            <a:pPr lvl="1"/>
            <a:r>
              <a:rPr lang="en-US" dirty="0" err="1"/>
              <a:t>Abkommen</a:t>
            </a:r>
            <a:r>
              <a:rPr lang="en-US" dirty="0"/>
              <a:t> </a:t>
            </a:r>
            <a:r>
              <a:rPr lang="en-US" dirty="0" err="1"/>
              <a:t>unterzeichnet</a:t>
            </a:r>
            <a:r>
              <a:rPr lang="en-US" dirty="0"/>
              <a:t> von 9/12 </a:t>
            </a:r>
            <a:r>
              <a:rPr lang="en-US" dirty="0" err="1"/>
              <a:t>Ländern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offizieller</a:t>
            </a:r>
            <a:r>
              <a:rPr lang="en-US" dirty="0">
                <a:solidFill>
                  <a:srgbClr val="FF0000"/>
                </a:solidFill>
              </a:rPr>
              <a:t> CERN-</a:t>
            </a:r>
            <a:r>
              <a:rPr lang="en-US" dirty="0" err="1">
                <a:solidFill>
                  <a:srgbClr val="FF0000"/>
                </a:solidFill>
              </a:rPr>
              <a:t>Geburtstag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8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Higgs-Feld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Higgs-</a:t>
            </a:r>
            <a:r>
              <a:rPr lang="en-US" altLang="en-US" dirty="0" err="1"/>
              <a:t>Teilchen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Higgs-Feld = </a:t>
            </a:r>
            <a:r>
              <a:rPr lang="en-US" dirty="0" err="1"/>
              <a:t>Wasserfläche</a:t>
            </a:r>
            <a:r>
              <a:rPr lang="en-US" dirty="0"/>
              <a:t>, Higgs-</a:t>
            </a:r>
            <a:r>
              <a:rPr lang="en-US" dirty="0" err="1"/>
              <a:t>Teilchen</a:t>
            </a:r>
            <a:r>
              <a:rPr lang="en-US" dirty="0"/>
              <a:t> = </a:t>
            </a:r>
            <a:r>
              <a:rPr lang="en-US" dirty="0" err="1"/>
              <a:t>Wassertropfen</a:t>
            </a:r>
            <a:endParaRPr lang="en-GB" dirty="0"/>
          </a:p>
        </p:txBody>
      </p:sp>
      <p:pic>
        <p:nvPicPr>
          <p:cNvPr id="5" name="Slow Motion Water Droplet Falling Breaks Surface Tension and Makes Ripples in HD YouTube Video View.mp4">
            <a:hlinkClick r:id="" action="ppaction://media"/>
            <a:extLst>
              <a:ext uri="{FF2B5EF4-FFF2-40B4-BE49-F238E27FC236}">
                <a16:creationId xmlns:a16="http://schemas.microsoft.com/office/drawing/2014/main" id="{6116D9AB-234F-2344-8B7E-3C4187915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65236" y="1763538"/>
            <a:ext cx="9599612" cy="5400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1C6B3-52D5-5444-8526-B5ABDBFBF2E0}"/>
              </a:ext>
            </a:extLst>
          </p:cNvPr>
          <p:cNvSpPr txBox="1"/>
          <p:nvPr/>
        </p:nvSpPr>
        <p:spPr>
          <a:xfrm>
            <a:off x="7397379" y="6888753"/>
            <a:ext cx="2592289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5"/>
              </a:rPr>
              <a:t>Credits: </a:t>
            </a:r>
            <a:r>
              <a:rPr lang="en-US" sz="1400" dirty="0" err="1">
                <a:solidFill>
                  <a:schemeClr val="tx1"/>
                </a:solidFill>
                <a:hlinkClick r:id="rId5"/>
              </a:rPr>
              <a:t>stepvideolabs</a:t>
            </a:r>
            <a:r>
              <a:rPr lang="en-US" sz="1400" dirty="0">
                <a:solidFill>
                  <a:schemeClr val="tx1"/>
                </a:solidFill>
                <a:hlinkClick r:id="rId5"/>
              </a:rPr>
              <a:t> (2014)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0EDA0-22B7-5C42-8936-793E3B4A4D38}"/>
              </a:ext>
            </a:extLst>
          </p:cNvPr>
          <p:cNvSpPr txBox="1"/>
          <p:nvPr/>
        </p:nvSpPr>
        <p:spPr>
          <a:xfrm>
            <a:off x="5760392" y="3707754"/>
            <a:ext cx="1636987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Anregung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E8D2F-0E32-B647-AD82-FD98D3F4B7B4}"/>
              </a:ext>
            </a:extLst>
          </p:cNvPr>
          <p:cNvSpPr txBox="1"/>
          <p:nvPr/>
        </p:nvSpPr>
        <p:spPr>
          <a:xfrm>
            <a:off x="647824" y="2051570"/>
            <a:ext cx="1773242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Higgs-Feld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0EDA0-22B7-5C42-8936-793E3B4A4D38}"/>
              </a:ext>
            </a:extLst>
          </p:cNvPr>
          <p:cNvSpPr txBox="1"/>
          <p:nvPr/>
        </p:nvSpPr>
        <p:spPr>
          <a:xfrm>
            <a:off x="5184328" y="2605049"/>
            <a:ext cx="2365969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Higgs-</a:t>
            </a:r>
            <a:r>
              <a:rPr lang="en-US" b="1" dirty="0" err="1">
                <a:solidFill>
                  <a:srgbClr val="002060"/>
                </a:solidFill>
              </a:rPr>
              <a:t>Teilchen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0EDA0-22B7-5C42-8936-793E3B4A4D38}"/>
              </a:ext>
            </a:extLst>
          </p:cNvPr>
          <p:cNvSpPr txBox="1"/>
          <p:nvPr/>
        </p:nvSpPr>
        <p:spPr>
          <a:xfrm>
            <a:off x="2592040" y="3930042"/>
            <a:ext cx="1107996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Zerfall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E8D2F-0E32-B647-AD82-FD98D3F4B7B4}"/>
              </a:ext>
            </a:extLst>
          </p:cNvPr>
          <p:cNvSpPr txBox="1"/>
          <p:nvPr/>
        </p:nvSpPr>
        <p:spPr>
          <a:xfrm>
            <a:off x="639544" y="2051570"/>
            <a:ext cx="1773242" cy="4062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>
                <a:alpha val="40000"/>
              </a:srgbClr>
            </a:outerShdw>
            <a:softEdge rad="635000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Higgs-Feld</a:t>
            </a:r>
          </a:p>
        </p:txBody>
      </p:sp>
    </p:spTree>
    <p:extLst>
      <p:ext uri="{BB962C8B-B14F-4D97-AF65-F5344CB8AC3E}">
        <p14:creationId xmlns:p14="http://schemas.microsoft.com/office/powerpoint/2010/main" val="179032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7" grpId="1"/>
      <p:bldP spid="8" grpId="0"/>
      <p:bldP spid="9" grpId="0"/>
      <p:bldP spid="9" grpId="1"/>
      <p:bldP spid="10" grpId="0"/>
      <p:bldP spid="10" grpId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51445"/>
            <a:ext cx="9142413" cy="912812"/>
          </a:xfrm>
        </p:spPr>
        <p:txBody>
          <a:bodyPr/>
          <a:lstStyle/>
          <a:p>
            <a:r>
              <a:rPr lang="en-US" dirty="0"/>
              <a:t>“Spin-offs” der </a:t>
            </a:r>
            <a:r>
              <a:rPr lang="en-US" dirty="0" err="1"/>
              <a:t>Teilchenphysik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medizinische</a:t>
            </a:r>
            <a:r>
              <a:rPr lang="en-US" dirty="0"/>
              <a:t> </a:t>
            </a:r>
            <a:r>
              <a:rPr lang="en-US" dirty="0" err="1"/>
              <a:t>Anwendungen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2816" y="1624983"/>
            <a:ext cx="9288016" cy="2370878"/>
            <a:chOff x="432816" y="1691605"/>
            <a:chExt cx="9288016" cy="2370878"/>
          </a:xfrm>
        </p:grpSpPr>
        <p:pic>
          <p:nvPicPr>
            <p:cNvPr id="6" name="Picture 2" descr="Capture-003924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0016" y="1708928"/>
              <a:ext cx="2138192" cy="146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32816" y="3224431"/>
              <a:ext cx="3423998" cy="694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rgbClr val="000090"/>
                  </a:solidFill>
                </a:rPr>
                <a:t>Beschleunigte</a:t>
              </a:r>
              <a:r>
                <a:rPr lang="en-US" sz="1800" dirty="0">
                  <a:solidFill>
                    <a:srgbClr val="000090"/>
                  </a:solidFill>
                </a:rPr>
                <a:t> </a:t>
              </a:r>
              <a:r>
                <a:rPr lang="en-US" sz="1800" dirty="0" err="1">
                  <a:solidFill>
                    <a:srgbClr val="000090"/>
                  </a:solidFill>
                </a:rPr>
                <a:t>Teilchenstrahlen</a:t>
              </a:r>
              <a:endParaRPr lang="en-US" sz="1800" dirty="0">
                <a:solidFill>
                  <a:srgbClr val="00009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000090"/>
                  </a:solidFill>
                </a:rPr>
                <a:t>~30’000 </a:t>
              </a:r>
              <a:r>
                <a:rPr lang="en-US" sz="1400" dirty="0" err="1">
                  <a:solidFill>
                    <a:srgbClr val="000090"/>
                  </a:solidFill>
                </a:rPr>
                <a:t>Beschleuniger</a:t>
              </a:r>
              <a:r>
                <a:rPr lang="en-US" sz="1400" dirty="0">
                  <a:solidFill>
                    <a:srgbClr val="000090"/>
                  </a:solidFill>
                </a:rPr>
                <a:t> </a:t>
              </a:r>
              <a:r>
                <a:rPr lang="en-US" sz="1400" dirty="0" err="1">
                  <a:solidFill>
                    <a:srgbClr val="000090"/>
                  </a:solidFill>
                </a:rPr>
                <a:t>weltweit</a:t>
              </a:r>
              <a:endParaRPr lang="en-US" sz="1400" dirty="0">
                <a:solidFill>
                  <a:srgbClr val="000090"/>
                </a:solidFill>
              </a:endParaRPr>
            </a:p>
            <a:p>
              <a:pPr algn="ctr"/>
              <a:r>
                <a:rPr lang="en-US" sz="1400" dirty="0" err="1">
                  <a:solidFill>
                    <a:srgbClr val="000090"/>
                  </a:solidFill>
                </a:rPr>
                <a:t>davon</a:t>
              </a:r>
              <a:r>
                <a:rPr lang="en-US" sz="1400" dirty="0">
                  <a:solidFill>
                    <a:srgbClr val="000090"/>
                  </a:solidFill>
                </a:rPr>
                <a:t> ~17’000 f</a:t>
              </a:r>
              <a:r>
                <a:rPr lang="de-DE" sz="1400" dirty="0" err="1">
                  <a:solidFill>
                    <a:srgbClr val="000090"/>
                  </a:solidFill>
                </a:rPr>
                <a:t>ür</a:t>
              </a:r>
              <a:r>
                <a:rPr lang="de-DE" sz="1400" dirty="0">
                  <a:solidFill>
                    <a:srgbClr val="000090"/>
                  </a:solidFill>
                </a:rPr>
                <a:t> medizinische Zwecke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39656" y="1691605"/>
              <a:ext cx="3068469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err="1">
                  <a:solidFill>
                    <a:srgbClr val="FF00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Hadronentherapie</a:t>
              </a:r>
              <a:endParaRPr lang="en-GB" sz="2800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pic>
          <p:nvPicPr>
            <p:cNvPr id="9" name="Picture 8" descr="Screen shot 2011-04-17 at 23.47.5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8432" y="2318529"/>
              <a:ext cx="1178821" cy="1143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Screen shot 2011-04-17 at 23.48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7631" y="2318528"/>
              <a:ext cx="1136633" cy="1143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196832" y="2318528"/>
              <a:ext cx="152400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Europa und Japan </a:t>
              </a:r>
              <a:r>
                <a:rPr lang="en-US" sz="1200" dirty="0" err="1">
                  <a:solidFill>
                    <a:srgbClr val="000090"/>
                  </a:solidFill>
                </a:rPr>
                <a:t>sind</a:t>
              </a:r>
              <a:r>
                <a:rPr lang="en-US" sz="1200" dirty="0">
                  <a:solidFill>
                    <a:srgbClr val="000090"/>
                  </a:solidFill>
                </a:rPr>
                <a:t> </a:t>
              </a:r>
              <a:r>
                <a:rPr lang="en-US" sz="1200" dirty="0" err="1">
                  <a:solidFill>
                    <a:srgbClr val="000090"/>
                  </a:solidFill>
                </a:rPr>
                <a:t>führend</a:t>
              </a:r>
              <a:r>
                <a:rPr lang="en-US" sz="1200" dirty="0">
                  <a:solidFill>
                    <a:srgbClr val="000090"/>
                  </a:solidFill>
                </a:rPr>
                <a:t> in </a:t>
              </a:r>
              <a:r>
                <a:rPr lang="en-US" sz="1200" dirty="0" err="1">
                  <a:solidFill>
                    <a:srgbClr val="000090"/>
                  </a:solidFill>
                </a:rPr>
                <a:t>Ionenstrahltherapie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  <p:sp>
          <p:nvSpPr>
            <p:cNvPr id="12" name="Left-Right Arrow 11"/>
            <p:cNvSpPr/>
            <p:nvPr/>
          </p:nvSpPr>
          <p:spPr bwMode="auto">
            <a:xfrm>
              <a:off x="3229384" y="1770128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>
                <a:lnSpc>
                  <a:spcPct val="100000"/>
                </a:lnSpc>
                <a:buClrTx/>
                <a:buSzTx/>
              </a:pPr>
              <a:endParaRPr lang="en-US" dirty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3" name="Group 31"/>
            <p:cNvGrpSpPr/>
            <p:nvPr/>
          </p:nvGrpSpPr>
          <p:grpSpPr>
            <a:xfrm>
              <a:off x="4000830" y="2318528"/>
              <a:ext cx="1630315" cy="1219200"/>
              <a:chOff x="3347798" y="2438400"/>
              <a:chExt cx="1630315" cy="1219200"/>
            </a:xfrm>
          </p:grpSpPr>
          <p:grpSp>
            <p:nvGrpSpPr>
              <p:cNvPr id="17" name="Group 43"/>
              <p:cNvGrpSpPr/>
              <p:nvPr/>
            </p:nvGrpSpPr>
            <p:grpSpPr>
              <a:xfrm>
                <a:off x="3352800" y="2438400"/>
                <a:ext cx="1625313" cy="1219200"/>
                <a:chOff x="6705600" y="2209518"/>
                <a:chExt cx="1625313" cy="1219200"/>
              </a:xfrm>
            </p:grpSpPr>
            <p:pic>
              <p:nvPicPr>
                <p:cNvPr id="19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705600" y="2209518"/>
                  <a:ext cx="1625313" cy="121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7315200" y="2446691"/>
                  <a:ext cx="990600" cy="2754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GB" sz="1400" dirty="0" err="1">
                      <a:solidFill>
                        <a:srgbClr val="FFFF00"/>
                      </a:solidFill>
                      <a:effectLst>
                        <a:outerShdw blurRad="38100" dist="38100" dir="2700000" algn="tl" rotWithShape="0">
                          <a:prstClr val="black"/>
                        </a:outerShdw>
                      </a:effectLst>
                    </a:rPr>
                    <a:t>Tumor</a:t>
                  </a:r>
                  <a:endParaRPr lang="en-GB" sz="1400" dirty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3347798" y="3048000"/>
                <a:ext cx="906017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Protonen</a:t>
                </a:r>
                <a:endParaRPr lang="en-GB" sz="10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  <a:p>
                <a:r>
                  <a:rPr lang="en-GB" sz="1000" dirty="0" err="1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leichte</a:t>
                </a:r>
                <a:r>
                  <a:rPr lang="en-GB" sz="1000" dirty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 </a:t>
                </a:r>
                <a:r>
                  <a:rPr lang="en-GB" sz="1000" dirty="0" err="1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Ionen</a:t>
                </a:r>
                <a:endParaRPr lang="en-GB" sz="10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29632" y="3603896"/>
              <a:ext cx="4267200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</a:rPr>
                <a:t>&gt;70’000 </a:t>
              </a:r>
              <a:r>
                <a:rPr lang="en-US" sz="1400" dirty="0" err="1">
                  <a:solidFill>
                    <a:srgbClr val="000090"/>
                  </a:solidFill>
                </a:rPr>
                <a:t>Patienten</a:t>
              </a:r>
              <a:r>
                <a:rPr lang="en-US" sz="1400" dirty="0">
                  <a:solidFill>
                    <a:srgbClr val="000090"/>
                  </a:solidFill>
                </a:rPr>
                <a:t> </a:t>
              </a:r>
              <a:r>
                <a:rPr lang="en-US" sz="1400" dirty="0" err="1">
                  <a:solidFill>
                    <a:srgbClr val="000090"/>
                  </a:solidFill>
                </a:rPr>
                <a:t>weltweit</a:t>
              </a:r>
              <a:r>
                <a:rPr lang="en-US" sz="1400" dirty="0">
                  <a:solidFill>
                    <a:srgbClr val="000090"/>
                  </a:solidFill>
                </a:rPr>
                <a:t> </a:t>
              </a:r>
              <a:r>
                <a:rPr lang="en-US" sz="1400" dirty="0" err="1">
                  <a:solidFill>
                    <a:srgbClr val="000090"/>
                  </a:solidFill>
                </a:rPr>
                <a:t>behandelt</a:t>
              </a:r>
              <a:r>
                <a:rPr lang="en-US" sz="1400" dirty="0">
                  <a:solidFill>
                    <a:srgbClr val="000090"/>
                  </a:solidFill>
                </a:rPr>
                <a:t> (30 Anlagen)</a:t>
              </a:r>
            </a:p>
            <a:p>
              <a:r>
                <a:rPr lang="en-US" sz="1400" dirty="0" err="1">
                  <a:solidFill>
                    <a:srgbClr val="000090"/>
                  </a:solidFill>
                </a:rPr>
                <a:t>davon</a:t>
              </a:r>
              <a:r>
                <a:rPr lang="en-US" sz="1400" dirty="0">
                  <a:solidFill>
                    <a:srgbClr val="000090"/>
                  </a:solidFill>
                </a:rPr>
                <a:t> &gt;21’000 </a:t>
              </a:r>
              <a:r>
                <a:rPr lang="en-US" sz="1400" dirty="0" err="1">
                  <a:solidFill>
                    <a:srgbClr val="000090"/>
                  </a:solidFill>
                </a:rPr>
                <a:t>Patienten</a:t>
              </a:r>
              <a:r>
                <a:rPr lang="en-US" sz="1400" dirty="0">
                  <a:solidFill>
                    <a:srgbClr val="000090"/>
                  </a:solidFill>
                </a:rPr>
                <a:t> in Europa  (9 Anlagen)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6416" y="3232928"/>
              <a:ext cx="76335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Röntgen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28544" y="3260729"/>
              <a:ext cx="806631" cy="24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Protonen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28352" y="4238645"/>
            <a:ext cx="8820472" cy="2848943"/>
            <a:chOff x="828352" y="4166637"/>
            <a:chExt cx="8820472" cy="2848943"/>
          </a:xfrm>
          <a:effectLst/>
        </p:grpSpPr>
        <p:sp>
          <p:nvSpPr>
            <p:cNvPr id="34" name="TextBox 33"/>
            <p:cNvSpPr txBox="1"/>
            <p:nvPr/>
          </p:nvSpPr>
          <p:spPr>
            <a:xfrm>
              <a:off x="828352" y="6063996"/>
              <a:ext cx="243840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rgbClr val="000090"/>
                  </a:solidFill>
                </a:rPr>
                <a:t>Nachweis</a:t>
              </a:r>
              <a:r>
                <a:rPr lang="en-US" sz="1800" dirty="0">
                  <a:solidFill>
                    <a:srgbClr val="000090"/>
                  </a:solidFill>
                </a:rPr>
                <a:t> von </a:t>
              </a:r>
              <a:r>
                <a:rPr lang="en-US" sz="1800" dirty="0" err="1">
                  <a:solidFill>
                    <a:srgbClr val="000090"/>
                  </a:solidFill>
                </a:rPr>
                <a:t>Teilchen</a:t>
              </a:r>
              <a:r>
                <a:rPr lang="en-US" sz="1800" dirty="0">
                  <a:solidFill>
                    <a:srgbClr val="000090"/>
                  </a:solidFill>
                </a:rPr>
                <a:t> </a:t>
              </a: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3252216" y="4680728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>
                <a:lnSpc>
                  <a:spcPct val="100000"/>
                </a:lnSpc>
                <a:buClrTx/>
                <a:buSzTx/>
              </a:pPr>
              <a:endParaRPr lang="en-US" dirty="0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39036" y="4587706"/>
              <a:ext cx="1986441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Bildgebung</a:t>
              </a:r>
              <a:endParaRPr lang="en-GB" sz="2800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pic>
          <p:nvPicPr>
            <p:cNvPr id="37" name="Picture 36" descr="Screen shot 2011-04-17 at 23.19.02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3624" y="5203381"/>
              <a:ext cx="1101946" cy="1153747"/>
            </a:xfrm>
            <a:prstGeom prst="rect">
              <a:avLst/>
            </a:prstGeom>
            <a:effectLst/>
          </p:spPr>
        </p:pic>
        <p:sp>
          <p:nvSpPr>
            <p:cNvPr id="38" name="TextBox 37"/>
            <p:cNvSpPr txBox="1"/>
            <p:nvPr/>
          </p:nvSpPr>
          <p:spPr>
            <a:xfrm>
              <a:off x="5882188" y="4756928"/>
              <a:ext cx="1556836" cy="334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PET Scanner</a:t>
              </a:r>
            </a:p>
          </p:txBody>
        </p:sp>
        <p:pic>
          <p:nvPicPr>
            <p:cNvPr id="39" name="Picture 1032" descr="PET_Alzheime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13624" y="4833128"/>
              <a:ext cx="22352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4014216" y="5137928"/>
              <a:ext cx="1905000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90"/>
                  </a:solidFill>
                </a:rPr>
                <a:t>Klinischer</a:t>
              </a:r>
              <a:r>
                <a:rPr lang="en-US" sz="1200" dirty="0">
                  <a:solidFill>
                    <a:srgbClr val="000090"/>
                  </a:solidFill>
                </a:rPr>
                <a:t> Test in Portugal </a:t>
              </a:r>
              <a:r>
                <a:rPr lang="en-US" sz="1200" dirty="0" err="1">
                  <a:solidFill>
                    <a:srgbClr val="000090"/>
                  </a:solidFill>
                </a:rPr>
                <a:t>eines</a:t>
              </a:r>
              <a:r>
                <a:rPr lang="en-US" sz="1200" dirty="0">
                  <a:solidFill>
                    <a:srgbClr val="000090"/>
                  </a:solidFill>
                </a:rPr>
                <a:t> </a:t>
              </a:r>
              <a:r>
                <a:rPr lang="en-US" sz="1200" dirty="0" err="1">
                  <a:solidFill>
                    <a:srgbClr val="000090"/>
                  </a:solidFill>
                </a:rPr>
                <a:t>neuen</a:t>
              </a:r>
              <a:r>
                <a:rPr lang="en-US" sz="1200" dirty="0">
                  <a:solidFill>
                    <a:srgbClr val="000090"/>
                  </a:solidFill>
                </a:rPr>
                <a:t> </a:t>
              </a:r>
              <a:r>
                <a:rPr lang="en-US" sz="1200" dirty="0" err="1">
                  <a:solidFill>
                    <a:srgbClr val="000090"/>
                  </a:solidFill>
                </a:rPr>
                <a:t>Brustdarstellungs</a:t>
              </a:r>
              <a:r>
                <a:rPr lang="en-US" sz="1200" dirty="0">
                  <a:solidFill>
                    <a:srgbClr val="000090"/>
                  </a:solidFill>
                </a:rPr>
                <a:t>-Systems (ClearPEM)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  <p:pic>
          <p:nvPicPr>
            <p:cNvPr id="41" name="Picture 40" descr="Screen shot 2011-04-18 at 11.02.26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42816" y="5863968"/>
              <a:ext cx="1371600" cy="7241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cms_event.jpe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992" y="4166637"/>
              <a:ext cx="1944216" cy="18499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>
              <a:off x="6840512" y="6609315"/>
              <a:ext cx="2808312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</a:rPr>
                <a:t>PET = Positron Emission Tomography</a:t>
              </a:r>
            </a:p>
            <a:p>
              <a:r>
                <a:rPr lang="en-US" sz="1200" dirty="0">
                  <a:solidFill>
                    <a:srgbClr val="000090"/>
                  </a:solidFill>
                </a:rPr>
                <a:t>(</a:t>
              </a:r>
              <a:r>
                <a:rPr lang="en-US" sz="1200" dirty="0" err="1">
                  <a:solidFill>
                    <a:srgbClr val="000090"/>
                  </a:solidFill>
                </a:rPr>
                <a:t>Positronen</a:t>
              </a:r>
              <a:r>
                <a:rPr lang="en-US" sz="1200" dirty="0">
                  <a:solidFill>
                    <a:srgbClr val="000090"/>
                  </a:solidFill>
                </a:rPr>
                <a:t> = </a:t>
              </a:r>
              <a:r>
                <a:rPr lang="en-US" sz="1200" dirty="0" err="1">
                  <a:solidFill>
                    <a:srgbClr val="000090"/>
                  </a:solidFill>
                </a:rPr>
                <a:t>Antimaterie</a:t>
              </a:r>
              <a:r>
                <a:rPr lang="en-US" sz="1200" dirty="0">
                  <a:solidFill>
                    <a:srgbClr val="000090"/>
                  </a:solidFill>
                </a:rPr>
                <a:t>)</a:t>
              </a:r>
              <a:endParaRPr lang="en-GB" sz="1200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905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CERN: “Where the Web was born…”</a:t>
            </a:r>
          </a:p>
        </p:txBody>
      </p:sp>
      <p:pic>
        <p:nvPicPr>
          <p:cNvPr id="4" name="Picture 3" descr="01080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1187551"/>
            <a:ext cx="3456384" cy="2297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0903028_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4355903"/>
            <a:ext cx="2952328" cy="1968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8903001_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324607"/>
            <a:ext cx="3240360" cy="4468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9001001_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54" y="1835621"/>
            <a:ext cx="2714147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9902031_0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74" y="4402349"/>
            <a:ext cx="2704406" cy="2833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7784" y="1102534"/>
            <a:ext cx="3066352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Die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Idee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von Tim Berners-Lee</a:t>
            </a: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März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1989):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727944" y="2267669"/>
            <a:ext cx="1224136" cy="288032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42032" y="1547589"/>
            <a:ext cx="1574144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2D2DB9"/>
                </a:solidFill>
                <a:latin typeface="+mn-lt"/>
              </a:rPr>
              <a:t>Kommentar</a:t>
            </a:r>
            <a:r>
              <a:rPr lang="en-US" sz="1000" b="1" dirty="0">
                <a:solidFill>
                  <a:srgbClr val="2D2DB9"/>
                </a:solidFill>
                <a:latin typeface="+mn-lt"/>
              </a:rPr>
              <a:t> des Chefs:</a:t>
            </a:r>
          </a:p>
          <a:p>
            <a:r>
              <a:rPr lang="en-US" sz="1000" b="1" dirty="0">
                <a:solidFill>
                  <a:srgbClr val="2D2DB9"/>
                </a:solidFill>
                <a:latin typeface="+mn-lt"/>
              </a:rPr>
              <a:t>“</a:t>
            </a:r>
            <a:r>
              <a:rPr lang="en-US" sz="1000" b="1" dirty="0">
                <a:solidFill>
                  <a:srgbClr val="FF0000"/>
                </a:solidFill>
                <a:latin typeface="+mn-lt"/>
              </a:rPr>
              <a:t>Vague but exciting…</a:t>
            </a:r>
            <a:r>
              <a:rPr lang="en-US" sz="1000" b="1" dirty="0">
                <a:solidFill>
                  <a:srgbClr val="2D2DB9"/>
                </a:solidFill>
                <a:latin typeface="+mn-lt"/>
              </a:rPr>
              <a:t>”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448024" y="1907629"/>
            <a:ext cx="144016" cy="28803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222650" y="1043535"/>
            <a:ext cx="4275016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Der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erste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Web Server: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ein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NEXT computer</a:t>
            </a: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                                                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Januar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1990)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53759" y="1608638"/>
            <a:ext cx="883099" cy="22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2D2DB9"/>
                </a:solidFill>
                <a:latin typeface="+mn-lt"/>
              </a:rPr>
              <a:t>Screenshot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0920" y="3851847"/>
            <a:ext cx="2409634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2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Jahre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später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im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Büro</a:t>
            </a:r>
            <a:endParaRPr lang="en-US" sz="1600" b="1" dirty="0">
              <a:solidFill>
                <a:srgbClr val="2D2DB9"/>
              </a:solidFill>
              <a:latin typeface="+mn-lt"/>
            </a:endParaRP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        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Februar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1991)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7667" y="6359118"/>
            <a:ext cx="1495922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20. 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Jahrestag</a:t>
            </a:r>
            <a:endParaRPr lang="en-US" sz="1600" b="1" dirty="0">
              <a:solidFill>
                <a:srgbClr val="2D2DB9"/>
              </a:solidFill>
              <a:latin typeface="+mn-lt"/>
            </a:endParaRPr>
          </a:p>
          <a:p>
            <a:r>
              <a:rPr lang="en-US" sz="1600" b="1" dirty="0">
                <a:solidFill>
                  <a:srgbClr val="2D2DB9"/>
                </a:solidFill>
                <a:latin typeface="+mn-lt"/>
              </a:rPr>
              <a:t>   (</a:t>
            </a:r>
            <a:r>
              <a:rPr lang="en-US" sz="1600" b="1" dirty="0" err="1">
                <a:solidFill>
                  <a:srgbClr val="2D2DB9"/>
                </a:solidFill>
                <a:latin typeface="+mn-lt"/>
              </a:rPr>
              <a:t>März</a:t>
            </a:r>
            <a:r>
              <a:rPr lang="en-US" sz="1600" b="1" dirty="0">
                <a:solidFill>
                  <a:srgbClr val="2D2DB9"/>
                </a:solidFill>
                <a:latin typeface="+mn-lt"/>
              </a:rPr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1647394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974AF84-2234-A440-B4B4-22D010C86EDD}"/>
              </a:ext>
            </a:extLst>
          </p:cNvPr>
          <p:cNvSpPr/>
          <p:nvPr/>
        </p:nvSpPr>
        <p:spPr bwMode="auto">
          <a:xfrm>
            <a:off x="143768" y="6012085"/>
            <a:ext cx="2154931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CERN </a:t>
            </a:r>
            <a:r>
              <a:rPr lang="en-US" dirty="0" err="1"/>
              <a:t>Beschleuniger</a:t>
            </a:r>
            <a:r>
              <a:rPr lang="en-US" dirty="0"/>
              <a:t> </a:t>
            </a:r>
            <a:r>
              <a:rPr lang="en-US" dirty="0" err="1"/>
              <a:t>Komplex</a:t>
            </a:r>
            <a:endParaRPr lang="en-US" dirty="0"/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592040" y="917575"/>
            <a:ext cx="7096125" cy="6307138"/>
            <a:chOff x="1455" y="578"/>
            <a:chExt cx="4470" cy="3973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5" y="578"/>
              <a:ext cx="4470" cy="3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 flipV="1">
              <a:off x="2115" y="3275"/>
              <a:ext cx="669" cy="176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89" name="Text Box 5"/>
            <p:cNvSpPr txBox="1">
              <a:spLocks/>
            </p:cNvSpPr>
            <p:nvPr/>
          </p:nvSpPr>
          <p:spPr bwMode="auto">
            <a:xfrm>
              <a:off x="1648" y="3367"/>
              <a:ext cx="398" cy="171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Luxi Sans" charset="0"/>
                </a:rPr>
                <a:t> Start </a:t>
              </a:r>
            </a:p>
          </p:txBody>
        </p:sp>
        <p:sp>
          <p:nvSpPr>
            <p:cNvPr id="16390" name="Oval 6"/>
            <p:cNvSpPr>
              <a:spLocks/>
            </p:cNvSpPr>
            <p:nvPr/>
          </p:nvSpPr>
          <p:spPr bwMode="auto">
            <a:xfrm>
              <a:off x="2985" y="3054"/>
              <a:ext cx="478" cy="228"/>
            </a:xfrm>
            <a:prstGeom prst="ellips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6391" name="Text Box 7"/>
            <p:cNvSpPr txBox="1">
              <a:spLocks/>
            </p:cNvSpPr>
            <p:nvPr/>
          </p:nvSpPr>
          <p:spPr bwMode="auto">
            <a:xfrm>
              <a:off x="2808" y="3184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Luxi Sans" charset="0"/>
                </a:rPr>
                <a:t> 1 </a:t>
              </a:r>
            </a:p>
          </p:txBody>
        </p:sp>
        <p:sp>
          <p:nvSpPr>
            <p:cNvPr id="16392" name="Text Box 8"/>
            <p:cNvSpPr txBox="1">
              <a:spLocks/>
            </p:cNvSpPr>
            <p:nvPr/>
          </p:nvSpPr>
          <p:spPr bwMode="auto">
            <a:xfrm>
              <a:off x="3386" y="2696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Luxi Sans" charset="0"/>
                </a:rPr>
                <a:t> 2 </a:t>
              </a:r>
            </a:p>
          </p:txBody>
        </p:sp>
        <p:sp>
          <p:nvSpPr>
            <p:cNvPr id="16393" name="Text Box 9"/>
            <p:cNvSpPr txBox="1">
              <a:spLocks/>
            </p:cNvSpPr>
            <p:nvPr/>
          </p:nvSpPr>
          <p:spPr bwMode="auto">
            <a:xfrm>
              <a:off x="4250" y="3055"/>
              <a:ext cx="167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FF0000"/>
                  </a:solidFill>
                  <a:latin typeface="Luxi Sans" charset="0"/>
                </a:rPr>
                <a:t> 3 </a:t>
              </a:r>
            </a:p>
          </p:txBody>
        </p:sp>
        <p:sp>
          <p:nvSpPr>
            <p:cNvPr id="16394" name="Text Box 10"/>
            <p:cNvSpPr txBox="1">
              <a:spLocks/>
            </p:cNvSpPr>
            <p:nvPr/>
          </p:nvSpPr>
          <p:spPr bwMode="auto">
            <a:xfrm>
              <a:off x="3901" y="1781"/>
              <a:ext cx="167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4 </a:t>
              </a:r>
            </a:p>
          </p:txBody>
        </p:sp>
        <p:sp>
          <p:nvSpPr>
            <p:cNvPr id="16395" name="Text Box 11"/>
            <p:cNvSpPr txBox="1">
              <a:spLocks/>
            </p:cNvSpPr>
            <p:nvPr/>
          </p:nvSpPr>
          <p:spPr bwMode="auto">
            <a:xfrm>
              <a:off x="2366" y="1330"/>
              <a:ext cx="167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5 </a:t>
              </a:r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474663" y="927102"/>
            <a:ext cx="1835150" cy="4686301"/>
            <a:chOff x="299" y="584"/>
            <a:chExt cx="1156" cy="2952"/>
          </a:xfrm>
        </p:grpSpPr>
        <p:sp>
          <p:nvSpPr>
            <p:cNvPr id="16400" name="Text Box 16"/>
            <p:cNvSpPr txBox="1">
              <a:spLocks/>
            </p:cNvSpPr>
            <p:nvPr/>
          </p:nvSpPr>
          <p:spPr bwMode="auto">
            <a:xfrm>
              <a:off x="299" y="3265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1 </a:t>
              </a:r>
            </a:p>
          </p:txBody>
        </p:sp>
        <p:sp>
          <p:nvSpPr>
            <p:cNvPr id="16401" name="Text Box 17"/>
            <p:cNvSpPr txBox="1">
              <a:spLocks/>
            </p:cNvSpPr>
            <p:nvPr/>
          </p:nvSpPr>
          <p:spPr bwMode="auto">
            <a:xfrm>
              <a:off x="299" y="2653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2 </a:t>
              </a:r>
            </a:p>
          </p:txBody>
        </p:sp>
        <p:sp>
          <p:nvSpPr>
            <p:cNvPr id="16402" name="Text Box 18"/>
            <p:cNvSpPr txBox="1">
              <a:spLocks/>
            </p:cNvSpPr>
            <p:nvPr/>
          </p:nvSpPr>
          <p:spPr bwMode="auto">
            <a:xfrm>
              <a:off x="299" y="2064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3 </a:t>
              </a:r>
            </a:p>
          </p:txBody>
        </p:sp>
        <p:sp>
          <p:nvSpPr>
            <p:cNvPr id="16403" name="Text Box 19"/>
            <p:cNvSpPr txBox="1">
              <a:spLocks/>
            </p:cNvSpPr>
            <p:nvPr/>
          </p:nvSpPr>
          <p:spPr bwMode="auto">
            <a:xfrm>
              <a:off x="299" y="1451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4 </a:t>
              </a:r>
            </a:p>
          </p:txBody>
        </p:sp>
        <p:sp>
          <p:nvSpPr>
            <p:cNvPr id="16404" name="Text Box 20"/>
            <p:cNvSpPr txBox="1">
              <a:spLocks/>
            </p:cNvSpPr>
            <p:nvPr/>
          </p:nvSpPr>
          <p:spPr bwMode="auto">
            <a:xfrm>
              <a:off x="299" y="839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5 </a:t>
              </a:r>
            </a:p>
          </p:txBody>
        </p: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736" y="3275"/>
              <a:ext cx="460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LINAC2</a:t>
              </a:r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736" y="2073"/>
              <a:ext cx="170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PS</a:t>
              </a: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736" y="1461"/>
              <a:ext cx="255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SPS</a:t>
              </a:r>
            </a:p>
          </p:txBody>
        </p:sp>
        <p:sp>
          <p:nvSpPr>
            <p:cNvPr id="16409" name="Text Box 25"/>
            <p:cNvSpPr txBox="1">
              <a:spLocks noChangeArrowheads="1"/>
            </p:cNvSpPr>
            <p:nvPr/>
          </p:nvSpPr>
          <p:spPr bwMode="auto">
            <a:xfrm>
              <a:off x="736" y="848"/>
              <a:ext cx="26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LHC</a:t>
              </a:r>
            </a:p>
          </p:txBody>
        </p:sp>
        <p:sp>
          <p:nvSpPr>
            <p:cNvPr id="16410" name="Line 26"/>
            <p:cNvSpPr>
              <a:spLocks noChangeShapeType="1"/>
            </p:cNvSpPr>
            <p:nvPr/>
          </p:nvSpPr>
          <p:spPr bwMode="auto">
            <a:xfrm flipV="1">
              <a:off x="583" y="3184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1" name="Text Box 27"/>
            <p:cNvSpPr txBox="1">
              <a:spLocks noChangeArrowheads="1"/>
            </p:cNvSpPr>
            <p:nvPr/>
          </p:nvSpPr>
          <p:spPr bwMode="auto">
            <a:xfrm>
              <a:off x="347" y="2988"/>
              <a:ext cx="1108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0000FF"/>
                  </a:solidFill>
                  <a:latin typeface="Luxi Sans" charset="0"/>
                </a:rPr>
                <a:t>50 MeV </a:t>
              </a:r>
              <a:r>
                <a:rPr lang="en-US" sz="1050" b="1" dirty="0">
                  <a:solidFill>
                    <a:srgbClr val="0000FF"/>
                  </a:solidFill>
                  <a:latin typeface="Luxi Sans" charset="0"/>
                </a:rPr>
                <a:t>(50’000’000 eV)</a:t>
              </a:r>
              <a:endParaRPr lang="en-US" sz="1600" b="1" dirty="0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2" name="Line 28"/>
            <p:cNvSpPr>
              <a:spLocks noChangeShapeType="1"/>
            </p:cNvSpPr>
            <p:nvPr/>
          </p:nvSpPr>
          <p:spPr bwMode="auto">
            <a:xfrm flipV="1">
              <a:off x="584" y="2571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>
              <a:off x="348" y="2375"/>
              <a:ext cx="1107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0000FF"/>
                  </a:solidFill>
                  <a:latin typeface="Luxi Sans" charset="0"/>
                </a:rPr>
                <a:t>1.4 GeV</a:t>
              </a:r>
              <a:r>
                <a:rPr lang="en-US" sz="1050" b="1" dirty="0">
                  <a:solidFill>
                    <a:srgbClr val="0000FF"/>
                  </a:solidFill>
                  <a:latin typeface="Luxi Sans" charset="0"/>
                </a:rPr>
                <a:t>  (1’400’000’000 eV)</a:t>
              </a:r>
              <a:endParaRPr lang="en-US" sz="1600" b="1" dirty="0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 flipV="1">
              <a:off x="584" y="1982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5" name="Text Box 31"/>
            <p:cNvSpPr txBox="1">
              <a:spLocks noChangeArrowheads="1"/>
            </p:cNvSpPr>
            <p:nvPr/>
          </p:nvSpPr>
          <p:spPr bwMode="auto">
            <a:xfrm>
              <a:off x="349" y="1786"/>
              <a:ext cx="43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0000FF"/>
                  </a:solidFill>
                  <a:latin typeface="Luxi Sans" charset="0"/>
                </a:rPr>
                <a:t>26 GeV </a:t>
              </a:r>
              <a:r>
                <a:rPr lang="en-US" sz="1050" b="1" dirty="0">
                  <a:solidFill>
                    <a:srgbClr val="0000FF"/>
                  </a:solidFill>
                  <a:latin typeface="Luxi Sans" charset="0"/>
                </a:rPr>
                <a:t>(26’000’000’000 eV)</a:t>
              </a:r>
              <a:endParaRPr lang="en-US" sz="1600" b="1" dirty="0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6" name="Line 32"/>
            <p:cNvSpPr>
              <a:spLocks noChangeShapeType="1"/>
            </p:cNvSpPr>
            <p:nvPr/>
          </p:nvSpPr>
          <p:spPr bwMode="auto">
            <a:xfrm flipV="1">
              <a:off x="584" y="1369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348" y="1174"/>
              <a:ext cx="503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0000FF"/>
                  </a:solidFill>
                  <a:latin typeface="Luxi Sans" charset="0"/>
                </a:rPr>
                <a:t>450 GeV </a:t>
              </a:r>
              <a:r>
                <a:rPr lang="en-US" sz="1050" b="1" dirty="0">
                  <a:solidFill>
                    <a:srgbClr val="0000FF"/>
                  </a:solidFill>
                  <a:latin typeface="Luxi Sans" charset="0"/>
                </a:rPr>
                <a:t>(450’000’000’000 eV)</a:t>
              </a:r>
              <a:endParaRPr lang="en-US" sz="1600" b="1" dirty="0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8" name="Line 34"/>
            <p:cNvSpPr>
              <a:spLocks noChangeShapeType="1"/>
            </p:cNvSpPr>
            <p:nvPr/>
          </p:nvSpPr>
          <p:spPr bwMode="auto">
            <a:xfrm flipV="1">
              <a:off x="584" y="780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408" y="584"/>
              <a:ext cx="431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0000FF"/>
                  </a:solidFill>
                  <a:latin typeface="Luxi Sans" charset="0"/>
                </a:rPr>
                <a:t>7 </a:t>
              </a:r>
              <a:r>
                <a:rPr lang="en-US" sz="1600" b="1" dirty="0" err="1">
                  <a:solidFill>
                    <a:srgbClr val="0000FF"/>
                  </a:solidFill>
                  <a:latin typeface="Luxi Sans" charset="0"/>
                </a:rPr>
                <a:t>TeV</a:t>
              </a:r>
              <a:r>
                <a:rPr lang="en-US" sz="1050" b="1" dirty="0">
                  <a:solidFill>
                    <a:srgbClr val="0000FF"/>
                  </a:solidFill>
                  <a:latin typeface="Luxi Sans" charset="0"/>
                </a:rPr>
                <a:t>  (7’000’000’000’000 eV)</a:t>
              </a:r>
              <a:endParaRPr lang="en-US" sz="1600" b="1" dirty="0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736" y="2663"/>
              <a:ext cx="631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 dirty="0">
                  <a:solidFill>
                    <a:srgbClr val="008000"/>
                  </a:solidFill>
                  <a:latin typeface="Luxi Sans" charset="0"/>
                </a:rPr>
                <a:t>BOOSTER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F6FC1A-320B-4E40-9716-336F4BABD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r="35623"/>
          <a:stretch/>
        </p:blipFill>
        <p:spPr>
          <a:xfrm rot="16200000">
            <a:off x="1005795" y="6224828"/>
            <a:ext cx="419099" cy="1425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39" name="Text Box 27">
            <a:extLst>
              <a:ext uri="{FF2B5EF4-FFF2-40B4-BE49-F238E27FC236}">
                <a16:creationId xmlns:a16="http://schemas.microsoft.com/office/drawing/2014/main" id="{4FC8845C-5538-4D4A-87C7-690B46D0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89" y="6096374"/>
            <a:ext cx="568326" cy="23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112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600" b="1" dirty="0" err="1">
                <a:solidFill>
                  <a:srgbClr val="002060"/>
                </a:solidFill>
                <a:latin typeface="Luxi Sans" charset="0"/>
              </a:rPr>
              <a:t>zum</a:t>
            </a:r>
            <a:r>
              <a:rPr lang="en-US" sz="1600" b="1" dirty="0">
                <a:solidFill>
                  <a:srgbClr val="002060"/>
                </a:solidFill>
                <a:latin typeface="Luxi Sans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Luxi Sans" charset="0"/>
              </a:rPr>
              <a:t>Vergleich</a:t>
            </a:r>
            <a:r>
              <a:rPr lang="en-US" sz="1600" b="1" dirty="0">
                <a:solidFill>
                  <a:srgbClr val="002060"/>
                </a:solidFill>
                <a:latin typeface="Luxi Sans" charset="0"/>
              </a:rPr>
              <a:t>:</a:t>
            </a:r>
          </a:p>
          <a:p>
            <a:pPr algn="ctr">
              <a:lnSpc>
                <a:spcPct val="93000"/>
              </a:lnSpc>
            </a:pPr>
            <a:r>
              <a:rPr lang="en-US" sz="1600" b="1" dirty="0">
                <a:solidFill>
                  <a:srgbClr val="002060"/>
                </a:solidFill>
                <a:latin typeface="Luxi Sans" charset="0"/>
              </a:rPr>
              <a:t>1.5 eV</a:t>
            </a: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A79F8635-5DEE-9A43-90DA-5442926F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49" y="5649975"/>
            <a:ext cx="17589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112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600" b="1" dirty="0">
                <a:solidFill>
                  <a:srgbClr val="0000FF"/>
                </a:solidFill>
                <a:latin typeface="Luxi Sans" charset="0"/>
              </a:rPr>
              <a:t>   0 eV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3AC6DA-D481-1F48-89A0-D17530B44072}"/>
              </a:ext>
            </a:extLst>
          </p:cNvPr>
          <p:cNvGrpSpPr/>
          <p:nvPr/>
        </p:nvGrpSpPr>
        <p:grpSpPr>
          <a:xfrm>
            <a:off x="275616" y="6444133"/>
            <a:ext cx="516224" cy="502989"/>
            <a:chOff x="275616" y="6444133"/>
            <a:chExt cx="516224" cy="57103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70D78D-4E42-EC46-89A1-460A71D3DA43}"/>
                </a:ext>
              </a:extLst>
            </p:cNvPr>
            <p:cNvCxnSpPr/>
            <p:nvPr/>
          </p:nvCxnSpPr>
          <p:spPr bwMode="auto">
            <a:xfrm flipH="1">
              <a:off x="287784" y="6444133"/>
              <a:ext cx="504056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4C97E9D-6ABE-9C48-9F0D-B61266A69B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7784" y="6444133"/>
              <a:ext cx="0" cy="57103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A1F2FA-51A3-414F-B66C-CE7C6946E2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5616" y="7015163"/>
              <a:ext cx="181584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C90503-4264-9842-A311-0FE3765A0A4B}"/>
              </a:ext>
            </a:extLst>
          </p:cNvPr>
          <p:cNvGrpSpPr/>
          <p:nvPr/>
        </p:nvGrpSpPr>
        <p:grpSpPr>
          <a:xfrm flipH="1">
            <a:off x="1620807" y="6444133"/>
            <a:ext cx="525268" cy="501401"/>
            <a:chOff x="275616" y="6444133"/>
            <a:chExt cx="516224" cy="57103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2DFB8F2-3DFD-0941-9BB2-C70817A7D2FD}"/>
                </a:ext>
              </a:extLst>
            </p:cNvPr>
            <p:cNvCxnSpPr/>
            <p:nvPr/>
          </p:nvCxnSpPr>
          <p:spPr bwMode="auto">
            <a:xfrm flipH="1">
              <a:off x="287784" y="6444133"/>
              <a:ext cx="504056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DEFEC62-B784-0246-BF88-37428290B1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7784" y="6444133"/>
              <a:ext cx="0" cy="57103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68D85F1-8CCF-5148-942A-745D03BEC0D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5616" y="7015163"/>
              <a:ext cx="181584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55846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6154738" y="963613"/>
            <a:ext cx="3225800" cy="4570412"/>
            <a:chOff x="3877" y="607"/>
            <a:chExt cx="2032" cy="28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" y="607"/>
              <a:ext cx="2032" cy="2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382" y="680"/>
              <a:ext cx="474" cy="257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sz="2000" b="1" dirty="0">
                  <a:solidFill>
                    <a:srgbClr val="0000CC"/>
                  </a:solidFill>
                  <a:latin typeface="Luxi Sans" charset="0"/>
                </a:rPr>
                <a:t>1984</a:t>
              </a:r>
            </a:p>
          </p:txBody>
        </p:sp>
      </p:grp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750175" y="6910390"/>
            <a:ext cx="14795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Der LHC: ~34 </a:t>
            </a:r>
            <a:r>
              <a:rPr lang="en-US" dirty="0" err="1"/>
              <a:t>Jahre</a:t>
            </a:r>
            <a:r>
              <a:rPr lang="en-US" dirty="0"/>
              <a:t>... und </a:t>
            </a:r>
            <a:r>
              <a:rPr lang="en-US" dirty="0" err="1"/>
              <a:t>länger</a:t>
            </a:r>
            <a:r>
              <a:rPr lang="en-US" dirty="0"/>
              <a:t>...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73077" y="827509"/>
            <a:ext cx="4754223" cy="681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1984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Erste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Ideen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zum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LHC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(2 x 5..9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TeV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)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und SSC (2 x 20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TeV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),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LEP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Tunnelbau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beginnt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1988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SSC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genehmigt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(Waxahachie, Texas)</a:t>
            </a:r>
          </a:p>
          <a:p>
            <a:pPr>
              <a:lnSpc>
                <a:spcPct val="102000"/>
              </a:lnSpc>
            </a:pPr>
            <a:endParaRPr lang="en-GB" sz="1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1989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Erste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Kollisionen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bei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LEP und SLC,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F&amp;E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für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LHC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Detektoren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beginnt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1993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SSC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Bau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gestoppt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!!!</a:t>
            </a: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1994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LHC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genehmigt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(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geplanter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Start 2005)</a:t>
            </a:r>
            <a:b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</a:b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1995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Entdeckung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des top Quark am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Fermilab</a:t>
            </a:r>
            <a:b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</a:b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durch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CDF (und D0),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ATLAS und CMS </a:t>
            </a: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genehmigt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1998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Beginn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des LHC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Baus</a:t>
            </a: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2000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Ende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von LEP,</a:t>
            </a:r>
          </a:p>
          <a:p>
            <a:pPr>
              <a:lnSpc>
                <a:spcPct val="102000"/>
              </a:lnSpc>
            </a:pP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          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kein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Higgs </a:t>
            </a:r>
            <a:r>
              <a:rPr lang="en-GB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gefunden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...</a:t>
            </a: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GB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2008</a:t>
            </a:r>
            <a:r>
              <a:rPr lang="en-GB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: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Luxi Sans" charset="0"/>
              </a:rPr>
              <a:t> LHC Start</a:t>
            </a:r>
          </a:p>
          <a:p>
            <a:pPr>
              <a:lnSpc>
                <a:spcPct val="102000"/>
              </a:lnSpc>
            </a:pPr>
            <a:endParaRPr lang="en-GB" sz="1600" b="1" dirty="0">
              <a:effectLst>
                <a:outerShdw blurRad="38100" dist="38100" dir="2700000" algn="tl">
                  <a:srgbClr val="C0C0C0"/>
                </a:outerShdw>
              </a:effectLst>
              <a:latin typeface="Luxi Sans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7" y="4468815"/>
            <a:ext cx="3622675" cy="2782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6043613" y="4568825"/>
            <a:ext cx="2379662" cy="1588"/>
          </a:xfrm>
          <a:prstGeom prst="line">
            <a:avLst/>
          </a:prstGeom>
          <a:noFill/>
          <a:ln w="7308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29325" y="4229100"/>
            <a:ext cx="490538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FF0000"/>
                </a:solidFill>
                <a:latin typeface="Luxi Sans" charset="0"/>
              </a:rPr>
              <a:t>LEP</a:t>
            </a:r>
          </a:p>
        </p:txBody>
      </p:sp>
      <p:sp>
        <p:nvSpPr>
          <p:cNvPr id="5130" name="Oval 10"/>
          <p:cNvSpPr>
            <a:spLocks/>
          </p:cNvSpPr>
          <p:nvPr/>
        </p:nvSpPr>
        <p:spPr bwMode="auto">
          <a:xfrm>
            <a:off x="8626475" y="4664075"/>
            <a:ext cx="642938" cy="666750"/>
          </a:xfrm>
          <a:prstGeom prst="ellipse">
            <a:avLst/>
          </a:prstGeom>
          <a:noFill/>
          <a:ln w="73080">
            <a:solidFill>
              <a:srgbClr val="FF00FF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1" name="Text Box 11"/>
          <p:cNvSpPr txBox="1">
            <a:spLocks/>
          </p:cNvSpPr>
          <p:nvPr/>
        </p:nvSpPr>
        <p:spPr bwMode="auto">
          <a:xfrm>
            <a:off x="9144000" y="5435600"/>
            <a:ext cx="622300" cy="2984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FF00FF"/>
                </a:solidFill>
                <a:latin typeface="Luxi Sans" charset="0"/>
              </a:rPr>
              <a:t> LHC 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846919" y="1043535"/>
            <a:ext cx="3433755" cy="60180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880" tIns="49680" rIns="92880" bIns="496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Idee</a:t>
            </a: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 1984: LHC </a:t>
            </a: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über</a:t>
            </a:r>
            <a:endParaRPr lang="en-US" sz="1600" b="1" dirty="0">
              <a:solidFill>
                <a:srgbClr val="FF0000"/>
              </a:solidFill>
              <a:latin typeface="Luxi Sans" charset="0"/>
            </a:endParaRPr>
          </a:p>
          <a:p>
            <a:pPr algn="ctr">
              <a:lnSpc>
                <a:spcPct val="102000"/>
              </a:lnSpc>
            </a:pP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existierenden</a:t>
            </a: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 LEP </a:t>
            </a:r>
            <a:r>
              <a:rPr lang="en-US" sz="1600" b="1" dirty="0" err="1">
                <a:solidFill>
                  <a:srgbClr val="FF0000"/>
                </a:solidFill>
                <a:latin typeface="Luxi Sans" charset="0"/>
              </a:rPr>
              <a:t>Beschleuniger</a:t>
            </a:r>
            <a:endParaRPr lang="en-US" sz="1600" b="1" dirty="0">
              <a:solidFill>
                <a:srgbClr val="FF0000"/>
              </a:solidFill>
              <a:latin typeface="Luxi Sans" charset="0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029172" y="6408740"/>
            <a:ext cx="1875236" cy="60180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880" tIns="49680" rIns="92880" bIns="496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Plan 1990:</a:t>
            </a:r>
          </a:p>
          <a:p>
            <a:pPr>
              <a:lnSpc>
                <a:spcPct val="102000"/>
              </a:lnSpc>
            </a:pP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LHC Start 1998...</a:t>
            </a:r>
          </a:p>
        </p:txBody>
      </p:sp>
    </p:spTree>
    <p:extLst>
      <p:ext uri="{BB962C8B-B14F-4D97-AF65-F5344CB8AC3E}">
        <p14:creationId xmlns:p14="http://schemas.microsoft.com/office/powerpoint/2010/main" val="17159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13277"/>
            <a:ext cx="9144000" cy="579646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LHC in </a:t>
            </a:r>
            <a:r>
              <a:rPr lang="en-US" dirty="0" err="1"/>
              <a:t>Zahlen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4320" y="1188719"/>
            <a:ext cx="9601200" cy="5567652"/>
          </a:xfrm>
        </p:spPr>
        <p:txBody>
          <a:bodyPr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Blip>
                <a:blip r:embed="rId3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hangingPunct="0">
              <a:spcBef>
                <a:spcPts val="0"/>
              </a:spcBef>
              <a:spcAft>
                <a:spcPts val="1100"/>
              </a:spcAft>
              <a:buSzPts val="1469"/>
              <a:buBlip>
                <a:blip r:embed="rId4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SzPts val="539"/>
              <a:buBlip>
                <a:blip r:embed="rId5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SzPts val="331"/>
              <a:buBlip>
                <a:blip r:embed="rId6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SzPts val="1150"/>
              <a:buBlip>
                <a:blip r:embed="rId3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pPr lvl="0"/>
            <a:r>
              <a:rPr lang="en-GB" dirty="0">
                <a:latin typeface="" pitchFamily="16"/>
              </a:rPr>
              <a:t>1232 Dipole, 8.33 Tesla @ 7 </a:t>
            </a:r>
            <a:r>
              <a:rPr lang="en-GB" dirty="0" err="1">
                <a:latin typeface="" pitchFamily="16"/>
              </a:rPr>
              <a:t>TeV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bei</a:t>
            </a:r>
            <a:r>
              <a:rPr lang="en-GB" dirty="0">
                <a:latin typeface="" pitchFamily="16"/>
              </a:rPr>
              <a:t> 11850 A</a:t>
            </a:r>
          </a:p>
          <a:p>
            <a:pPr lvl="1"/>
            <a:r>
              <a:rPr lang="en-GB" dirty="0">
                <a:latin typeface="" pitchFamily="16"/>
              </a:rPr>
              <a:t>+ 392 </a:t>
            </a:r>
            <a:r>
              <a:rPr lang="en-GB" dirty="0" err="1">
                <a:latin typeface="" pitchFamily="16"/>
              </a:rPr>
              <a:t>Quadrupole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+ 3700 </a:t>
            </a:r>
            <a:r>
              <a:rPr lang="en-GB" dirty="0" err="1">
                <a:latin typeface="" pitchFamily="16"/>
              </a:rPr>
              <a:t>Multipol-Korrektur-Magnete</a:t>
            </a:r>
            <a:r>
              <a:rPr lang="en-GB" dirty="0">
                <a:latin typeface="" pitchFamily="16"/>
              </a:rPr>
              <a:t> + 2500 </a:t>
            </a:r>
            <a:r>
              <a:rPr lang="en-GB" dirty="0" err="1">
                <a:latin typeface="" pitchFamily="16"/>
              </a:rPr>
              <a:t>andere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Korrektur-Magnete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1200 </a:t>
            </a:r>
            <a:r>
              <a:rPr lang="en-GB" dirty="0" err="1">
                <a:latin typeface="" pitchFamily="16"/>
              </a:rPr>
              <a:t>Tonnen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NbTi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supraleitendes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Kabel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mit</a:t>
            </a:r>
            <a:r>
              <a:rPr lang="en-GB" dirty="0">
                <a:latin typeface="" pitchFamily="16"/>
              </a:rPr>
              <a:t> 7600 km </a:t>
            </a:r>
            <a:r>
              <a:rPr lang="en-GB" dirty="0" err="1">
                <a:latin typeface="" pitchFamily="16"/>
              </a:rPr>
              <a:t>Länge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 err="1">
                <a:latin typeface="" pitchFamily="16"/>
              </a:rPr>
              <a:t>gespeicherte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Energie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im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Magnetfeld</a:t>
            </a:r>
            <a:r>
              <a:rPr lang="en-GB" dirty="0">
                <a:latin typeface="" pitchFamily="16"/>
              </a:rPr>
              <a:t> 10 GJ ( ½ LI</a:t>
            </a:r>
            <a:r>
              <a:rPr lang="en-GB" baseline="30000" dirty="0">
                <a:latin typeface="" pitchFamily="16"/>
              </a:rPr>
              <a:t>2</a:t>
            </a:r>
            <a:r>
              <a:rPr lang="en-GB" dirty="0">
                <a:latin typeface="" pitchFamily="16"/>
              </a:rPr>
              <a:t> ) </a:t>
            </a:r>
          </a:p>
          <a:p>
            <a:pPr lvl="0"/>
            <a:r>
              <a:rPr lang="en-GB" dirty="0" err="1">
                <a:latin typeface="" pitchFamily="16"/>
              </a:rPr>
              <a:t>gesamte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Kaltmasse</a:t>
            </a:r>
            <a:r>
              <a:rPr lang="en-GB" dirty="0">
                <a:latin typeface="" pitchFamily="16"/>
              </a:rPr>
              <a:t>: </a:t>
            </a:r>
            <a:r>
              <a:rPr lang="en-GB" dirty="0">
                <a:solidFill>
                  <a:srgbClr val="FF0000"/>
                </a:solidFill>
                <a:latin typeface="" pitchFamily="16"/>
              </a:rPr>
              <a:t>30'000 </a:t>
            </a:r>
            <a:r>
              <a:rPr lang="en-GB" dirty="0" err="1">
                <a:solidFill>
                  <a:srgbClr val="FF0000"/>
                </a:solidFill>
                <a:latin typeface="" pitchFamily="16"/>
              </a:rPr>
              <a:t>Tonnen</a:t>
            </a:r>
            <a:endParaRPr lang="en-GB" dirty="0">
              <a:solidFill>
                <a:srgbClr val="FF0000"/>
              </a:solidFill>
              <a:latin typeface="" pitchFamily="16"/>
            </a:endParaRPr>
          </a:p>
          <a:p>
            <a:pPr lvl="1"/>
            <a:r>
              <a:rPr lang="en-GB" dirty="0">
                <a:solidFill>
                  <a:srgbClr val="FF0000"/>
                </a:solidFill>
                <a:latin typeface="" pitchFamily="16"/>
              </a:rPr>
              <a:t>120 </a:t>
            </a:r>
            <a:r>
              <a:rPr lang="en-GB" dirty="0" err="1">
                <a:solidFill>
                  <a:srgbClr val="FF0000"/>
                </a:solidFill>
                <a:latin typeface="" pitchFamily="16"/>
              </a:rPr>
              <a:t>Tonnen</a:t>
            </a:r>
            <a:r>
              <a:rPr lang="en-GB" dirty="0">
                <a:solidFill>
                  <a:srgbClr val="FF0000"/>
                </a:solidFill>
                <a:latin typeface="" pitchFamily="16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" pitchFamily="16"/>
              </a:rPr>
              <a:t>suprafluides</a:t>
            </a:r>
            <a:r>
              <a:rPr lang="en-GB" dirty="0">
                <a:solidFill>
                  <a:srgbClr val="FF0000"/>
                </a:solidFill>
                <a:latin typeface="" pitchFamily="16"/>
              </a:rPr>
              <a:t> Helium </a:t>
            </a:r>
            <a:r>
              <a:rPr lang="en-GB" dirty="0">
                <a:latin typeface="" pitchFamily="16"/>
              </a:rPr>
              <a:t>(1.9 K) </a:t>
            </a:r>
            <a:r>
              <a:rPr lang="en-GB" dirty="0" err="1">
                <a:latin typeface="" pitchFamily="16"/>
              </a:rPr>
              <a:t>zur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Kühlung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 err="1">
                <a:latin typeface="" pitchFamily="16"/>
              </a:rPr>
              <a:t>Energie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für</a:t>
            </a:r>
            <a:r>
              <a:rPr lang="en-GB" dirty="0">
                <a:latin typeface="" pitchFamily="16"/>
              </a:rPr>
              <a:t> Quench: 0.5 - 20 </a:t>
            </a:r>
            <a:r>
              <a:rPr lang="en-GB" dirty="0" err="1">
                <a:latin typeface="" pitchFamily="16"/>
              </a:rPr>
              <a:t>mJ</a:t>
            </a:r>
            <a:r>
              <a:rPr lang="en-GB" dirty="0">
                <a:latin typeface="" pitchFamily="16"/>
              </a:rPr>
              <a:t>/cm</a:t>
            </a:r>
            <a:r>
              <a:rPr lang="en-GB" baseline="30000" dirty="0">
                <a:latin typeface="" pitchFamily="16"/>
              </a:rPr>
              <a:t>3</a:t>
            </a:r>
            <a:r>
              <a:rPr lang="en-GB" dirty="0">
                <a:latin typeface="" pitchFamily="16"/>
              </a:rPr>
              <a:t> = 10</a:t>
            </a:r>
            <a:r>
              <a:rPr lang="en-GB" baseline="30000" dirty="0">
                <a:latin typeface="" pitchFamily="16"/>
              </a:rPr>
              <a:t>7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Protonen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bei</a:t>
            </a:r>
            <a:r>
              <a:rPr lang="en-GB" dirty="0">
                <a:latin typeface="" pitchFamily="16"/>
              </a:rPr>
              <a:t> 7 </a:t>
            </a:r>
            <a:r>
              <a:rPr lang="en-GB" dirty="0" err="1">
                <a:latin typeface="" pitchFamily="16"/>
              </a:rPr>
              <a:t>TeV</a:t>
            </a:r>
            <a:endParaRPr lang="en-GB" dirty="0">
              <a:latin typeface="" pitchFamily="16"/>
            </a:endParaRPr>
          </a:p>
          <a:p>
            <a:pPr lvl="0"/>
            <a:r>
              <a:rPr lang="en-GB" dirty="0" err="1">
                <a:latin typeface="" pitchFamily="16"/>
              </a:rPr>
              <a:t>Anzahl</a:t>
            </a:r>
            <a:r>
              <a:rPr lang="en-GB" dirty="0">
                <a:latin typeface="" pitchFamily="16"/>
              </a:rPr>
              <a:t> der </a:t>
            </a:r>
            <a:r>
              <a:rPr lang="en-GB" dirty="0" err="1">
                <a:latin typeface="" pitchFamily="16"/>
              </a:rPr>
              <a:t>Stromverbindungen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zwischen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Magneten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10'000 </a:t>
            </a:r>
            <a:r>
              <a:rPr lang="en-GB" dirty="0" err="1">
                <a:latin typeface="" pitchFamily="16"/>
              </a:rPr>
              <a:t>supraleitende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Verbindungen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zwischen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Dipolen</a:t>
            </a:r>
            <a:endParaRPr lang="en-GB" dirty="0">
              <a:latin typeface="" pitchFamily="16"/>
            </a:endParaRPr>
          </a:p>
          <a:p>
            <a:pPr lvl="1"/>
            <a:r>
              <a:rPr lang="en-GB" dirty="0">
                <a:latin typeface="" pitchFamily="16"/>
              </a:rPr>
              <a:t>50'000 </a:t>
            </a:r>
            <a:r>
              <a:rPr lang="en-GB" dirty="0" err="1">
                <a:latin typeface="" pitchFamily="16"/>
              </a:rPr>
              <a:t>Verbindungen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für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Korrektur-Magnete</a:t>
            </a:r>
            <a:endParaRPr lang="en-GB" dirty="0">
              <a:latin typeface="" pitchFamily="16"/>
            </a:endParaRPr>
          </a:p>
          <a:p>
            <a:pPr lvl="0"/>
            <a:r>
              <a:rPr lang="en-GB" dirty="0" err="1">
                <a:latin typeface="" pitchFamily="16"/>
              </a:rPr>
              <a:t>Vakuum</a:t>
            </a:r>
            <a:r>
              <a:rPr lang="en-GB" dirty="0">
                <a:latin typeface="" pitchFamily="16"/>
              </a:rPr>
              <a:t>: 10</a:t>
            </a:r>
            <a:r>
              <a:rPr lang="en-GB" baseline="50000" dirty="0">
                <a:latin typeface="" pitchFamily="16"/>
              </a:rPr>
              <a:t>-10</a:t>
            </a:r>
            <a:r>
              <a:rPr lang="en-GB" dirty="0">
                <a:latin typeface="" pitchFamily="16"/>
              </a:rPr>
              <a:t> mbar = 3 </a:t>
            </a:r>
            <a:r>
              <a:rPr lang="en-GB" dirty="0" err="1">
                <a:latin typeface="" pitchFamily="16"/>
              </a:rPr>
              <a:t>Millionen</a:t>
            </a:r>
            <a:r>
              <a:rPr lang="en-GB" dirty="0">
                <a:latin typeface="" pitchFamily="16"/>
              </a:rPr>
              <a:t> </a:t>
            </a:r>
            <a:r>
              <a:rPr lang="en-GB" dirty="0" err="1">
                <a:latin typeface="" pitchFamily="16"/>
              </a:rPr>
              <a:t>Moleküle</a:t>
            </a:r>
            <a:r>
              <a:rPr lang="en-GB" dirty="0">
                <a:latin typeface="" pitchFamily="16"/>
              </a:rPr>
              <a:t> pro cm</a:t>
            </a:r>
            <a:r>
              <a:rPr lang="en-GB" baseline="30000" dirty="0">
                <a:latin typeface="" pitchFamily="16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25672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80228_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411685"/>
            <a:ext cx="4968552" cy="331236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Tunnel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4638" y="1187549"/>
            <a:ext cx="4722812" cy="974948"/>
          </a:xfrm>
        </p:spPr>
        <p:txBody>
          <a:bodyPr/>
          <a:lstStyle/>
          <a:p>
            <a:r>
              <a:rPr lang="en-US" dirty="0" err="1"/>
              <a:t>Umfang</a:t>
            </a:r>
            <a:r>
              <a:rPr lang="en-US" dirty="0"/>
              <a:t>: 27 km</a:t>
            </a:r>
          </a:p>
          <a:p>
            <a:r>
              <a:rPr lang="en-US" dirty="0" err="1"/>
              <a:t>Durchmesser</a:t>
            </a:r>
            <a:r>
              <a:rPr lang="en-US" dirty="0"/>
              <a:t>: 3.8 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56336" y="1189038"/>
            <a:ext cx="4617914" cy="5942012"/>
          </a:xfrm>
        </p:spPr>
        <p:txBody>
          <a:bodyPr/>
          <a:lstStyle/>
          <a:p>
            <a:r>
              <a:rPr lang="en-US" dirty="0" err="1"/>
              <a:t>Umfangreiche</a:t>
            </a:r>
            <a:r>
              <a:rPr lang="en-US" dirty="0"/>
              <a:t> </a:t>
            </a:r>
            <a:r>
              <a:rPr lang="en-US" dirty="0" err="1"/>
              <a:t>Spitzentechnologien</a:t>
            </a:r>
            <a:endParaRPr lang="de-DE" dirty="0"/>
          </a:p>
          <a:p>
            <a:pPr lvl="1"/>
            <a:r>
              <a:rPr lang="en-US" dirty="0" err="1"/>
              <a:t>Supraleitung</a:t>
            </a:r>
            <a:endParaRPr lang="en-US" dirty="0"/>
          </a:p>
          <a:p>
            <a:pPr lvl="1"/>
            <a:r>
              <a:rPr lang="en-US" dirty="0" err="1"/>
              <a:t>Magnete</a:t>
            </a:r>
            <a:endParaRPr lang="en-US" dirty="0"/>
          </a:p>
          <a:p>
            <a:pPr lvl="1"/>
            <a:r>
              <a:rPr lang="en-US" dirty="0" err="1"/>
              <a:t>Vakuum</a:t>
            </a:r>
            <a:endParaRPr lang="en-US" dirty="0"/>
          </a:p>
          <a:p>
            <a:pPr lvl="1"/>
            <a:r>
              <a:rPr lang="en-US" dirty="0" err="1"/>
              <a:t>Hochfrequenz</a:t>
            </a:r>
            <a:endParaRPr lang="en-GB" dirty="0"/>
          </a:p>
          <a:p>
            <a:pPr lvl="1"/>
            <a:r>
              <a:rPr lang="en-US" dirty="0" err="1"/>
              <a:t>Strahlkontrolle</a:t>
            </a:r>
            <a:endParaRPr lang="en-US" dirty="0"/>
          </a:p>
          <a:p>
            <a:pPr lvl="1"/>
            <a:r>
              <a:rPr lang="en-US" dirty="0" err="1"/>
              <a:t>Sicherheit</a:t>
            </a:r>
            <a:endParaRPr lang="en-US" dirty="0"/>
          </a:p>
        </p:txBody>
      </p:sp>
      <p:pic>
        <p:nvPicPr>
          <p:cNvPr id="4" name="Picture 3" descr="0911188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9" y="4931965"/>
            <a:ext cx="3408810" cy="228193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592040" y="4283893"/>
            <a:ext cx="3960440" cy="1656184"/>
          </a:xfrm>
          <a:prstGeom prst="straightConnector1">
            <a:avLst/>
          </a:prstGeom>
          <a:solidFill>
            <a:srgbClr val="00B8FF"/>
          </a:solidFill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9978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/>
              <a:t>gespeicherte</a:t>
            </a:r>
            <a:r>
              <a:rPr lang="en-US" dirty="0"/>
              <a:t> LHC </a:t>
            </a:r>
            <a:r>
              <a:rPr lang="en-US" dirty="0" err="1"/>
              <a:t>Strahlenergie</a:t>
            </a:r>
            <a:endParaRPr lang="en-US" dirty="0"/>
          </a:p>
        </p:txBody>
      </p:sp>
      <p:sp>
        <p:nvSpPr>
          <p:cNvPr id="2152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pPr lvl="1"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2808 </a:t>
            </a:r>
            <a:r>
              <a:rPr lang="en-US" dirty="0" err="1"/>
              <a:t>Teilchenbündel</a:t>
            </a:r>
            <a:r>
              <a:rPr lang="en-US" dirty="0"/>
              <a:t>, 1.1 x 10</a:t>
            </a:r>
            <a:r>
              <a:rPr lang="en-US" baseline="33000" dirty="0"/>
              <a:t>11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/</a:t>
            </a:r>
            <a:r>
              <a:rPr lang="en-US" dirty="0" err="1"/>
              <a:t>Bündel</a:t>
            </a:r>
            <a:r>
              <a:rPr lang="en-US" dirty="0"/>
              <a:t> @ 7 </a:t>
            </a:r>
            <a:r>
              <a:rPr lang="en-US" dirty="0" err="1"/>
              <a:t>TeV</a:t>
            </a:r>
            <a:endParaRPr lang="en-US" dirty="0"/>
          </a:p>
          <a:p>
            <a:pPr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6613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US" dirty="0"/>
              <a:t>350 MJ </a:t>
            </a:r>
            <a:r>
              <a:rPr lang="en-US" dirty="0" err="1"/>
              <a:t>gespeicherte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pro </a:t>
            </a:r>
            <a:r>
              <a:rPr lang="en-US" dirty="0" err="1"/>
              <a:t>Protonstrahl</a:t>
            </a:r>
            <a:endParaRPr lang="en-US" dirty="0"/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1295896" y="6865763"/>
            <a:ext cx="7630938" cy="29845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Größtes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Problem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bei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LHC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ist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die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Kontrolle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der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gespeicherten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b="868"/>
          <a:stretch/>
        </p:blipFill>
        <p:spPr>
          <a:xfrm>
            <a:off x="6048426" y="2074356"/>
            <a:ext cx="3372223" cy="184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b="22466"/>
          <a:stretch/>
        </p:blipFill>
        <p:spPr>
          <a:xfrm>
            <a:off x="1151881" y="3502441"/>
            <a:ext cx="3528392" cy="173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 b="-282"/>
          <a:stretch/>
        </p:blipFill>
        <p:spPr>
          <a:xfrm>
            <a:off x="5001390" y="4139877"/>
            <a:ext cx="467375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3456136" y="2267669"/>
            <a:ext cx="2736304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Airbus A320 (78 t)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bei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340 km/h  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47824" y="3347789"/>
            <a:ext cx="2645618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ICE 3 Zug (420 t)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bei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147 km/h  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295898" y="6156101"/>
            <a:ext cx="4372749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Queen Mary 2 (150’000 t)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bei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4.2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Knoten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(7.8 km/h)  </a:t>
            </a:r>
          </a:p>
        </p:txBody>
      </p:sp>
    </p:spTree>
    <p:extLst>
      <p:ext uri="{BB962C8B-B14F-4D97-AF65-F5344CB8AC3E}">
        <p14:creationId xmlns:p14="http://schemas.microsoft.com/office/powerpoint/2010/main" val="24696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9" y="5985573"/>
            <a:ext cx="3282228" cy="121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r="47795" b="48322"/>
          <a:stretch>
            <a:fillRect/>
          </a:stretch>
        </p:blipFill>
        <p:spPr bwMode="auto">
          <a:xfrm>
            <a:off x="492771" y="2557908"/>
            <a:ext cx="3467423" cy="34047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5443" r="47795" b="483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248226" y="2699719"/>
            <a:ext cx="5094962" cy="423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b="1" dirty="0">
                <a:solidFill>
                  <a:srgbClr val="3333CC"/>
                </a:solidFill>
                <a:latin typeface="Luxi Sans" charset="0"/>
              </a:rPr>
              <a:t>Proton</a:t>
            </a:r>
            <a:r>
              <a:rPr lang="en-US" b="1" dirty="0">
                <a:latin typeface="Luxi Sans" charset="0"/>
              </a:rPr>
              <a:t> – </a:t>
            </a:r>
            <a:r>
              <a:rPr lang="en-US" b="1" dirty="0">
                <a:solidFill>
                  <a:srgbClr val="FF0000"/>
                </a:solidFill>
                <a:latin typeface="Luxi Sans" charset="0"/>
              </a:rPr>
              <a:t>Proton</a:t>
            </a:r>
            <a:r>
              <a:rPr lang="en-US" b="1" dirty="0">
                <a:latin typeface="Luxi Sans" charset="0"/>
              </a:rPr>
              <a:t>  </a:t>
            </a:r>
          </a:p>
          <a:p>
            <a:pPr>
              <a:lnSpc>
                <a:spcPct val="102000"/>
              </a:lnSpc>
            </a:pPr>
            <a:r>
              <a:rPr lang="en-US" sz="1800" b="1" dirty="0">
                <a:latin typeface="Luxi Sans" charset="0"/>
              </a:rPr>
              <a:t>(</a:t>
            </a:r>
            <a:r>
              <a:rPr lang="en-US" sz="2000" b="1" dirty="0">
                <a:latin typeface="Luxi Sans" charset="0"/>
              </a:rPr>
              <a:t>Design Parameter)</a:t>
            </a:r>
          </a:p>
          <a:p>
            <a:pPr>
              <a:lnSpc>
                <a:spcPct val="102000"/>
              </a:lnSpc>
            </a:pP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2808 x 2808 </a:t>
            </a:r>
            <a:r>
              <a:rPr lang="en-US" sz="2000" b="1" dirty="0" err="1">
                <a:latin typeface="Luxi Sans" charset="0"/>
              </a:rPr>
              <a:t>Protonenbündel</a:t>
            </a:r>
            <a:r>
              <a:rPr lang="en-US" sz="2000" b="1" dirty="0">
                <a:latin typeface="Luxi Sans" charset="0"/>
              </a:rPr>
              <a:t> (bunches)</a:t>
            </a:r>
          </a:p>
          <a:p>
            <a:pPr>
              <a:lnSpc>
                <a:spcPct val="102000"/>
              </a:lnSpc>
            </a:pPr>
            <a:r>
              <a:rPr lang="en-US" sz="2000" b="1" dirty="0" err="1">
                <a:latin typeface="Luxi Sans" charset="0"/>
              </a:rPr>
              <a:t>mit</a:t>
            </a:r>
            <a:r>
              <a:rPr lang="en-US" sz="2000" b="1" dirty="0">
                <a:latin typeface="Luxi Sans" charset="0"/>
              </a:rPr>
              <a:t> 7.5 m </a:t>
            </a:r>
            <a:r>
              <a:rPr lang="en-US" sz="2000" b="1" dirty="0" err="1">
                <a:latin typeface="Luxi Sans" charset="0"/>
              </a:rPr>
              <a:t>Abstand</a:t>
            </a:r>
            <a:r>
              <a:rPr lang="en-US" sz="2000" b="1" dirty="0">
                <a:latin typeface="Luxi Sans" charset="0"/>
              </a:rPr>
              <a:t> (25 ns </a:t>
            </a:r>
            <a:r>
              <a:rPr lang="en-US" sz="2000" b="1" dirty="0" err="1">
                <a:latin typeface="Luxi Sans" charset="0"/>
              </a:rPr>
              <a:t>zeitlich</a:t>
            </a:r>
            <a:r>
              <a:rPr lang="en-US" sz="2000" b="1" dirty="0">
                <a:latin typeface="Luxi Sans" charset="0"/>
              </a:rPr>
              <a:t>) </a:t>
            </a: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1.1 x 10</a:t>
            </a:r>
            <a:r>
              <a:rPr lang="en-US" sz="2000" b="1" baseline="50000" dirty="0">
                <a:latin typeface="Luxi Sans" charset="0"/>
              </a:rPr>
              <a:t>11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Protonen</a:t>
            </a:r>
            <a:r>
              <a:rPr lang="en-US" sz="2000" b="1" dirty="0">
                <a:latin typeface="Luxi Sans" charset="0"/>
              </a:rPr>
              <a:t>/</a:t>
            </a:r>
            <a:r>
              <a:rPr lang="en-US" sz="2000" b="1" dirty="0" err="1">
                <a:latin typeface="Luxi Sans" charset="0"/>
              </a:rPr>
              <a:t>Bündel</a:t>
            </a:r>
            <a:r>
              <a:rPr lang="en-US" sz="2000" b="1" dirty="0">
                <a:latin typeface="Luxi Sans" charset="0"/>
              </a:rPr>
              <a:t> </a:t>
            </a:r>
          </a:p>
          <a:p>
            <a:pPr>
              <a:lnSpc>
                <a:spcPct val="102000"/>
              </a:lnSpc>
            </a:pP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~10</a:t>
            </a:r>
            <a:r>
              <a:rPr lang="en-US" sz="2000" b="1" baseline="50000" dirty="0">
                <a:latin typeface="Luxi Sans" charset="0"/>
              </a:rPr>
              <a:t>9</a:t>
            </a:r>
            <a:r>
              <a:rPr lang="en-US" sz="2000" b="1" dirty="0">
                <a:latin typeface="Luxi Sans" charset="0"/>
              </a:rPr>
              <a:t> pp </a:t>
            </a:r>
            <a:r>
              <a:rPr lang="en-US" sz="2000" b="1" dirty="0" err="1">
                <a:latin typeface="Luxi Sans" charset="0"/>
              </a:rPr>
              <a:t>Kollisionen</a:t>
            </a:r>
            <a:r>
              <a:rPr lang="en-US" sz="2000" b="1" dirty="0">
                <a:latin typeface="Luxi Sans" charset="0"/>
              </a:rPr>
              <a:t>/s</a:t>
            </a: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= </a:t>
            </a:r>
            <a:r>
              <a:rPr lang="en-US" sz="2000" b="1" dirty="0" err="1">
                <a:solidFill>
                  <a:srgbClr val="3333CC"/>
                </a:solidFill>
                <a:latin typeface="Luxi Sans" charset="0"/>
              </a:rPr>
              <a:t>Überlagerung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 von ~50 pp-</a:t>
            </a:r>
            <a:r>
              <a:rPr lang="en-US" sz="2000" b="1" dirty="0" err="1">
                <a:solidFill>
                  <a:srgbClr val="3333CC"/>
                </a:solidFill>
                <a:latin typeface="Luxi Sans" charset="0"/>
              </a:rPr>
              <a:t>Kollisionen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 </a:t>
            </a:r>
          </a:p>
          <a:p>
            <a:pPr>
              <a:lnSpc>
                <a:spcPct val="102000"/>
              </a:lnSpc>
            </a:pP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    pro </a:t>
            </a:r>
            <a:r>
              <a:rPr lang="en-US" sz="2000" b="1" dirty="0" err="1">
                <a:solidFill>
                  <a:srgbClr val="3333CC"/>
                </a:solidFill>
                <a:latin typeface="Luxi Sans" charset="0"/>
              </a:rPr>
              <a:t>Strahlkreuzung</a:t>
            </a:r>
            <a:r>
              <a:rPr lang="en-US" sz="2000" b="1" dirty="0">
                <a:solidFill>
                  <a:srgbClr val="3333CC"/>
                </a:solidFill>
                <a:latin typeface="Luxi Sans" charset="0"/>
              </a:rPr>
              <a:t>: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pile-up</a:t>
            </a:r>
          </a:p>
          <a:p>
            <a:pPr>
              <a:lnSpc>
                <a:spcPct val="102000"/>
              </a:lnSpc>
            </a:pP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~1600 </a:t>
            </a:r>
            <a:r>
              <a:rPr lang="en-US" sz="2000" b="1" dirty="0" err="1">
                <a:latin typeface="Luxi Sans" charset="0"/>
              </a:rPr>
              <a:t>geladene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Teilchen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im</a:t>
            </a:r>
            <a:r>
              <a:rPr lang="en-US" sz="2000" b="1" dirty="0">
                <a:latin typeface="Luxi Sans" charset="0"/>
              </a:rPr>
              <a:t> </a:t>
            </a:r>
            <a:r>
              <a:rPr lang="en-US" sz="2000" b="1" dirty="0" err="1">
                <a:latin typeface="Luxi Sans" charset="0"/>
              </a:rPr>
              <a:t>Detektor</a:t>
            </a:r>
            <a:endParaRPr lang="en-US" sz="2000" b="1" dirty="0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 dirty="0">
                <a:latin typeface="Luxi Sans" charset="0"/>
              </a:rPr>
              <a:t>    pro </a:t>
            </a:r>
            <a:r>
              <a:rPr lang="en-US" sz="2000" b="1" dirty="0" err="1">
                <a:latin typeface="Luxi Sans" charset="0"/>
              </a:rPr>
              <a:t>Strahlkreuzung</a:t>
            </a:r>
            <a:endParaRPr lang="en-US" sz="2000" b="1" dirty="0">
              <a:latin typeface="Luxi Sans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" y="46038"/>
            <a:ext cx="10080625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dirty="0"/>
              <a:t>Proton – Proton </a:t>
            </a:r>
            <a:r>
              <a:rPr lang="en-US" dirty="0" err="1"/>
              <a:t>Kollisionen</a:t>
            </a:r>
            <a:r>
              <a:rPr lang="en-US" dirty="0"/>
              <a:t>* </a:t>
            </a:r>
            <a:r>
              <a:rPr lang="en-US" dirty="0" err="1"/>
              <a:t>im</a:t>
            </a:r>
            <a:r>
              <a:rPr lang="en-US" dirty="0"/>
              <a:t> LHC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r>
              <a:rPr lang="en-US" dirty="0"/>
              <a:t>* = Der LHC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schwere</a:t>
            </a:r>
            <a:r>
              <a:rPr lang="en-US" dirty="0"/>
              <a:t> </a:t>
            </a:r>
            <a:r>
              <a:rPr lang="en-US" dirty="0" err="1"/>
              <a:t>Bleikerne</a:t>
            </a:r>
            <a:r>
              <a:rPr lang="en-US" dirty="0"/>
              <a:t> (</a:t>
            </a:r>
            <a:r>
              <a:rPr lang="en-US" dirty="0" err="1"/>
              <a:t>Schwerionen</a:t>
            </a:r>
            <a:r>
              <a:rPr lang="en-US" dirty="0"/>
              <a:t>) </a:t>
            </a:r>
            <a:r>
              <a:rPr lang="en-US" dirty="0" err="1"/>
              <a:t>beschleunigen</a:t>
            </a:r>
            <a:r>
              <a:rPr lang="en-US" dirty="0"/>
              <a:t> und </a:t>
            </a:r>
            <a:r>
              <a:rPr lang="en-US" dirty="0" err="1"/>
              <a:t>kollidieren</a:t>
            </a:r>
            <a:r>
              <a:rPr lang="en-US" dirty="0"/>
              <a:t> </a:t>
            </a:r>
            <a:r>
              <a:rPr lang="en-US" dirty="0" err="1"/>
              <a:t>lassen</a:t>
            </a:r>
            <a:endParaRPr lang="en-US" dirty="0"/>
          </a:p>
          <a:p>
            <a:pPr lvl="1"/>
            <a:r>
              <a:rPr lang="en-US" dirty="0" err="1"/>
              <a:t>Spezialexperiment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Schwerionenphysik</a:t>
            </a:r>
            <a:r>
              <a:rPr lang="en-US" dirty="0"/>
              <a:t>: ALICE</a:t>
            </a:r>
          </a:p>
        </p:txBody>
      </p:sp>
    </p:spTree>
    <p:extLst>
      <p:ext uri="{BB962C8B-B14F-4D97-AF65-F5344CB8AC3E}">
        <p14:creationId xmlns:p14="http://schemas.microsoft.com/office/powerpoint/2010/main" val="42187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Methoden</a:t>
            </a:r>
            <a:r>
              <a:rPr lang="en-US" altLang="en-US" dirty="0"/>
              <a:t> der </a:t>
            </a:r>
            <a:r>
              <a:rPr lang="en-US" altLang="en-US" dirty="0" err="1"/>
              <a:t>Teilchenphysik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5219997"/>
            <a:ext cx="9599612" cy="1911052"/>
          </a:xfrm>
        </p:spPr>
        <p:txBody>
          <a:bodyPr/>
          <a:lstStyle/>
          <a:p>
            <a:r>
              <a:rPr lang="de-DE" dirty="0"/>
              <a:t>Dies nutzen wir bei einem Teilchenbeschleuniger</a:t>
            </a:r>
          </a:p>
          <a:p>
            <a:pPr lvl="1"/>
            <a:r>
              <a:rPr lang="de-DE" dirty="0">
                <a:solidFill>
                  <a:srgbClr val="0000FF"/>
                </a:solidFill>
              </a:rPr>
              <a:t>Protonen werden beschleunigt </a:t>
            </a:r>
            <a:r>
              <a:rPr lang="de-DE" dirty="0"/>
              <a:t>⇒ </a:t>
            </a:r>
            <a:r>
              <a:rPr lang="de-DE" dirty="0">
                <a:solidFill>
                  <a:srgbClr val="FF0000"/>
                </a:solidFill>
              </a:rPr>
              <a:t>kinetische Energie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Umwandlung der kinetischen Energie </a:t>
            </a:r>
            <a:r>
              <a:rPr lang="de-DE" dirty="0"/>
              <a:t>bei der Kollision in </a:t>
            </a:r>
            <a:r>
              <a:rPr lang="de-DE" dirty="0">
                <a:solidFill>
                  <a:srgbClr val="FF0000"/>
                </a:solidFill>
              </a:rPr>
              <a:t>Materie</a:t>
            </a:r>
          </a:p>
          <a:p>
            <a:pPr lvl="1"/>
            <a:r>
              <a:rPr lang="de-DE" dirty="0">
                <a:solidFill>
                  <a:srgbClr val="0000FF"/>
                </a:solidFill>
              </a:rPr>
              <a:t>Neue Teilchen entstehen </a:t>
            </a:r>
            <a:r>
              <a:rPr lang="de-DE" dirty="0"/>
              <a:t>(neue Materie) und müssen </a:t>
            </a:r>
            <a:r>
              <a:rPr lang="de-DE" dirty="0">
                <a:solidFill>
                  <a:srgbClr val="FF0000"/>
                </a:solidFill>
              </a:rPr>
              <a:t>vermessen</a:t>
            </a:r>
            <a:r>
              <a:rPr lang="de-DE" dirty="0"/>
              <a:t> werden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043535"/>
            <a:ext cx="5791200" cy="4062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370685"/>
            <a:ext cx="1143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17702" y="1484859"/>
            <a:ext cx="1394419" cy="64524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Einstein </a:t>
            </a:r>
          </a:p>
          <a:p>
            <a:pPr defTabSz="449170">
              <a:defRPr/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 (1905):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1225" y="2673895"/>
            <a:ext cx="2544911" cy="60188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ist</a:t>
            </a:r>
            <a:endParaRPr lang="en-US" sz="1800" b="1" dirty="0">
              <a:solidFill>
                <a:srgbClr val="0000FF"/>
              </a:solidFill>
              <a:latin typeface="Luxi Sans" charset="0"/>
            </a:endParaRPr>
          </a:p>
          <a:p>
            <a:pPr defTabSz="449170">
              <a:defRPr/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u="sng" dirty="0" err="1">
                <a:solidFill>
                  <a:srgbClr val="008000"/>
                </a:solidFill>
                <a:latin typeface="Luxi Sans" charset="0"/>
              </a:rPr>
              <a:t>konzentrierte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!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11224" y="3393032"/>
            <a:ext cx="2328887" cy="764059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läßt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0000FF"/>
                </a:solidFill>
                <a:latin typeface="Luxi Sans" charset="0"/>
              </a:rPr>
              <a:t>sich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in</a:t>
            </a: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u="sng" dirty="0" err="1">
                <a:solidFill>
                  <a:srgbClr val="008000"/>
                </a:solidFill>
                <a:latin typeface="Luxi Sans" charset="0"/>
              </a:rPr>
              <a:t>umwandeln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 und </a:t>
            </a:r>
            <a:r>
              <a:rPr lang="en-US" altLang="en-US" sz="1800" b="1" u="sng" dirty="0" err="1">
                <a:solidFill>
                  <a:srgbClr val="008000"/>
                </a:solidFill>
                <a:latin typeface="Luxi Sans" charset="0"/>
              </a:rPr>
              <a:t>umgekehrt</a:t>
            </a:r>
            <a:r>
              <a:rPr lang="en-US" altLang="en-US" sz="1800" b="1" dirty="0">
                <a:solidFill>
                  <a:srgbClr val="0000FF"/>
                </a:solidFill>
                <a:latin typeface="Luxi Sans" charset="0"/>
              </a:rPr>
              <a:t>!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87488" y="4345136"/>
            <a:ext cx="1104552" cy="29879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E </a:t>
            </a:r>
            <a:r>
              <a:rPr lang="en-US" sz="1800" b="1" dirty="0">
                <a:solidFill>
                  <a:srgbClr val="008000"/>
                </a:solidFill>
                <a:latin typeface="Luxi Sans" charset="0"/>
              </a:rPr>
              <a:t>=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>
                <a:solidFill>
                  <a:srgbClr val="FF00FF"/>
                </a:solidFill>
                <a:latin typeface="Luxi Sans" charset="0"/>
              </a:rPr>
              <a:t>m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c</a:t>
            </a:r>
            <a:r>
              <a:rPr lang="en-US" sz="1800" b="1" baseline="33000" dirty="0">
                <a:solidFill>
                  <a:srgbClr val="000080"/>
                </a:solidFill>
                <a:latin typeface="Luxi Sans" charset="0"/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259433"/>
            <a:ext cx="914400" cy="1189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41776" y="3429547"/>
            <a:ext cx="1646608" cy="72754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Detektor</a:t>
            </a:r>
            <a:r>
              <a:rPr lang="en-US" sz="17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zum</a:t>
            </a:r>
            <a:endParaRPr lang="en-US" sz="1700" b="1" dirty="0">
              <a:solidFill>
                <a:srgbClr val="0000FF"/>
              </a:solidFill>
              <a:latin typeface="Luxi Sans" charset="0"/>
            </a:endParaRPr>
          </a:p>
          <a:p>
            <a:pPr algn="ctr" defTabSz="449170">
              <a:defRPr/>
            </a:pPr>
            <a:r>
              <a:rPr lang="en-US" sz="17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Nachweis</a:t>
            </a:r>
            <a:r>
              <a:rPr lang="en-US" sz="1700" b="1" dirty="0">
                <a:solidFill>
                  <a:srgbClr val="0000FF"/>
                </a:solidFill>
                <a:latin typeface="Luxi Sans" charset="0"/>
              </a:rPr>
              <a:t> von </a:t>
            </a:r>
          </a:p>
          <a:p>
            <a:pPr algn="ctr" defTabSz="449170">
              <a:defRPr/>
            </a:pPr>
            <a:r>
              <a:rPr lang="en-US" sz="17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endParaRPr lang="en-US" sz="17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13338" y="2978696"/>
            <a:ext cx="1147762" cy="2143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2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Luxi Sans" charset="0"/>
              </a:rPr>
              <a:t>Beschleunigte</a:t>
            </a:r>
            <a:r>
              <a:rPr lang="en-US" sz="12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913563" y="2978696"/>
            <a:ext cx="723900" cy="2143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200" b="1">
                <a:solidFill>
                  <a:srgbClr val="0000FF"/>
                </a:solidFill>
                <a:latin typeface="Luxi Sans" charset="0"/>
              </a:rPr>
              <a:t> Teilchen </a:t>
            </a:r>
          </a:p>
        </p:txBody>
      </p:sp>
    </p:spTree>
    <p:extLst>
      <p:ext uri="{BB962C8B-B14F-4D97-AF65-F5344CB8AC3E}">
        <p14:creationId xmlns:p14="http://schemas.microsoft.com/office/powerpoint/2010/main" val="221871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Frühe</a:t>
            </a:r>
            <a:r>
              <a:rPr lang="en-US" dirty="0"/>
              <a:t> </a:t>
            </a:r>
            <a:r>
              <a:rPr lang="en-US" dirty="0" err="1"/>
              <a:t>Fotos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0" y="971527"/>
            <a:ext cx="3740300" cy="3397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971527"/>
            <a:ext cx="4536504" cy="3167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t="2249" r="1605" b="2243"/>
          <a:stretch/>
        </p:blipFill>
        <p:spPr>
          <a:xfrm>
            <a:off x="5256000" y="4355901"/>
            <a:ext cx="4320480" cy="2957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521500" y="3301158"/>
            <a:ext cx="1224136" cy="36004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erste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Bauarbeiten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</a:t>
            </a:r>
          </a:p>
          <a:p>
            <a:pPr algn="ctr">
              <a:lnSpc>
                <a:spcPct val="93000"/>
              </a:lnSpc>
            </a:pP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(17. Mai 1954)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484095" y="1259557"/>
            <a:ext cx="1764131" cy="504056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Begehung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des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zukünftigen</a:t>
            </a:r>
            <a:endParaRPr lang="en-US" sz="1000" b="1" dirty="0">
              <a:solidFill>
                <a:srgbClr val="002060"/>
              </a:solidFill>
              <a:latin typeface="Luxi Sans" charset="0"/>
            </a:endParaRPr>
          </a:p>
          <a:p>
            <a:pPr algn="ctr">
              <a:lnSpc>
                <a:spcPct val="93000"/>
              </a:lnSpc>
            </a:pP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Standorts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in Meyrin </a:t>
            </a:r>
          </a:p>
          <a:p>
            <a:pPr algn="ctr">
              <a:lnSpc>
                <a:spcPct val="93000"/>
              </a:lnSpc>
            </a:pP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(30.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Oktober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1953)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" y="4451367"/>
            <a:ext cx="4131266" cy="2861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092540" y="4499917"/>
            <a:ext cx="61206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Meyrin</a:t>
            </a:r>
            <a:endParaRPr lang="en-GB" sz="1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416000" y="4723055"/>
            <a:ext cx="0" cy="280918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308564" y="6437019"/>
            <a:ext cx="212423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</a:rPr>
              <a:t>(</a:t>
            </a:r>
            <a:r>
              <a:rPr lang="en-US" sz="1000" b="1" dirty="0" err="1">
                <a:solidFill>
                  <a:srgbClr val="FFFF00"/>
                </a:solidFill>
              </a:rPr>
              <a:t>noch</a:t>
            </a:r>
            <a:r>
              <a:rPr lang="en-US" sz="1000" b="1" dirty="0">
                <a:solidFill>
                  <a:srgbClr val="FFFF00"/>
                </a:solidFill>
              </a:rPr>
              <a:t>) </a:t>
            </a:r>
            <a:r>
              <a:rPr lang="en-US" sz="1000" b="1" dirty="0" err="1">
                <a:solidFill>
                  <a:srgbClr val="FFFF00"/>
                </a:solidFill>
              </a:rPr>
              <a:t>ungepflasterte</a:t>
            </a:r>
            <a:r>
              <a:rPr lang="en-US" sz="1000" b="1" dirty="0">
                <a:solidFill>
                  <a:srgbClr val="FFFF00"/>
                </a:solidFill>
              </a:rPr>
              <a:t> </a:t>
            </a:r>
            <a:r>
              <a:rPr lang="en-US" sz="1000" b="1" dirty="0" err="1">
                <a:solidFill>
                  <a:srgbClr val="FFFF00"/>
                </a:solidFill>
              </a:rPr>
              <a:t>Straße</a:t>
            </a:r>
            <a:endParaRPr lang="en-US" sz="1000" b="1" dirty="0">
              <a:solidFill>
                <a:srgbClr val="FFFF00"/>
              </a:solidFill>
            </a:endParaRPr>
          </a:p>
          <a:p>
            <a:r>
              <a:rPr lang="en-US" sz="1000" b="1" dirty="0" err="1">
                <a:solidFill>
                  <a:srgbClr val="FFFF00"/>
                </a:solidFill>
              </a:rPr>
              <a:t>heute</a:t>
            </a:r>
            <a:r>
              <a:rPr lang="en-US" sz="1000" b="1" dirty="0">
                <a:solidFill>
                  <a:srgbClr val="FFFF00"/>
                </a:solidFill>
              </a:rPr>
              <a:t>: CERN Tram </a:t>
            </a:r>
            <a:r>
              <a:rPr lang="en-US" sz="1000" b="1" dirty="0" err="1">
                <a:solidFill>
                  <a:srgbClr val="FFFF00"/>
                </a:solidFill>
              </a:rPr>
              <a:t>Haltestelle</a:t>
            </a:r>
            <a:endParaRPr lang="en-GB" sz="1000" b="1" dirty="0">
              <a:solidFill>
                <a:srgbClr val="FFFF00"/>
              </a:solidFill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880072" y="6804173"/>
            <a:ext cx="3744416" cy="324036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Transport der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ersten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Beschleunigerteile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(</a:t>
            </a: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Synchrozyklotron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)</a:t>
            </a:r>
          </a:p>
          <a:p>
            <a:pPr algn="ctr">
              <a:lnSpc>
                <a:spcPct val="93000"/>
              </a:lnSpc>
            </a:pPr>
            <a:r>
              <a:rPr lang="en-US" sz="1000" b="1" dirty="0" err="1">
                <a:solidFill>
                  <a:srgbClr val="002060"/>
                </a:solidFill>
                <a:latin typeface="Luxi Sans" charset="0"/>
              </a:rPr>
              <a:t>durch</a:t>
            </a:r>
            <a:r>
              <a:rPr lang="en-US" sz="1000" b="1" dirty="0">
                <a:solidFill>
                  <a:srgbClr val="002060"/>
                </a:solidFill>
                <a:latin typeface="Luxi Sans" charset="0"/>
              </a:rPr>
              <a:t> Meyrin (1956)</a:t>
            </a:r>
          </a:p>
        </p:txBody>
      </p:sp>
    </p:spTree>
    <p:extLst>
      <p:ext uri="{BB962C8B-B14F-4D97-AF65-F5344CB8AC3E}">
        <p14:creationId xmlns:p14="http://schemas.microsoft.com/office/powerpoint/2010/main" val="707737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LHC </a:t>
            </a:r>
            <a:r>
              <a:rPr lang="en-US" dirty="0" err="1"/>
              <a:t>Detektoren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97152"/>
            <a:ext cx="5486400" cy="3565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0" y="1020763"/>
            <a:ext cx="3438525" cy="228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300163"/>
            <a:ext cx="321945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5222875"/>
            <a:ext cx="2551112" cy="137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90" y="4927602"/>
            <a:ext cx="1774825" cy="1838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450975" y="3040065"/>
            <a:ext cx="7635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ATLAS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452563" y="4803777"/>
            <a:ext cx="6858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ALICE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543925" y="3148015"/>
            <a:ext cx="5080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CMS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615363" y="4624390"/>
            <a:ext cx="6096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5876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LHCb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3960192" y="1174750"/>
            <a:ext cx="2592288" cy="554038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Vielzweckdetektoren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(gut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für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alles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...)</a:t>
            </a:r>
          </a:p>
          <a:p>
            <a:pPr algn="ctr">
              <a:lnSpc>
                <a:spcPct val="93000"/>
              </a:lnSpc>
            </a:pPr>
            <a:endParaRPr lang="en-US" sz="1800" b="1" dirty="0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3497263" y="1843090"/>
            <a:ext cx="1085850" cy="4603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5875340" y="1843090"/>
            <a:ext cx="1082675" cy="4603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2521818" y="6646865"/>
            <a:ext cx="2841550" cy="55403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Spezialdetektor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für</a:t>
            </a:r>
            <a:endParaRPr lang="en-US" sz="1800" b="1" dirty="0">
              <a:solidFill>
                <a:srgbClr val="0000FF"/>
              </a:solidFill>
              <a:latin typeface="Luxi Sans" charset="0"/>
            </a:endParaRPr>
          </a:p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Schwerionenkollisionen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H="1" flipV="1">
            <a:off x="1943968" y="6646863"/>
            <a:ext cx="501650" cy="27781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8430271" y="6588149"/>
            <a:ext cx="426467" cy="336526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688384" y="6646865"/>
            <a:ext cx="2664296" cy="55403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Spezialdetektor</a:t>
            </a:r>
            <a:endParaRPr lang="en-US" sz="1800" b="1" dirty="0">
              <a:solidFill>
                <a:srgbClr val="0000FF"/>
              </a:solidFill>
              <a:latin typeface="Luxi Sans" charset="0"/>
            </a:endParaRPr>
          </a:p>
          <a:p>
            <a:pPr algn="ctr">
              <a:lnSpc>
                <a:spcPct val="93000"/>
              </a:lnSpc>
            </a:pP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für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Physik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</a:rPr>
              <a:t>mit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</a:rPr>
              <a:t> b-Quarks</a:t>
            </a:r>
          </a:p>
        </p:txBody>
      </p:sp>
    </p:spTree>
    <p:extLst>
      <p:ext uri="{BB962C8B-B14F-4D97-AF65-F5344CB8AC3E}">
        <p14:creationId xmlns:p14="http://schemas.microsoft.com/office/powerpoint/2010/main" val="1546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</a:t>
            </a:r>
            <a:r>
              <a:rPr lang="en-US" sz="2800"/>
              <a:t>(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 </a:t>
            </a:r>
            <a:r>
              <a:rPr lang="en-US" sz="2800">
                <a:solidFill>
                  <a:srgbClr val="008000"/>
                </a:solidFill>
              </a:rPr>
              <a:t>T</a:t>
            </a:r>
            <a:r>
              <a:rPr lang="en-US" sz="2800"/>
              <a:t>oroidal </a:t>
            </a:r>
            <a:r>
              <a:rPr lang="en-US" sz="2800">
                <a:solidFill>
                  <a:srgbClr val="008000"/>
                </a:solidFill>
              </a:rPr>
              <a:t>L</a:t>
            </a:r>
            <a:r>
              <a:rPr lang="en-US" sz="2800"/>
              <a:t>HC 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pparatu</a:t>
            </a:r>
            <a:r>
              <a:rPr lang="en-US" sz="2800">
                <a:solidFill>
                  <a:srgbClr val="008000"/>
                </a:solidFill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793750" y="1222375"/>
            <a:ext cx="8286750" cy="5816600"/>
            <a:chOff x="500" y="770"/>
            <a:chExt cx="5220" cy="36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" y="770"/>
              <a:ext cx="4405" cy="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flipH="1">
              <a:off x="5102" y="1855"/>
              <a:ext cx="9" cy="198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542" y="786"/>
              <a:ext cx="315" cy="62"/>
            </a:xfrm>
            <a:prstGeom prst="roundRect">
              <a:avLst>
                <a:gd name="adj" fmla="val 161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944" y="4132"/>
              <a:ext cx="3668" cy="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5106" y="2661"/>
              <a:ext cx="61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25 m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2505" y="4142"/>
              <a:ext cx="64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46 m</a:t>
              </a:r>
            </a:p>
          </p:txBody>
        </p:sp>
      </p:grp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926140" y="1328740"/>
            <a:ext cx="12906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~7'000 t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062343" y="1892301"/>
            <a:ext cx="2586483" cy="30336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Aufbau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in der </a:t>
            </a:r>
            <a:r>
              <a:rPr lang="en-US" sz="1800" b="1" dirty="0" err="1">
                <a:solidFill>
                  <a:srgbClr val="FF0000"/>
                </a:solidFill>
                <a:latin typeface="Luxi Sans" charset="0"/>
              </a:rPr>
              <a:t>Kaverne</a:t>
            </a:r>
            <a:r>
              <a:rPr lang="en-US" sz="1800" b="1" dirty="0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1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2616200"/>
            <a:ext cx="5943600" cy="445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30275"/>
            <a:ext cx="4953000" cy="3487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920040" y="5976940"/>
            <a:ext cx="1836057" cy="94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b="1" dirty="0" err="1">
                <a:solidFill>
                  <a:srgbClr val="FFFF00"/>
                </a:solidFill>
                <a:latin typeface="Luxi Sans" charset="0"/>
              </a:rPr>
              <a:t>Länge</a:t>
            </a:r>
            <a:r>
              <a:rPr lang="en-US" sz="1800" b="1" dirty="0">
                <a:solidFill>
                  <a:srgbClr val="FFFF00"/>
                </a:solidFill>
                <a:latin typeface="Luxi Sans" charset="0"/>
              </a:rPr>
              <a:t> 	= 55 m</a:t>
            </a:r>
          </a:p>
          <a:p>
            <a:pPr>
              <a:lnSpc>
                <a:spcPct val="102000"/>
              </a:lnSpc>
            </a:pPr>
            <a:r>
              <a:rPr lang="en-US" sz="1800" b="1" dirty="0" err="1">
                <a:solidFill>
                  <a:srgbClr val="FFFF00"/>
                </a:solidFill>
                <a:latin typeface="Luxi Sans" charset="0"/>
              </a:rPr>
              <a:t>Breite</a:t>
            </a:r>
            <a:r>
              <a:rPr lang="en-US" sz="1800" b="1" dirty="0">
                <a:solidFill>
                  <a:srgbClr val="FFFF00"/>
                </a:solidFill>
                <a:latin typeface="Luxi Sans" charset="0"/>
              </a:rPr>
              <a:t>	= 32 m</a:t>
            </a:r>
          </a:p>
          <a:p>
            <a:pPr>
              <a:lnSpc>
                <a:spcPct val="102000"/>
              </a:lnSpc>
            </a:pPr>
            <a:r>
              <a:rPr lang="en-US" sz="1800" b="1" dirty="0" err="1">
                <a:solidFill>
                  <a:srgbClr val="FFFF00"/>
                </a:solidFill>
                <a:latin typeface="Luxi Sans" charset="0"/>
              </a:rPr>
              <a:t>Höhe</a:t>
            </a:r>
            <a:r>
              <a:rPr lang="en-US" sz="1800" b="1" dirty="0">
                <a:solidFill>
                  <a:srgbClr val="FFFF00"/>
                </a:solidFill>
                <a:latin typeface="Luxi Sans" charset="0"/>
              </a:rPr>
              <a:t>	= 35 m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79950"/>
            <a:ext cx="3035300" cy="228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ATLAS </a:t>
            </a:r>
            <a:r>
              <a:rPr lang="en-US" dirty="0" err="1"/>
              <a:t>unterirdische</a:t>
            </a:r>
            <a:r>
              <a:rPr lang="en-US" dirty="0"/>
              <a:t> </a:t>
            </a:r>
            <a:r>
              <a:rPr lang="en-US" dirty="0" err="1"/>
              <a:t>Kaverne</a:t>
            </a:r>
            <a:endParaRPr lang="en-US" dirty="0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73115" y="6229352"/>
            <a:ext cx="2444493" cy="6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ATLAS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Detektor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im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Vergleich</a:t>
            </a:r>
            <a:endParaRPr lang="en-US" sz="1200" b="1" dirty="0">
              <a:solidFill>
                <a:srgbClr val="FFFF00"/>
              </a:solidFill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zum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5-stöckigen ATLAS+CMS  </a:t>
            </a:r>
          </a:p>
          <a:p>
            <a:pPr>
              <a:lnSpc>
                <a:spcPct val="102000"/>
              </a:lnSpc>
            </a:pP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Hauptgebäude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am CERN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180013" y="1201738"/>
            <a:ext cx="4786312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 err="1">
                <a:solidFill>
                  <a:srgbClr val="0000FF"/>
                </a:solidFill>
                <a:latin typeface="Luxi Sans" charset="0"/>
              </a:rPr>
              <a:t>Große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Luxi Sans" charset="0"/>
              </a:rPr>
              <a:t>Kaverne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,</a:t>
            </a:r>
          </a:p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latin typeface="Luxi Sans" charset="0"/>
              </a:rPr>
              <a:t>2 </a:t>
            </a:r>
            <a:r>
              <a:rPr lang="en-US" b="1" dirty="0" err="1">
                <a:solidFill>
                  <a:srgbClr val="0000FF"/>
                </a:solidFill>
                <a:latin typeface="Luxi Sans" charset="0"/>
              </a:rPr>
              <a:t>Materialschächte</a:t>
            </a:r>
            <a:r>
              <a:rPr lang="en-US" b="1" dirty="0">
                <a:solidFill>
                  <a:srgbClr val="0000FF"/>
                </a:solidFill>
                <a:latin typeface="Luxi Sans" charset="0"/>
              </a:rPr>
              <a:t> 18m + 12m </a:t>
            </a:r>
            <a:r>
              <a:rPr lang="en-US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Ø,</a:t>
            </a:r>
          </a:p>
          <a:p>
            <a:pPr>
              <a:lnSpc>
                <a:spcPct val="93000"/>
              </a:lnSpc>
            </a:pP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2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kleine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Schächte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für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Fahrstühle</a:t>
            </a:r>
            <a:r>
              <a:rPr lang="en-US" sz="1800" b="1" dirty="0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+ </a:t>
            </a:r>
            <a:r>
              <a:rPr lang="en-US" sz="1800" b="1" dirty="0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Treppen</a:t>
            </a:r>
            <a:endParaRPr lang="en-US" sz="1800" b="1" dirty="0">
              <a:solidFill>
                <a:srgbClr val="0000FF"/>
              </a:solidFill>
              <a:latin typeface="Luxi Sans" charset="0"/>
              <a:ea typeface="Luxi Sans" charset="0"/>
              <a:cs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4250"/>
            <a:ext cx="9107488" cy="5943600"/>
          </a:xfrm>
          <a:prstGeom prst="rect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81000" y="6396038"/>
            <a:ext cx="190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46038"/>
            <a:ext cx="10080624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ATLAS Barrel Toroid </a:t>
            </a:r>
            <a:r>
              <a:rPr lang="en-US" dirty="0" err="1"/>
              <a:t>fertiggestellt</a:t>
            </a:r>
            <a:r>
              <a:rPr lang="en-US" dirty="0"/>
              <a:t> </a:t>
            </a:r>
            <a:r>
              <a:rPr lang="en-US" sz="2000" dirty="0"/>
              <a:t>(Nov 2005)</a:t>
            </a:r>
          </a:p>
        </p:txBody>
      </p:sp>
    </p:spTree>
    <p:extLst>
      <p:ext uri="{BB962C8B-B14F-4D97-AF65-F5344CB8AC3E}">
        <p14:creationId xmlns:p14="http://schemas.microsoft.com/office/powerpoint/2010/main" val="1528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Detektortechnologie</a:t>
            </a:r>
            <a:r>
              <a:rPr lang="en-US" dirty="0"/>
              <a:t> und </a:t>
            </a:r>
            <a:r>
              <a:rPr lang="en-US" dirty="0" err="1"/>
              <a:t>Kunst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84251"/>
            <a:ext cx="9338244" cy="6090389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896" y="1203327"/>
            <a:ext cx="7735888" cy="3476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9000" rIns="9000" bIns="9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Bühnenbild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der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Oper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“Les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Troyens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” in Valencia, </a:t>
            </a:r>
            <a:r>
              <a:rPr lang="en-US" sz="2000" b="1" dirty="0" err="1">
                <a:solidFill>
                  <a:srgbClr val="FF0000"/>
                </a:solidFill>
                <a:latin typeface="Luxi Sans" charset="0"/>
              </a:rPr>
              <a:t>Oktober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 2009  </a:t>
            </a:r>
          </a:p>
        </p:txBody>
      </p:sp>
    </p:spTree>
    <p:extLst>
      <p:ext uri="{BB962C8B-B14F-4D97-AF65-F5344CB8AC3E}">
        <p14:creationId xmlns:p14="http://schemas.microsoft.com/office/powerpoint/2010/main" val="46757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46038"/>
            <a:ext cx="10080624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“</a:t>
            </a:r>
            <a:r>
              <a:rPr lang="en-US" dirty="0" err="1"/>
              <a:t>Erstes</a:t>
            </a:r>
            <a:r>
              <a:rPr lang="en-US" dirty="0"/>
              <a:t> Higgs” am LHC (4. April 2008)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00127"/>
            <a:ext cx="9144000" cy="6088063"/>
          </a:xfrm>
          <a:prstGeom prst="rect">
            <a:avLst/>
          </a:prstGeom>
          <a:noFill/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36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LHC Start – 10. September 2008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638" y="2843733"/>
            <a:ext cx="4753301" cy="4287316"/>
          </a:xfrm>
        </p:spPr>
        <p:txBody>
          <a:bodyPr/>
          <a:lstStyle/>
          <a:p>
            <a:r>
              <a:rPr lang="de-DE" dirty="0"/>
              <a:t>Größtes Medienevent in der Geschichte der Wissenschaft</a:t>
            </a:r>
          </a:p>
          <a:p>
            <a:pPr lvl="3"/>
            <a:r>
              <a:rPr lang="de-DE" dirty="0"/>
              <a:t>Top News weltweit (keine weiteren Katastrophen, Politikevents etc.)</a:t>
            </a:r>
          </a:p>
          <a:p>
            <a:pPr lvl="1"/>
            <a:r>
              <a:rPr lang="en-US" altLang="en-US" dirty="0"/>
              <a:t>Eurovision live satellite feed von 9:00-18:00 + Webcast</a:t>
            </a:r>
          </a:p>
          <a:p>
            <a:pPr lvl="2"/>
            <a:r>
              <a:rPr lang="de-DE" dirty="0"/>
              <a:t>2500 TV Ausstrahlungen</a:t>
            </a:r>
          </a:p>
          <a:p>
            <a:pPr lvl="2"/>
            <a:r>
              <a:rPr lang="de-DE" dirty="0"/>
              <a:t>mehrere hundert Millionen Zuschauer</a:t>
            </a:r>
          </a:p>
          <a:p>
            <a:pPr lvl="1"/>
            <a:r>
              <a:rPr lang="de-DE" dirty="0"/>
              <a:t>260 akkreditierte Journalisten</a:t>
            </a:r>
          </a:p>
          <a:p>
            <a:pPr lvl="2"/>
            <a:r>
              <a:rPr lang="de-DE" dirty="0"/>
              <a:t>5800 Presseartikel</a:t>
            </a:r>
          </a:p>
          <a:p>
            <a:pPr lvl="1"/>
            <a:r>
              <a:rPr lang="de-DE" dirty="0"/>
              <a:t>100 Millionen Hits auf den CERN Webseiten</a:t>
            </a:r>
          </a:p>
        </p:txBody>
      </p:sp>
      <p:sp>
        <p:nvSpPr>
          <p:cNvPr id="3" name="object 8"/>
          <p:cNvSpPr/>
          <p:nvPr/>
        </p:nvSpPr>
        <p:spPr>
          <a:xfrm>
            <a:off x="5348365" y="1231166"/>
            <a:ext cx="4156443" cy="2764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5" name="Picture 6" descr="lh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899517"/>
            <a:ext cx="4191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CC 10 September c.jpg"/>
          <p:cNvPicPr>
            <a:picLocks noChangeAspect="1"/>
          </p:cNvPicPr>
          <p:nvPr/>
        </p:nvPicPr>
        <p:blipFill rotWithShape="1">
          <a:blip r:embed="rId5"/>
          <a:srcRect t="24224" b="69"/>
          <a:stretch/>
        </p:blipFill>
        <p:spPr bwMode="auto">
          <a:xfrm>
            <a:off x="5150401" y="4499917"/>
            <a:ext cx="4714447" cy="237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635054" y="4139877"/>
            <a:ext cx="3653730" cy="28803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 CERN Control Centre (LHC </a:t>
            </a:r>
            <a:r>
              <a:rPr lang="en-US" sz="1400" b="1" dirty="0" err="1">
                <a:solidFill>
                  <a:srgbClr val="002060"/>
                </a:solidFill>
                <a:latin typeface="Luxi Sans" charset="0"/>
              </a:rPr>
              <a:t>Kontrollraum</a:t>
            </a:r>
            <a:r>
              <a:rPr lang="en-US" sz="1400" b="1" dirty="0">
                <a:solidFill>
                  <a:srgbClr val="002060"/>
                </a:solidFill>
                <a:latin typeface="Luxi Sans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020204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LHC Start in deutschen Medien</a:t>
            </a:r>
            <a:endParaRPr lang="en-GB" dirty="0"/>
          </a:p>
        </p:txBody>
      </p:sp>
      <p:sp>
        <p:nvSpPr>
          <p:cNvPr id="3" name="object 3"/>
          <p:cNvSpPr/>
          <p:nvPr/>
        </p:nvSpPr>
        <p:spPr>
          <a:xfrm>
            <a:off x="6026721" y="992344"/>
            <a:ext cx="3549078" cy="213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08306" y="3120875"/>
            <a:ext cx="3266501" cy="1887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5256" y="7116920"/>
            <a:ext cx="3189325" cy="44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67311" y="4956684"/>
            <a:ext cx="3805820" cy="2204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76701" y="996240"/>
            <a:ext cx="2786427" cy="23751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800" y="971525"/>
            <a:ext cx="3322192" cy="29562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800" y="2581581"/>
            <a:ext cx="3491877" cy="24058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1800" y="4605265"/>
            <a:ext cx="4428980" cy="25562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9663" y="3372511"/>
            <a:ext cx="2401922" cy="3168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555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 err="1"/>
              <a:t>Erste</a:t>
            </a:r>
            <a:r>
              <a:rPr lang="en-US" dirty="0"/>
              <a:t> LHC </a:t>
            </a:r>
            <a:r>
              <a:rPr lang="en-US" dirty="0" err="1"/>
              <a:t>Kollisionen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× 3.5 TeV, 30. M</a:t>
            </a:r>
            <a:r>
              <a:rPr lang="de-DE" dirty="0" err="1"/>
              <a:t>ärz</a:t>
            </a:r>
            <a:r>
              <a:rPr lang="en-US" dirty="0"/>
              <a:t> 2010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noch</a:t>
            </a:r>
            <a:r>
              <a:rPr lang="en-US" dirty="0"/>
              <a:t>) </a:t>
            </a:r>
            <a:r>
              <a:rPr lang="en-US" dirty="0" err="1"/>
              <a:t>nicht</a:t>
            </a:r>
            <a:r>
              <a:rPr lang="en-US" dirty="0"/>
              <a:t> super-</a:t>
            </a:r>
            <a:r>
              <a:rPr lang="en-US" dirty="0" err="1"/>
              <a:t>spektakulär</a:t>
            </a:r>
            <a:r>
              <a:rPr lang="en-US" dirty="0"/>
              <a:t> (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ersten</a:t>
            </a:r>
            <a:r>
              <a:rPr lang="en-US" dirty="0"/>
              <a:t> </a:t>
            </a:r>
            <a:r>
              <a:rPr lang="en-US" dirty="0" err="1"/>
              <a:t>Kollisionen</a:t>
            </a:r>
            <a:r>
              <a:rPr lang="en-US" dirty="0"/>
              <a:t>…)</a:t>
            </a:r>
            <a:endParaRPr lang="en-GB" dirty="0"/>
          </a:p>
        </p:txBody>
      </p:sp>
      <p:pic>
        <p:nvPicPr>
          <p:cNvPr id="4" name="Picture 14" descr="AL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20" y="2051647"/>
            <a:ext cx="2801880" cy="2743199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pic>
        <p:nvPicPr>
          <p:cNvPr id="5" name="Picture 15" descr="atla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336" y="2025653"/>
            <a:ext cx="3888360" cy="2618280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pic>
        <p:nvPicPr>
          <p:cNvPr id="6" name="Picture 16" descr="CMS1stEv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80" y="4724141"/>
            <a:ext cx="4574520" cy="2512080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pic>
        <p:nvPicPr>
          <p:cNvPr id="7" name="Picture 17" descr="LHC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40" y="4969661"/>
            <a:ext cx="3985200" cy="2266560"/>
          </a:xfrm>
          <a:prstGeom prst="rect">
            <a:avLst/>
          </a:prstGeom>
          <a:noFill/>
          <a:ln>
            <a:noFill/>
          </a:ln>
          <a:effectLst>
            <a:outerShdw dist="38184" dir="2700000" algn="tl">
              <a:srgbClr val="000000">
                <a:alpha val="43000"/>
              </a:srgbClr>
            </a:outerShdw>
          </a:effectLst>
        </p:spPr>
      </p:pic>
      <p:sp>
        <p:nvSpPr>
          <p:cNvPr id="8" name="TextBox 20"/>
          <p:cNvSpPr txBox="1"/>
          <p:nvPr/>
        </p:nvSpPr>
        <p:spPr>
          <a:xfrm>
            <a:off x="5315841" y="6777581"/>
            <a:ext cx="749520" cy="3967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CMS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1143722" y="2051645"/>
            <a:ext cx="918359" cy="3967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ALICE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407040" y="5121941"/>
            <a:ext cx="836280" cy="39672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 err="1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LHCb</a:t>
            </a:r>
            <a:endParaRPr lang="en-GB" sz="2000" dirty="0">
              <a:solidFill>
                <a:srgbClr val="FF0000"/>
              </a:solidFill>
              <a:effectLst>
                <a:outerShdw dist="17961" dir="2700000">
                  <a:scrgbClr r="0" g="0" b="0"/>
                </a:outerShdw>
              </a:effectLst>
              <a:latin typeface="Luxi Sans" charset="0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5532816" y="3753652"/>
            <a:ext cx="973440" cy="396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Luxi Sans" charset="0"/>
                <a:ea typeface="ＭＳ Ｐゴシック" pitchFamily="2"/>
                <a:cs typeface="ＭＳ Ｐゴシック" pitchFamily="2"/>
              </a:rPr>
              <a:t>ATLAS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776" y="827511"/>
            <a:ext cx="9626600" cy="6417733"/>
            <a:chOff x="215776" y="827509"/>
            <a:chExt cx="9626600" cy="64177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6" y="827509"/>
              <a:ext cx="9626600" cy="64177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5688384" y="1187549"/>
              <a:ext cx="2736304" cy="347663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" tIns="9000" rIns="9000" bIns="9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msmincho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5pPr>
              <a:lvl6pPr marL="25146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6pPr>
              <a:lvl7pPr marL="29718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7pPr>
              <a:lvl8pPr marL="34290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8pPr>
              <a:lvl9pPr marL="3886200" indent="-228600" eaLnBrk="0" fontAlgn="base" hangingPunct="0">
                <a:lnSpc>
                  <a:spcPct val="9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msmincho" charset="0"/>
                  <a:cs typeface="msmincho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rgbClr val="002060"/>
                  </a:solidFill>
                  <a:latin typeface="Luxi Sans" charset="0"/>
                </a:rPr>
                <a:t>ATLAS </a:t>
              </a:r>
              <a:r>
                <a:rPr lang="en-US" sz="2000" b="1" dirty="0" err="1">
                  <a:solidFill>
                    <a:srgbClr val="002060"/>
                  </a:solidFill>
                  <a:latin typeface="Luxi Sans" charset="0"/>
                </a:rPr>
                <a:t>Kontrollraum</a:t>
              </a:r>
              <a:r>
                <a:rPr lang="en-US" sz="2000" b="1" dirty="0">
                  <a:solidFill>
                    <a:srgbClr val="002060"/>
                  </a:solidFill>
                  <a:latin typeface="Luxi Sans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8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/>
              <a:t>Higgs-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Entdeckung</a:t>
            </a:r>
            <a:r>
              <a:rPr lang="en-US" dirty="0"/>
              <a:t> 4. </a:t>
            </a:r>
            <a:r>
              <a:rPr lang="en-US" dirty="0" err="1"/>
              <a:t>Juli</a:t>
            </a:r>
            <a:r>
              <a:rPr lang="en-US" dirty="0"/>
              <a:t> 2012</a:t>
            </a:r>
          </a:p>
        </p:txBody>
      </p:sp>
      <p:pic>
        <p:nvPicPr>
          <p:cNvPr id="6" name="Picture 5" descr="1207136_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3896878"/>
            <a:ext cx="4572000" cy="305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_13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2" y="3896876"/>
            <a:ext cx="457200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179906" y="4334185"/>
            <a:ext cx="132490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Peter Higgs</a:t>
            </a:r>
          </a:p>
        </p:txBody>
      </p:sp>
      <p:sp>
        <p:nvSpPr>
          <p:cNvPr id="3" name="Oval 2"/>
          <p:cNvSpPr/>
          <p:nvPr/>
        </p:nvSpPr>
        <p:spPr bwMode="auto">
          <a:xfrm rot="1317646">
            <a:off x="7068110" y="5179745"/>
            <a:ext cx="1555677" cy="1133923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064648" y="4713968"/>
            <a:ext cx="576064" cy="864096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 descr="1207136_42-A4-at-144-dpi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25314"/>
          <a:stretch/>
        </p:blipFill>
        <p:spPr>
          <a:xfrm>
            <a:off x="385705" y="1547855"/>
            <a:ext cx="2062321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1207136_62-A4-at-144-dpi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21962"/>
          <a:stretch/>
        </p:blipFill>
        <p:spPr>
          <a:xfrm>
            <a:off x="7586534" y="1547609"/>
            <a:ext cx="2062290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1207136_10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88" y="1043535"/>
            <a:ext cx="3960440" cy="2643163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024088" y="2267671"/>
            <a:ext cx="10801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Fran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ois</a:t>
            </a:r>
          </a:p>
          <a:p>
            <a:r>
              <a:rPr lang="en-US" sz="1600" b="1" dirty="0" err="1">
                <a:solidFill>
                  <a:srgbClr val="FFFF00"/>
                </a:solidFill>
                <a:latin typeface="Arial"/>
                <a:cs typeface="Arial"/>
              </a:rPr>
              <a:t>Englert</a:t>
            </a:r>
            <a:endParaRPr lang="en-US" sz="1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7934" y="3131767"/>
            <a:ext cx="87655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Peter</a:t>
            </a:r>
          </a:p>
          <a:p>
            <a:r>
              <a:rPr lang="en-US" sz="1600" b="1" dirty="0">
                <a:solidFill>
                  <a:srgbClr val="FFFF00"/>
                </a:solidFill>
                <a:latin typeface="Arial"/>
                <a:cs typeface="Arial"/>
              </a:rPr>
              <a:t>Higgs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843" y="3364341"/>
            <a:ext cx="1689886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Joe </a:t>
            </a:r>
            <a:r>
              <a:rPr lang="en-US" sz="1200" b="1" dirty="0" err="1">
                <a:solidFill>
                  <a:srgbClr val="FFFF00"/>
                </a:solidFill>
              </a:rPr>
              <a:t>Incandela</a:t>
            </a:r>
            <a:r>
              <a:rPr lang="en-US" sz="1200" b="1" dirty="0">
                <a:solidFill>
                  <a:srgbClr val="FFFF00"/>
                </a:solidFill>
              </a:rPr>
              <a:t> (CMS)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9753" y="3347791"/>
            <a:ext cx="1999073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</a:rPr>
              <a:t>Fabiola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en-US" sz="1200" b="1" dirty="0" err="1">
                <a:solidFill>
                  <a:srgbClr val="FFFF00"/>
                </a:solidFill>
              </a:rPr>
              <a:t>Gianotti</a:t>
            </a:r>
            <a:r>
              <a:rPr lang="en-US" sz="1200" b="1" dirty="0">
                <a:solidFill>
                  <a:srgbClr val="FFFF00"/>
                </a:solidFill>
              </a:rPr>
              <a:t> (ATLAS)</a:t>
            </a:r>
          </a:p>
        </p:txBody>
      </p:sp>
    </p:spTree>
    <p:extLst>
      <p:ext uri="{BB962C8B-B14F-4D97-AF65-F5344CB8AC3E}">
        <p14:creationId xmlns:p14="http://schemas.microsoft.com/office/powerpoint/2010/main" val="333573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</a:t>
            </a:r>
            <a:r>
              <a:rPr lang="en-US" dirty="0" err="1"/>
              <a:t>Gelände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grosse</a:t>
            </a:r>
            <a:r>
              <a:rPr lang="en-US" dirty="0"/>
              <a:t> </a:t>
            </a:r>
            <a:r>
              <a:rPr lang="en-US" dirty="0" err="1"/>
              <a:t>Standorte</a:t>
            </a:r>
            <a:endParaRPr lang="en-US" dirty="0"/>
          </a:p>
          <a:p>
            <a:pPr lvl="1"/>
            <a:r>
              <a:rPr lang="en-US" dirty="0" err="1"/>
              <a:t>Meyrin</a:t>
            </a:r>
            <a:r>
              <a:rPr lang="en-US" dirty="0"/>
              <a:t> (</a:t>
            </a:r>
            <a:r>
              <a:rPr lang="en-US" dirty="0" err="1"/>
              <a:t>Schweiz</a:t>
            </a:r>
            <a:r>
              <a:rPr lang="en-US" dirty="0"/>
              <a:t>,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Erweiterung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Frankreich</a:t>
            </a:r>
            <a:r>
              <a:rPr lang="en-US" dirty="0"/>
              <a:t> </a:t>
            </a:r>
            <a:r>
              <a:rPr lang="en-US" dirty="0" err="1"/>
              <a:t>Ende</a:t>
            </a:r>
            <a:r>
              <a:rPr lang="en-US" dirty="0"/>
              <a:t> 1960er </a:t>
            </a:r>
            <a:r>
              <a:rPr lang="en-US" dirty="0" err="1"/>
              <a:t>Jahre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Prevessin</a:t>
            </a:r>
            <a:r>
              <a:rPr lang="en-US" dirty="0"/>
              <a:t> (</a:t>
            </a:r>
            <a:r>
              <a:rPr lang="en-US" dirty="0" err="1"/>
              <a:t>Frankreich</a:t>
            </a:r>
            <a:r>
              <a:rPr lang="en-US" dirty="0"/>
              <a:t>, </a:t>
            </a:r>
            <a:r>
              <a:rPr lang="en-US" dirty="0" err="1"/>
              <a:t>seit</a:t>
            </a:r>
            <a:r>
              <a:rPr lang="en-US" dirty="0"/>
              <a:t> 1970er </a:t>
            </a:r>
            <a:r>
              <a:rPr lang="en-US" dirty="0" err="1"/>
              <a:t>Jahre</a:t>
            </a:r>
            <a:r>
              <a:rPr lang="en-US" dirty="0"/>
              <a:t>, </a:t>
            </a:r>
            <a:r>
              <a:rPr lang="en-US" dirty="0" err="1"/>
              <a:t>zunächst</a:t>
            </a:r>
            <a:r>
              <a:rPr lang="en-US" dirty="0"/>
              <a:t> </a:t>
            </a:r>
            <a:r>
              <a:rPr lang="en-US" dirty="0" err="1"/>
              <a:t>eigenständig</a:t>
            </a:r>
            <a:r>
              <a:rPr lang="en-US" dirty="0"/>
              <a:t>)</a:t>
            </a:r>
          </a:p>
          <a:p>
            <a:r>
              <a:rPr lang="en-US" dirty="0"/>
              <a:t>8 </a:t>
            </a:r>
            <a:r>
              <a:rPr lang="en-US" dirty="0" err="1"/>
              <a:t>kleinere</a:t>
            </a:r>
            <a:r>
              <a:rPr lang="en-US" dirty="0"/>
              <a:t> </a:t>
            </a:r>
            <a:r>
              <a:rPr lang="en-US" dirty="0" err="1"/>
              <a:t>Standorte</a:t>
            </a:r>
            <a:r>
              <a:rPr lang="en-US" dirty="0"/>
              <a:t> </a:t>
            </a:r>
            <a:r>
              <a:rPr lang="en-US" dirty="0" err="1"/>
              <a:t>entlang</a:t>
            </a:r>
            <a:r>
              <a:rPr lang="en-US" dirty="0"/>
              <a:t> des LHC Tunnels (in CH, F)</a:t>
            </a:r>
          </a:p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kleinere</a:t>
            </a:r>
            <a:r>
              <a:rPr lang="en-US" dirty="0"/>
              <a:t> </a:t>
            </a:r>
            <a:r>
              <a:rPr lang="en-US" dirty="0" err="1"/>
              <a:t>Standorte</a:t>
            </a:r>
            <a:r>
              <a:rPr lang="en-US" dirty="0"/>
              <a:t> (SPS, LHC </a:t>
            </a:r>
            <a:r>
              <a:rPr lang="en-US" dirty="0" err="1"/>
              <a:t>Magnethalle</a:t>
            </a:r>
            <a:r>
              <a:rPr lang="en-US" dirty="0"/>
              <a:t> </a:t>
            </a:r>
            <a:r>
              <a:rPr lang="en-US" dirty="0" err="1"/>
              <a:t>usw</a:t>
            </a:r>
            <a:r>
              <a:rPr lang="en-US" dirty="0"/>
              <a:t>.)</a:t>
            </a:r>
          </a:p>
        </p:txBody>
      </p:sp>
      <p:pic>
        <p:nvPicPr>
          <p:cNvPr id="5" name="Picture 4" descr="0108001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77" y="3654252"/>
            <a:ext cx="3510849" cy="3581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0507030_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3625693"/>
            <a:ext cx="4752528" cy="3668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437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</a:t>
            </a:r>
            <a:r>
              <a:rPr lang="en-US" dirty="0" err="1"/>
              <a:t>Zerfall</a:t>
            </a:r>
            <a:r>
              <a:rPr lang="en-US" dirty="0"/>
              <a:t>  H </a:t>
            </a:r>
            <a:r>
              <a:rPr lang="en-US" dirty="0">
                <a:sym typeface="Wingdings"/>
              </a:rPr>
              <a:t> </a:t>
            </a:r>
            <a:r>
              <a:rPr lang="el-GR" dirty="0" err="1">
                <a:latin typeface="Calibri"/>
              </a:rPr>
              <a:t>γγ</a:t>
            </a:r>
            <a:endParaRPr lang="en-US" dirty="0"/>
          </a:p>
        </p:txBody>
      </p:sp>
      <p:pic>
        <p:nvPicPr>
          <p:cNvPr id="3" name="Picture 2" descr="Fig1-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187551"/>
            <a:ext cx="9180000" cy="5889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64448" y="1115543"/>
            <a:ext cx="471604" cy="72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γ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6696" y="5796063"/>
            <a:ext cx="471604" cy="72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γ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32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in den </a:t>
            </a:r>
            <a:r>
              <a:rPr lang="en-US" dirty="0" err="1"/>
              <a:t>Medien</a:t>
            </a:r>
            <a:endParaRPr lang="en-GB" dirty="0"/>
          </a:p>
        </p:txBody>
      </p:sp>
      <p:pic>
        <p:nvPicPr>
          <p:cNvPr id="4" name="Picture 3" descr="economist p1.jpg"/>
          <p:cNvPicPr>
            <a:picLocks noChangeAspect="1"/>
          </p:cNvPicPr>
          <p:nvPr/>
        </p:nvPicPr>
        <p:blipFill rotWithShape="1">
          <a:blip r:embed="rId3"/>
          <a:srcRect t="3979" r="3195"/>
          <a:stretch/>
        </p:blipFill>
        <p:spPr>
          <a:xfrm>
            <a:off x="5832400" y="795242"/>
            <a:ext cx="3663534" cy="471278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1" y="974837"/>
            <a:ext cx="3632962" cy="482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4066373"/>
            <a:ext cx="5507272" cy="3097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1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Stand der </a:t>
            </a:r>
            <a:r>
              <a:rPr lang="en-US" dirty="0" err="1"/>
              <a:t>Erkenntnisse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638" y="1189038"/>
            <a:ext cx="4909690" cy="5942012"/>
          </a:xfrm>
        </p:spPr>
        <p:txBody>
          <a:bodyPr/>
          <a:lstStyle/>
          <a:p>
            <a:r>
              <a:rPr lang="en-US" dirty="0" err="1"/>
              <a:t>Entdeckung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neuen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Teilchens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Juli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2012</a:t>
            </a:r>
          </a:p>
          <a:p>
            <a:pPr lvl="1"/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ein</a:t>
            </a:r>
            <a:r>
              <a:rPr lang="en-US" dirty="0">
                <a:solidFill>
                  <a:srgbClr val="FF0000"/>
                </a:solidFill>
              </a:rPr>
              <a:t> Boson </a:t>
            </a:r>
            <a:r>
              <a:rPr lang="en-US" dirty="0"/>
              <a:t>(Spin 0 </a:t>
            </a:r>
            <a:r>
              <a:rPr lang="en-US" dirty="0" err="1"/>
              <a:t>oder</a:t>
            </a:r>
            <a:r>
              <a:rPr lang="en-US" dirty="0"/>
              <a:t> 2)</a:t>
            </a:r>
          </a:p>
          <a:p>
            <a:pPr lvl="1"/>
            <a:r>
              <a:rPr lang="en-US" dirty="0" err="1"/>
              <a:t>Damals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: </a:t>
            </a:r>
            <a:r>
              <a:rPr lang="en-US" dirty="0" err="1"/>
              <a:t>ein</a:t>
            </a:r>
            <a:r>
              <a:rPr lang="en-US" dirty="0"/>
              <a:t> Higgs?</a:t>
            </a:r>
          </a:p>
          <a:p>
            <a:r>
              <a:rPr lang="en-US" dirty="0" err="1"/>
              <a:t>Klar</a:t>
            </a:r>
            <a:r>
              <a:rPr lang="en-US" dirty="0"/>
              <a:t> </a:t>
            </a:r>
            <a:r>
              <a:rPr lang="en-US" dirty="0" err="1"/>
              <a:t>seit</a:t>
            </a:r>
            <a:r>
              <a:rPr lang="en-US" dirty="0"/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März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2013</a:t>
            </a:r>
          </a:p>
          <a:p>
            <a:pPr lvl="1"/>
            <a:r>
              <a:rPr lang="en-US" dirty="0" err="1"/>
              <a:t>Ja</a:t>
            </a:r>
            <a:r>
              <a:rPr lang="en-US" dirty="0"/>
              <a:t>,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ein</a:t>
            </a:r>
            <a:r>
              <a:rPr lang="en-US" dirty="0">
                <a:solidFill>
                  <a:srgbClr val="FF0000"/>
                </a:solidFill>
              </a:rPr>
              <a:t> Higgs Boson</a:t>
            </a:r>
          </a:p>
          <a:p>
            <a:pPr lvl="2"/>
            <a:r>
              <a:rPr lang="en-US" dirty="0"/>
              <a:t>Spin 0 (</a:t>
            </a:r>
            <a:r>
              <a:rPr lang="en-US" dirty="0" err="1"/>
              <a:t>konsistent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Higgs)</a:t>
            </a:r>
          </a:p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klar</a:t>
            </a:r>
            <a:r>
              <a:rPr lang="en-US" dirty="0"/>
              <a:t> </a:t>
            </a:r>
            <a:r>
              <a:rPr lang="en-US" sz="1200" dirty="0"/>
              <a:t>(</a:t>
            </a:r>
            <a:r>
              <a:rPr lang="en-US" sz="1200" dirty="0" err="1"/>
              <a:t>wird</a:t>
            </a:r>
            <a:r>
              <a:rPr lang="en-US" sz="1200" dirty="0"/>
              <a:t> </a:t>
            </a:r>
            <a:r>
              <a:rPr lang="en-US" sz="1200" dirty="0" err="1"/>
              <a:t>noch</a:t>
            </a:r>
            <a:r>
              <a:rPr lang="en-US" sz="1200" dirty="0"/>
              <a:t> </a:t>
            </a:r>
            <a:r>
              <a:rPr lang="en-US" sz="1200" dirty="0" err="1"/>
              <a:t>Jahre</a:t>
            </a:r>
            <a:r>
              <a:rPr lang="en-US" sz="1200" dirty="0"/>
              <a:t> </a:t>
            </a:r>
            <a:r>
              <a:rPr lang="en-US" sz="1200" dirty="0" err="1"/>
              <a:t>dauern</a:t>
            </a:r>
            <a:r>
              <a:rPr lang="en-US" sz="1200" dirty="0"/>
              <a:t>…)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Welche</a:t>
            </a:r>
            <a:r>
              <a:rPr lang="en-US" dirty="0">
                <a:solidFill>
                  <a:srgbClr val="FF0000"/>
                </a:solidFill>
              </a:rPr>
              <a:t> Art Higgs Boson?</a:t>
            </a:r>
          </a:p>
          <a:p>
            <a:pPr lvl="2"/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Standardmodell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Higgs</a:t>
            </a:r>
            <a:r>
              <a:rPr lang="en-US" dirty="0"/>
              <a:t>?</a:t>
            </a:r>
          </a:p>
          <a:p>
            <a:pPr lvl="3"/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Higgs </a:t>
            </a:r>
            <a:r>
              <a:rPr lang="en-US" dirty="0" err="1"/>
              <a:t>Teilchen</a:t>
            </a:r>
            <a:r>
              <a:rPr lang="en-US" dirty="0"/>
              <a:t>,   </a:t>
            </a:r>
            <a:r>
              <a:rPr lang="en-US" dirty="0">
                <a:solidFill>
                  <a:srgbClr val="FF0000"/>
                </a:solidFill>
              </a:rPr>
              <a:t>DAS </a:t>
            </a:r>
            <a:r>
              <a:rPr lang="en-US" dirty="0">
                <a:solidFill>
                  <a:srgbClr val="000090"/>
                </a:solidFill>
              </a:rPr>
              <a:t>“Peter Higgs” Boson</a:t>
            </a:r>
          </a:p>
          <a:p>
            <a:pPr lvl="2"/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SUSY</a:t>
            </a:r>
            <a:r>
              <a:rPr lang="en-US" dirty="0">
                <a:solidFill>
                  <a:srgbClr val="000090"/>
                </a:solidFill>
              </a:rPr>
              <a:t> Higgs</a:t>
            </a:r>
            <a:r>
              <a:rPr lang="en-US" dirty="0"/>
              <a:t>?</a:t>
            </a:r>
          </a:p>
          <a:p>
            <a:pPr marL="935037" lvl="3" indent="0"/>
            <a:r>
              <a:rPr lang="en-US" dirty="0"/>
              <a:t>	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mindestens</a:t>
            </a:r>
            <a:r>
              <a:rPr lang="en-US" dirty="0"/>
              <a:t> 5 </a:t>
            </a:r>
            <a:r>
              <a:rPr lang="en-US" dirty="0" err="1"/>
              <a:t>verschiedene</a:t>
            </a:r>
            <a:r>
              <a:rPr lang="en-US" dirty="0"/>
              <a:t> 	Higgs 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geben</a:t>
            </a:r>
            <a:endParaRPr lang="en-US" dirty="0"/>
          </a:p>
          <a:p>
            <a:pPr marL="647700" lvl="2" indent="0">
              <a:buNone/>
            </a:pPr>
            <a:r>
              <a:rPr lang="en-US" dirty="0" err="1"/>
              <a:t>vielleicht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gerade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das </a:t>
            </a:r>
            <a:r>
              <a:rPr lang="en-US" dirty="0" err="1"/>
              <a:t>erste</a:t>
            </a:r>
            <a:r>
              <a:rPr lang="en-US" dirty="0"/>
              <a:t> </a:t>
            </a:r>
            <a:r>
              <a:rPr lang="en-US" dirty="0" err="1"/>
              <a:t>gefunden</a:t>
            </a:r>
            <a:r>
              <a:rPr lang="en-US" dirty="0"/>
              <a:t> und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…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899517"/>
            <a:ext cx="4684836" cy="6332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64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12" y="971525"/>
            <a:ext cx="1773936" cy="17739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37415" cy="912812"/>
          </a:xfrm>
        </p:spPr>
        <p:txBody>
          <a:bodyPr/>
          <a:lstStyle/>
          <a:p>
            <a:r>
              <a:rPr lang="en-US" dirty="0" err="1"/>
              <a:t>Nobelpreis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de-DE" dirty="0"/>
              <a:t> Englert und </a:t>
            </a:r>
            <a:r>
              <a:rPr lang="de-DE" dirty="0" err="1"/>
              <a:t>Higgs</a:t>
            </a:r>
            <a:r>
              <a:rPr lang="de-DE" dirty="0"/>
              <a:t>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46" y="2051645"/>
            <a:ext cx="6010503" cy="33843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4445824"/>
            <a:ext cx="24384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4" y="5145533"/>
            <a:ext cx="3073555" cy="17306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800" y="971527"/>
            <a:ext cx="7877478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“…for the theoretical discovery of a mechanism that contributes to our understanding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of the origin of mass of subatomic particles, and which recently was confirmed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through </a:t>
            </a:r>
            <a:r>
              <a:rPr lang="en-US" sz="1600" b="1" dirty="0">
                <a:solidFill>
                  <a:schemeClr val="accent6"/>
                </a:solidFill>
              </a:rPr>
              <a:t>the discovery of the predicted fundamental particle</a:t>
            </a:r>
            <a:r>
              <a:rPr lang="en-US" sz="1600" dirty="0">
                <a:solidFill>
                  <a:schemeClr val="accent6"/>
                </a:solidFill>
              </a:rPr>
              <a:t>,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n-US" sz="1600" b="1" dirty="0">
                <a:solidFill>
                  <a:schemeClr val="accent6"/>
                </a:solidFill>
              </a:rPr>
              <a:t>by the ATLAS and CMS experiments at CERN’s Large Hadron Collider.</a:t>
            </a:r>
            <a:r>
              <a:rPr lang="en-US" sz="1600" dirty="0">
                <a:solidFill>
                  <a:schemeClr val="accent6"/>
                </a:solidFill>
              </a:rPr>
              <a:t>”</a:t>
            </a:r>
            <a:endParaRPr lang="en-GB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 err="1"/>
              <a:t>Standardmodell</a:t>
            </a:r>
            <a:r>
              <a:rPr lang="en-US" dirty="0"/>
              <a:t> </a:t>
            </a:r>
            <a:r>
              <a:rPr lang="en-US" dirty="0" err="1"/>
              <a:t>Teilchenentdeckungen</a:t>
            </a:r>
            <a:endParaRPr lang="en-US" dirty="0"/>
          </a:p>
        </p:txBody>
      </p:sp>
      <p:pic>
        <p:nvPicPr>
          <p:cNvPr id="3" name="Picture 2" descr="timelineofstandard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8" y="975121"/>
            <a:ext cx="7556500" cy="626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71805" y="4139879"/>
            <a:ext cx="2066591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Ist</a:t>
            </a:r>
            <a:r>
              <a:rPr lang="en-US" b="1" dirty="0">
                <a:solidFill>
                  <a:srgbClr val="0000FF"/>
                </a:solidFill>
              </a:rPr>
              <a:t> dies das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letzte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zu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err="1">
                <a:solidFill>
                  <a:srgbClr val="0000FF"/>
                </a:solidFill>
              </a:rPr>
              <a:t>entdeckende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err="1">
                <a:solidFill>
                  <a:srgbClr val="0000FF"/>
                </a:solidFill>
              </a:rPr>
              <a:t>Teilchen</a:t>
            </a:r>
            <a:r>
              <a:rPr lang="en-US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Left Arrow 4"/>
          <p:cNvSpPr/>
          <p:nvPr/>
        </p:nvSpPr>
        <p:spPr bwMode="auto">
          <a:xfrm rot="17814641">
            <a:off x="7443642" y="6006013"/>
            <a:ext cx="1207091" cy="160569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68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Jenseits</a:t>
            </a:r>
            <a:r>
              <a:rPr lang="en-US" altLang="en-US" dirty="0"/>
              <a:t> des </a:t>
            </a:r>
            <a:r>
              <a:rPr lang="en-US" altLang="en-US" dirty="0" err="1"/>
              <a:t>Standardmodells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Standardmodell</a:t>
            </a:r>
            <a:endParaRPr lang="en-GB" dirty="0"/>
          </a:p>
          <a:p>
            <a:pPr lvl="1"/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Materieteilchen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Fermionen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(Spin ½),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Kraftteilchen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Bosonen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(Spin 1)</a:t>
            </a:r>
          </a:p>
          <a:p>
            <a:pPr lvl="1"/>
            <a:r>
              <a:rPr lang="en-GB" dirty="0" err="1"/>
              <a:t>Warum</a:t>
            </a:r>
            <a:r>
              <a:rPr lang="en-GB" dirty="0"/>
              <a:t> </a:t>
            </a:r>
            <a:r>
              <a:rPr lang="en-GB" dirty="0" err="1"/>
              <a:t>diese</a:t>
            </a:r>
            <a:r>
              <a:rPr lang="en-GB" dirty="0"/>
              <a:t> </a:t>
            </a:r>
            <a:r>
              <a:rPr lang="en-GB" dirty="0" err="1"/>
              <a:t>Asymmetrie</a:t>
            </a:r>
            <a:r>
              <a:rPr lang="en-GB" dirty="0"/>
              <a:t> (</a:t>
            </a:r>
            <a:r>
              <a:rPr lang="en-GB" dirty="0" err="1"/>
              <a:t>Fermionen</a:t>
            </a:r>
            <a:r>
              <a:rPr lang="en-GB" dirty="0"/>
              <a:t> – </a:t>
            </a:r>
            <a:r>
              <a:rPr lang="en-GB" dirty="0" err="1"/>
              <a:t>Bosonen</a:t>
            </a:r>
            <a:r>
              <a:rPr lang="en-GB" dirty="0"/>
              <a:t>)?</a:t>
            </a:r>
          </a:p>
          <a:p>
            <a:r>
              <a:rPr lang="en-GB" dirty="0" err="1"/>
              <a:t>Erweiterung</a:t>
            </a:r>
            <a:r>
              <a:rPr lang="en-GB" dirty="0"/>
              <a:t> des </a:t>
            </a:r>
            <a:r>
              <a:rPr lang="en-GB" dirty="0" err="1"/>
              <a:t>Standardmodells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neue</a:t>
            </a:r>
            <a:r>
              <a:rPr lang="en-GB" dirty="0"/>
              <a:t> </a:t>
            </a:r>
            <a:r>
              <a:rPr lang="en-GB" dirty="0" err="1"/>
              <a:t>Symmetrie</a:t>
            </a:r>
            <a:r>
              <a:rPr lang="en-GB" dirty="0"/>
              <a:t>: </a:t>
            </a:r>
            <a:r>
              <a:rPr lang="en-GB" dirty="0" err="1"/>
              <a:t>Supersymmetrie</a:t>
            </a:r>
            <a:r>
              <a:rPr lang="en-GB" dirty="0"/>
              <a:t> (SUSY)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SUSY </a:t>
            </a:r>
            <a:r>
              <a:rPr lang="en-GB" dirty="0" err="1">
                <a:solidFill>
                  <a:srgbClr val="FF0000"/>
                </a:solidFill>
              </a:rPr>
              <a:t>Materieteilchen</a:t>
            </a:r>
            <a:r>
              <a:rPr lang="en-GB" dirty="0">
                <a:solidFill>
                  <a:srgbClr val="FF0000"/>
                </a:solidFill>
              </a:rPr>
              <a:t> = </a:t>
            </a:r>
            <a:r>
              <a:rPr lang="en-GB" dirty="0" err="1">
                <a:solidFill>
                  <a:srgbClr val="FF0000"/>
                </a:solidFill>
              </a:rPr>
              <a:t>Bosonen</a:t>
            </a:r>
            <a:r>
              <a:rPr lang="en-GB" dirty="0">
                <a:solidFill>
                  <a:srgbClr val="FF0000"/>
                </a:solidFill>
              </a:rPr>
              <a:t>, SUSY </a:t>
            </a:r>
            <a:r>
              <a:rPr lang="en-GB" dirty="0" err="1">
                <a:solidFill>
                  <a:srgbClr val="FF0000"/>
                </a:solidFill>
              </a:rPr>
              <a:t>Kraftteilchen</a:t>
            </a:r>
            <a:r>
              <a:rPr lang="en-GB" dirty="0">
                <a:solidFill>
                  <a:srgbClr val="FF0000"/>
                </a:solidFill>
              </a:rPr>
              <a:t> = </a:t>
            </a:r>
            <a:r>
              <a:rPr lang="en-GB" dirty="0" err="1">
                <a:solidFill>
                  <a:srgbClr val="FF0000"/>
                </a:solidFill>
              </a:rPr>
              <a:t>Fermionen</a:t>
            </a:r>
            <a:endParaRPr lang="en-GB" dirty="0">
              <a:solidFill>
                <a:srgbClr val="FF0000"/>
              </a:solidFill>
            </a:endParaRPr>
          </a:p>
          <a:p>
            <a:pPr lvl="1"/>
            <a:r>
              <a:rPr lang="en-GB" dirty="0" err="1"/>
              <a:t>Verdopplung</a:t>
            </a:r>
            <a:r>
              <a:rPr lang="en-GB" dirty="0"/>
              <a:t> </a:t>
            </a:r>
            <a:r>
              <a:rPr lang="en-GB" dirty="0" err="1"/>
              <a:t>aller</a:t>
            </a:r>
            <a:r>
              <a:rPr lang="en-GB" dirty="0"/>
              <a:t> </a:t>
            </a:r>
            <a:r>
              <a:rPr lang="en-GB" dirty="0" err="1"/>
              <a:t>bisherigen</a:t>
            </a:r>
            <a:r>
              <a:rPr lang="en-GB" dirty="0"/>
              <a:t> </a:t>
            </a:r>
            <a:r>
              <a:rPr lang="en-GB" dirty="0" err="1"/>
              <a:t>Elementarteilchen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3"/>
          <a:stretch>
            <a:fillRect/>
          </a:stretch>
        </p:blipFill>
        <p:spPr bwMode="auto">
          <a:xfrm>
            <a:off x="2260600" y="4414663"/>
            <a:ext cx="1927225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29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394026"/>
            <a:ext cx="1981200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85825" y="6210126"/>
            <a:ext cx="30432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55860" rIns="89982" bIns="4679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>
                <a:solidFill>
                  <a:srgbClr val="0000FF"/>
                </a:solidFill>
                <a:latin typeface="Luxi Sans" charset="0"/>
              </a:rPr>
              <a:t>Neue Quantenzahl R-parity: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143451"/>
            <a:ext cx="19748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2788" y="6106938"/>
            <a:ext cx="2366962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55860" rIns="89982" bIns="4679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800">
                <a:latin typeface="Luxi Sans" charset="0"/>
              </a:rPr>
              <a:t>=  </a:t>
            </a:r>
            <a:r>
              <a:rPr lang="en-US" sz="1800">
                <a:solidFill>
                  <a:srgbClr val="0000FF"/>
                </a:solidFill>
                <a:latin typeface="Luxi Sans" charset="0"/>
              </a:rPr>
              <a:t>+1  SM Teilchen</a:t>
            </a:r>
          </a:p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800">
                <a:latin typeface="Luxi Sans" charset="0"/>
              </a:rPr>
              <a:t>    </a:t>
            </a:r>
            <a:r>
              <a:rPr lang="en-US" sz="1800">
                <a:solidFill>
                  <a:srgbClr val="FF0000"/>
                </a:solidFill>
                <a:latin typeface="Luxi Sans" charset="0"/>
              </a:rPr>
              <a:t>- 1  SUSY Teilchen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40097" y="6849888"/>
            <a:ext cx="8548687" cy="3143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19579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96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b="1" dirty="0">
                <a:solidFill>
                  <a:srgbClr val="0000FF"/>
                </a:solidFill>
                <a:latin typeface="Luxi Sans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Wenn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R-parity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erhalten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Leichtestes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SUSY </a:t>
            </a:r>
            <a:r>
              <a:rPr lang="en-US" sz="2000" b="1" dirty="0" err="1">
                <a:solidFill>
                  <a:srgbClr val="0000FF"/>
                </a:solidFill>
                <a:latin typeface="Luxi Sans" charset="0"/>
              </a:rPr>
              <a:t>Teilchen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 (LSP) </a:t>
            </a:r>
            <a:r>
              <a:rPr lang="en-US" sz="2000" b="1" dirty="0">
                <a:solidFill>
                  <a:srgbClr val="FF0000"/>
                </a:solidFill>
                <a:latin typeface="Luxi Sans" charset="0"/>
              </a:rPr>
              <a:t>STABIL</a:t>
            </a:r>
            <a:r>
              <a:rPr lang="en-US" sz="2000" b="1" dirty="0">
                <a:solidFill>
                  <a:srgbClr val="0000FF"/>
                </a:solidFill>
                <a:latin typeface="Luxi Sans" charset="0"/>
              </a:rPr>
              <a:t>(!!!) </a:t>
            </a:r>
          </a:p>
        </p:txBody>
      </p:sp>
    </p:spTree>
    <p:extLst>
      <p:ext uri="{BB962C8B-B14F-4D97-AF65-F5344CB8AC3E}">
        <p14:creationId xmlns:p14="http://schemas.microsoft.com/office/powerpoint/2010/main" val="4096221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Bestandteile des Universums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</a:t>
            </a:r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Daten</a:t>
            </a:r>
            <a:r>
              <a:rPr lang="en-US" dirty="0"/>
              <a:t> von Planck + WMAP </a:t>
            </a:r>
            <a:r>
              <a:rPr lang="en-US" dirty="0" err="1"/>
              <a:t>polarisation</a:t>
            </a:r>
            <a:r>
              <a:rPr lang="en-US" dirty="0"/>
              <a:t> + </a:t>
            </a:r>
            <a:r>
              <a:rPr lang="en-US" dirty="0" err="1"/>
              <a:t>highL</a:t>
            </a:r>
            <a:r>
              <a:rPr lang="en-US" dirty="0"/>
              <a:t> + BAO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Abgeleitete Größen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Hubble Konstante</a:t>
            </a:r>
            <a:r>
              <a:rPr lang="de-DE" dirty="0"/>
              <a:t>: 67.80 ± 0.77 km s</a:t>
            </a:r>
            <a:r>
              <a:rPr lang="de-DE" baseline="30000" dirty="0"/>
              <a:t>–1</a:t>
            </a:r>
            <a:r>
              <a:rPr lang="de-DE" dirty="0"/>
              <a:t> </a:t>
            </a:r>
            <a:r>
              <a:rPr lang="de-DE" dirty="0" err="1"/>
              <a:t>Mpc</a:t>
            </a:r>
            <a:r>
              <a:rPr lang="de-DE" baseline="30000" dirty="0"/>
              <a:t>–1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Alter des Universums</a:t>
            </a:r>
            <a:r>
              <a:rPr lang="de-DE" dirty="0"/>
              <a:t>: 13.798 ± 0.037 Milliarden Jahre</a:t>
            </a:r>
          </a:p>
          <a:p>
            <a:pPr lvl="1"/>
            <a:endParaRPr lang="de-DE" baseline="30000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96" y="2771725"/>
            <a:ext cx="2244380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5621" y="1763615"/>
            <a:ext cx="1903085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000FF"/>
                </a:solidFill>
              </a:rPr>
              <a:t>Dunkle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err="1">
                <a:solidFill>
                  <a:srgbClr val="0000FF"/>
                </a:solidFill>
              </a:rPr>
              <a:t>Materie</a:t>
            </a:r>
            <a:r>
              <a:rPr lang="en-US" sz="18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25.7% </a:t>
            </a:r>
            <a:r>
              <a:rPr lang="en-US" sz="1800" b="1" dirty="0">
                <a:solidFill>
                  <a:srgbClr val="0000FF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rgbClr val="0000FF"/>
                </a:solidFill>
              </a:rPr>
              <a:t>0.4%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6536" y="5580039"/>
            <a:ext cx="2569934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Gewöhnliche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Materie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4.82%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rgbClr val="FF0000"/>
                </a:solidFill>
              </a:rPr>
              <a:t>0.05%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4581" y="2123655"/>
            <a:ext cx="1941557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</a:rPr>
              <a:t>Dunkle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Energie</a:t>
            </a:r>
            <a:r>
              <a:rPr lang="en-US" sz="18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69.2% 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chemeClr val="tx1"/>
                </a:solidFill>
              </a:rPr>
              <a:t>1.0%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73" y="2642940"/>
            <a:ext cx="3645024" cy="263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 bwMode="auto">
          <a:xfrm flipH="1" flipV="1">
            <a:off x="7848627" y="4571925"/>
            <a:ext cx="144015" cy="93610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5328344" y="4427909"/>
            <a:ext cx="1584176" cy="123252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7128544" y="2411685"/>
            <a:ext cx="288032" cy="1152128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912407" y="2411685"/>
            <a:ext cx="656299" cy="100811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040312" y="2076366"/>
            <a:ext cx="1484276" cy="1343433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096096" y="2771725"/>
            <a:ext cx="648072" cy="74523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3057623"/>
            <a:ext cx="2727408" cy="2450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Oval 33"/>
          <p:cNvSpPr/>
          <p:nvPr/>
        </p:nvSpPr>
        <p:spPr bwMode="auto">
          <a:xfrm>
            <a:off x="791840" y="3635821"/>
            <a:ext cx="1008112" cy="2880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 rot="21060000">
            <a:off x="8541482" y="1506849"/>
            <a:ext cx="1089209" cy="317541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1347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</a:t>
            </a:r>
            <a:r>
              <a:rPr lang="en-US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SUSY?</a:t>
            </a:r>
          </a:p>
          <a:p>
            <a:pPr>
              <a:lnSpc>
                <a:spcPct val="93000"/>
              </a:lnSpc>
            </a:pPr>
            <a:r>
              <a:rPr lang="en-US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 LHC???</a:t>
            </a:r>
            <a:endParaRPr lang="en-US" b="1" dirty="0">
              <a:solidFill>
                <a:srgbClr val="0000FF"/>
              </a:solidFill>
              <a:effectLst>
                <a:glow rad="101600">
                  <a:srgbClr val="0000FF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Luxi San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408464" y="1641065"/>
            <a:ext cx="2304256" cy="8426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2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Konsequenzen</a:t>
            </a:r>
            <a:r>
              <a:rPr lang="en-US" dirty="0"/>
              <a:t> f</a:t>
            </a:r>
            <a:r>
              <a:rPr lang="de-DE" dirty="0" err="1"/>
              <a:t>ür</a:t>
            </a:r>
            <a:r>
              <a:rPr lang="en-US" dirty="0"/>
              <a:t> Higgs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Minimal </a:t>
            </a:r>
            <a:r>
              <a:rPr lang="en-US" dirty="0" err="1"/>
              <a:t>Supersymetric</a:t>
            </a:r>
            <a:r>
              <a:rPr lang="en-US" dirty="0"/>
              <a:t> Model (MSSM) hat 5 Higgs </a:t>
            </a:r>
            <a:r>
              <a:rPr lang="en-US" dirty="0" err="1"/>
              <a:t>Teilchen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Leichtestes</a:t>
            </a:r>
            <a:r>
              <a:rPr lang="en-US" dirty="0"/>
              <a:t> MSSM Higgs (h</a:t>
            </a:r>
            <a:r>
              <a:rPr lang="en-US" baseline="30000" dirty="0"/>
              <a:t>0</a:t>
            </a:r>
            <a:r>
              <a:rPr lang="en-US" dirty="0"/>
              <a:t>)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ähnlich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Standardmodell</a:t>
            </a:r>
            <a:r>
              <a:rPr lang="en-US" dirty="0"/>
              <a:t> Higgs</a:t>
            </a:r>
          </a:p>
          <a:p>
            <a:r>
              <a:rPr lang="en-US" dirty="0" err="1"/>
              <a:t>Ist</a:t>
            </a:r>
            <a:r>
              <a:rPr lang="en-US" dirty="0"/>
              <a:t> das </a:t>
            </a:r>
            <a:r>
              <a:rPr lang="en-US" dirty="0" err="1"/>
              <a:t>entdeckte</a:t>
            </a:r>
            <a:r>
              <a:rPr lang="en-US" dirty="0"/>
              <a:t> Higgs das </a:t>
            </a:r>
            <a:r>
              <a:rPr lang="en-US" dirty="0" err="1"/>
              <a:t>leichte</a:t>
            </a:r>
            <a:r>
              <a:rPr lang="en-US" dirty="0"/>
              <a:t> h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MSSM Modell?</a:t>
            </a: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wenn</a:t>
            </a:r>
            <a:r>
              <a:rPr lang="en-US" dirty="0">
                <a:solidFill>
                  <a:srgbClr val="0000FF"/>
                </a:solidFill>
              </a:rPr>
              <a:t> ja 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es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gibt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noch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mehr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Higgse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zu</a:t>
            </a: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sym typeface="Wingdings" panose="05000000000000000000" pitchFamily="2" charset="2"/>
              </a:rPr>
              <a:t>entdecken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Zerf</a:t>
            </a:r>
            <a:r>
              <a:rPr lang="de-DE" dirty="0" err="1">
                <a:solidFill>
                  <a:srgbClr val="0000FF"/>
                </a:solidFill>
              </a:rPr>
              <a:t>älle</a:t>
            </a:r>
            <a:r>
              <a:rPr lang="de-DE" dirty="0">
                <a:solidFill>
                  <a:srgbClr val="0000FF"/>
                </a:solidFill>
              </a:rPr>
              <a:t> von</a:t>
            </a:r>
            <a:r>
              <a:rPr lang="en-US" dirty="0">
                <a:solidFill>
                  <a:srgbClr val="0000FF"/>
                </a:solidFill>
              </a:rPr>
              <a:t> h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und H</a:t>
            </a:r>
            <a:r>
              <a:rPr lang="en-US" baseline="-25000" dirty="0">
                <a:solidFill>
                  <a:srgbClr val="0000FF"/>
                </a:solidFill>
              </a:rPr>
              <a:t>SM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sind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sehr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ähnlich</a:t>
            </a:r>
            <a:r>
              <a:rPr lang="en-US" dirty="0"/>
              <a:t>, 5-10% </a:t>
            </a:r>
            <a:r>
              <a:rPr lang="en-US" dirty="0" err="1"/>
              <a:t>Unterschied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Zerfallswahrscheinlichkeiten</a:t>
            </a:r>
            <a:endParaRPr lang="en-US" dirty="0"/>
          </a:p>
          <a:p>
            <a:pPr lvl="2"/>
            <a:r>
              <a:rPr lang="en-US" dirty="0" err="1"/>
              <a:t>Zerfallswahrscheinlichkeiten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präzise</a:t>
            </a:r>
            <a:r>
              <a:rPr lang="en-US" dirty="0"/>
              <a:t> </a:t>
            </a:r>
            <a:r>
              <a:rPr lang="en-US" dirty="0" err="1"/>
              <a:t>gemessen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mehr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Daten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07864" y="1835621"/>
          <a:ext cx="8136904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Teilchen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el. </a:t>
                      </a:r>
                      <a:r>
                        <a:rPr lang="en-US" dirty="0" err="1">
                          <a:latin typeface="Luxi Sans" charset="0"/>
                        </a:rPr>
                        <a:t>Ladung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Spin/</a:t>
                      </a:r>
                      <a:r>
                        <a:rPr lang="en-US" dirty="0" err="1">
                          <a:latin typeface="Luxi Sans" charset="0"/>
                        </a:rPr>
                        <a:t>Parität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Masse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leicht</a:t>
                      </a:r>
                      <a:r>
                        <a:rPr lang="en-US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 (&lt; 133</a:t>
                      </a:r>
                      <a:r>
                        <a:rPr lang="en-US" baseline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GeV</a:t>
                      </a:r>
                      <a:r>
                        <a:rPr lang="en-US" baseline="0" dirty="0">
                          <a:solidFill>
                            <a:srgbClr val="0000FF"/>
                          </a:solidFill>
                          <a:latin typeface="Luxi Sans" charset="0"/>
                        </a:rPr>
                        <a:t>)</a:t>
                      </a:r>
                      <a:endParaRPr lang="en-US" dirty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H</a:t>
                      </a:r>
                      <a:r>
                        <a:rPr lang="en-US" baseline="30000" dirty="0">
                          <a:latin typeface="Luxi Sans" charset="0"/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Luxi Sans" charset="0"/>
                        </a:rPr>
                        <a:t>–1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A</a:t>
                      </a:r>
                      <a:r>
                        <a:rPr lang="en-US" baseline="30000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Luxi Sans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Luxi Sans" charset="0"/>
                        </a:rPr>
                        <a:t>0</a:t>
                      </a:r>
                      <a:r>
                        <a:rPr lang="en-US" baseline="30000" dirty="0">
                          <a:latin typeface="Luxi Sans" charset="0"/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Luxi Sans" charset="0"/>
                        </a:rPr>
                        <a:t>schwer</a:t>
                      </a:r>
                      <a:endParaRPr lang="en-US" dirty="0">
                        <a:latin typeface="Luxi San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767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SUSY@LHC?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Bisher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Hinweise</a:t>
            </a:r>
            <a:r>
              <a:rPr lang="en-US" dirty="0"/>
              <a:t>…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Ausschluß-grenzen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SUSY-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geringer</a:t>
            </a:r>
            <a:r>
              <a:rPr lang="en-US" dirty="0"/>
              <a:t> Masse (&lt; ~1…2 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82" y="2206911"/>
            <a:ext cx="6996682" cy="5028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3600152" y="2155911"/>
            <a:ext cx="2448272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8" name="TextBox 7"/>
          <p:cNvSpPr txBox="1"/>
          <p:nvPr/>
        </p:nvSpPr>
        <p:spPr>
          <a:xfrm>
            <a:off x="6052818" y="1976723"/>
            <a:ext cx="979692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</a:rPr>
              <a:t>&gt; 2 </a:t>
            </a:r>
            <a:r>
              <a:rPr lang="en-US" sz="1800" b="1" dirty="0" err="1">
                <a:solidFill>
                  <a:srgbClr val="FF0000"/>
                </a:solidFill>
                <a:latin typeface="+mn-lt"/>
              </a:rPr>
              <a:t>TeV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1864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90"/>
                </a:solidFill>
              </a:rPr>
              <a:t>LHC: </a:t>
            </a:r>
            <a:r>
              <a:rPr lang="en-GB" dirty="0" err="1">
                <a:solidFill>
                  <a:srgbClr val="000090"/>
                </a:solidFill>
              </a:rPr>
              <a:t>Wie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geht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es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weiter</a:t>
            </a:r>
            <a:r>
              <a:rPr lang="en-GB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bis</a:t>
            </a:r>
            <a:r>
              <a:rPr lang="en-US" dirty="0"/>
              <a:t> ~2037 </a:t>
            </a:r>
            <a:r>
              <a:rPr lang="en-US" dirty="0" err="1"/>
              <a:t>laufen</a:t>
            </a:r>
            <a:r>
              <a:rPr lang="en-US" dirty="0"/>
              <a:t> (ab 2026 </a:t>
            </a:r>
            <a:r>
              <a:rPr lang="en-US" dirty="0" err="1"/>
              <a:t>mit</a:t>
            </a:r>
            <a:r>
              <a:rPr lang="en-US" dirty="0"/>
              <a:t> h</a:t>
            </a:r>
            <a:r>
              <a:rPr lang="de-DE" dirty="0" err="1"/>
              <a:t>öherer</a:t>
            </a:r>
            <a:r>
              <a:rPr lang="de-DE" dirty="0"/>
              <a:t> </a:t>
            </a:r>
            <a:r>
              <a:rPr lang="de-DE" dirty="0" err="1"/>
              <a:t>Luminosität</a:t>
            </a:r>
            <a:r>
              <a:rPr lang="de-DE" dirty="0"/>
              <a:t>)</a:t>
            </a:r>
            <a:endParaRPr lang="en-GB" dirty="0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359791" y="1907629"/>
            <a:ext cx="9619432" cy="5112568"/>
            <a:chOff x="764863" y="677043"/>
            <a:chExt cx="7528355" cy="4001195"/>
          </a:xfrm>
        </p:grpSpPr>
        <p:pic>
          <p:nvPicPr>
            <p:cNvPr id="48" name="Picture 47" descr="Screen Shot 2015-06-11 at 11.53.03 AM.png"/>
            <p:cNvPicPr preferRelativeResize="0"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99" t="1293" r="2899" b="6956"/>
            <a:stretch/>
          </p:blipFill>
          <p:spPr>
            <a:xfrm>
              <a:off x="764863" y="677043"/>
              <a:ext cx="7326133" cy="4001195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1763687" y="879668"/>
              <a:ext cx="6529531" cy="2913684"/>
              <a:chOff x="1475655" y="908720"/>
              <a:chExt cx="6529531" cy="2913684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3068953" y="3580193"/>
                <a:ext cx="755832" cy="242211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~150 fb</a:t>
                </a:r>
                <a:r>
                  <a:rPr kumimoji="0" lang="en-GB" sz="1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140991" y="1100579"/>
                <a:ext cx="864195" cy="254321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~3000 fb</a:t>
                </a:r>
                <a:r>
                  <a:rPr kumimoji="0" lang="en-GB" sz="15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-1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475655" y="908720"/>
                <a:ext cx="603352" cy="217989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7-8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TeV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2483769" y="908720"/>
                <a:ext cx="867160" cy="217990"/>
                <a:chOff x="2483769" y="1032991"/>
                <a:chExt cx="867160" cy="217990"/>
              </a:xfrm>
            </p:grpSpPr>
            <p:cxnSp>
              <p:nvCxnSpPr>
                <p:cNvPr id="66" name="Straight Arrow Connector 65"/>
                <p:cNvCxnSpPr>
                  <a:cxnSpLocks/>
                </p:cNvCxnSpPr>
                <p:nvPr/>
              </p:nvCxnSpPr>
              <p:spPr bwMode="auto">
                <a:xfrm>
                  <a:off x="2483769" y="1196752"/>
                  <a:ext cx="867160" cy="0"/>
                </a:xfrm>
                <a:prstGeom prst="straightConnector1">
                  <a:avLst/>
                </a:prstGeom>
                <a:solidFill>
                  <a:srgbClr val="4F81BD"/>
                </a:solidFill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2637895" y="1032991"/>
                  <a:ext cx="536336" cy="217990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13 </a:t>
                  </a:r>
                  <a:r>
                    <a:rPr kumimoji="0" lang="en-US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TeV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4211960" y="3411128"/>
                <a:ext cx="718979" cy="242211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~300 fb</a:t>
                </a:r>
                <a:r>
                  <a:rPr kumimoji="0" lang="en-GB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-1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959880" y="1628800"/>
                <a:ext cx="2851049" cy="508642"/>
                <a:chOff x="1959880" y="1512367"/>
                <a:chExt cx="2851049" cy="508642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1959880" y="1556793"/>
                  <a:ext cx="591003" cy="363316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Splices </a:t>
                  </a: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fixed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174231" y="1568405"/>
                  <a:ext cx="624411" cy="363316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Injectors</a:t>
                  </a: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upgrade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07591" y="1512367"/>
                  <a:ext cx="503338" cy="508642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New </a:t>
                  </a: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low-</a:t>
                  </a: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Lucida Grande"/>
                      <a:ea typeface="Lucida Grande"/>
                      <a:cs typeface="Lucida Grande"/>
                    </a:rPr>
                    <a:t>β*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quads</a:t>
                  </a: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1547663" y="1268760"/>
                <a:ext cx="531343" cy="21798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Run 1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629491" y="1267200"/>
                <a:ext cx="488071" cy="21798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Run 2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740911" y="1268760"/>
                <a:ext cx="514251" cy="21642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Run 3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4860032" y="1170399"/>
                <a:ext cx="2232248" cy="216024"/>
                <a:chOff x="4860032" y="3094870"/>
                <a:chExt cx="2232248" cy="216024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 bwMode="auto">
                <a:xfrm>
                  <a:off x="4860032" y="3212976"/>
                  <a:ext cx="2232248" cy="0"/>
                </a:xfrm>
                <a:prstGeom prst="straightConnector1">
                  <a:avLst/>
                </a:prstGeom>
                <a:solidFill>
                  <a:srgbClr val="4F81BD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5724291" y="3094870"/>
                  <a:ext cx="602119" cy="216024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HL-LHC</a:t>
                  </a:r>
                </a:p>
              </p:txBody>
            </p:sp>
          </p:grpSp>
        </p:grpSp>
      </p:grpSp>
      <p:cxnSp>
        <p:nvCxnSpPr>
          <p:cNvPr id="24" name="Straight Arrow Connector 23"/>
          <p:cNvCxnSpPr>
            <a:cxnSpLocks/>
          </p:cNvCxnSpPr>
          <p:nvPr/>
        </p:nvCxnSpPr>
        <p:spPr bwMode="auto">
          <a:xfrm flipV="1">
            <a:off x="4104208" y="6588149"/>
            <a:ext cx="0" cy="542901"/>
          </a:xfrm>
          <a:prstGeom prst="straightConnector1">
            <a:avLst/>
          </a:prstGeom>
          <a:solidFill>
            <a:srgbClr val="00B8FF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40ABEF-6B94-0145-9301-4AA147878242}"/>
              </a:ext>
            </a:extLst>
          </p:cNvPr>
          <p:cNvCxnSpPr>
            <a:cxnSpLocks/>
          </p:cNvCxnSpPr>
          <p:nvPr/>
        </p:nvCxnSpPr>
        <p:spPr bwMode="auto">
          <a:xfrm>
            <a:off x="4464248" y="2375782"/>
            <a:ext cx="4348500" cy="0"/>
          </a:xfrm>
          <a:prstGeom prst="straightConnector1">
            <a:avLst/>
          </a:prstGeom>
          <a:solidFill>
            <a:srgbClr val="4F81BD"/>
          </a:solidFill>
          <a:ln w="9525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3E42F21-EEEA-1D47-BDBD-D7B181ACC292}"/>
              </a:ext>
            </a:extLst>
          </p:cNvPr>
          <p:cNvSpPr txBox="1"/>
          <p:nvPr/>
        </p:nvSpPr>
        <p:spPr>
          <a:xfrm>
            <a:off x="4646762" y="2166535"/>
            <a:ext cx="717431" cy="27853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14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TeV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86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Budget 2018: 1147 MCHF</a:t>
            </a:r>
            <a:br>
              <a:rPr lang="en-US" dirty="0"/>
            </a:br>
            <a:r>
              <a:rPr lang="en-US" sz="1800" dirty="0"/>
              <a:t>(Member States: 1123 MCHF, Associated Members: 24 MCHF)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638" y="1189038"/>
            <a:ext cx="5341738" cy="5942012"/>
          </a:xfrm>
        </p:spPr>
        <p:txBody>
          <a:bodyPr/>
          <a:lstStyle/>
          <a:p>
            <a:pPr lvl="1"/>
            <a:r>
              <a:rPr lang="en-US" dirty="0" err="1"/>
              <a:t>umgerechnet</a:t>
            </a:r>
            <a:r>
              <a:rPr lang="en-US" dirty="0"/>
              <a:t> ~1012 M€</a:t>
            </a:r>
          </a:p>
          <a:p>
            <a:pPr lvl="2"/>
            <a:r>
              <a:rPr lang="en-US" dirty="0"/>
              <a:t>TU Berlin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Vergleich</a:t>
            </a:r>
            <a:r>
              <a:rPr lang="de-DE" dirty="0"/>
              <a:t>:				  	535.5 M</a:t>
            </a:r>
            <a:r>
              <a:rPr lang="en-US" dirty="0"/>
              <a:t>€ (2017,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Drittmitteln</a:t>
            </a:r>
            <a:r>
              <a:rPr lang="en-US" dirty="0"/>
              <a:t>)	       	35’000 </a:t>
            </a:r>
            <a:r>
              <a:rPr lang="en-US" dirty="0" err="1"/>
              <a:t>Studenten</a:t>
            </a:r>
            <a:endParaRPr lang="en-US" dirty="0"/>
          </a:p>
          <a:p>
            <a:pPr lvl="1"/>
            <a:r>
              <a:rPr lang="en-US" dirty="0" err="1"/>
              <a:t>anteilig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Bruttoinlandsprodukt</a:t>
            </a:r>
            <a:r>
              <a:rPr lang="en-US" dirty="0"/>
              <a:t> der </a:t>
            </a:r>
            <a:r>
              <a:rPr lang="en-US" dirty="0" err="1"/>
              <a:t>Mitgliedsl</a:t>
            </a:r>
            <a:r>
              <a:rPr lang="de-DE" dirty="0" err="1"/>
              <a:t>änder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866466"/>
              </p:ext>
            </p:extLst>
          </p:nvPr>
        </p:nvGraphicFramePr>
        <p:xfrm>
          <a:off x="6408464" y="1043533"/>
          <a:ext cx="3312368" cy="61290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8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404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Bulgaria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20.55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16718608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Slovak Republic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7.04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Sweden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2.70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15.84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682AD6C-0B8B-A64E-AD0C-6C9AC67E2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1" y="3228901"/>
            <a:ext cx="5878760" cy="3943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876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Zukunft</a:t>
            </a:r>
            <a:r>
              <a:rPr lang="en-US" dirty="0"/>
              <a:t> 1a: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@ 0.5 TeV </a:t>
            </a:r>
            <a:r>
              <a:rPr lang="en-US" dirty="0">
                <a:sym typeface="Wingdings"/>
              </a:rPr>
              <a:t> ILC</a:t>
            </a:r>
            <a:br>
              <a:rPr lang="en-US" dirty="0">
                <a:sym typeface="Wingdings"/>
              </a:rPr>
            </a:br>
            <a:r>
              <a:rPr lang="en-US" sz="2000" dirty="0">
                <a:sym typeface="Wingdings"/>
              </a:rPr>
              <a:t>ILC = International Linear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Elektron</a:t>
            </a:r>
            <a:r>
              <a:rPr lang="en-US" dirty="0"/>
              <a:t>-Positron Collider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0.5 – 1 TeV</a:t>
            </a:r>
            <a:r>
              <a:rPr lang="en-US" dirty="0"/>
              <a:t>, 2 x 25 km L</a:t>
            </a:r>
            <a:r>
              <a:rPr lang="de-DE" dirty="0" err="1"/>
              <a:t>änge</a:t>
            </a:r>
            <a:endParaRPr lang="en-US" dirty="0"/>
          </a:p>
          <a:p>
            <a:pPr lvl="2"/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supraleitenden</a:t>
            </a:r>
            <a:r>
              <a:rPr lang="en-US" dirty="0"/>
              <a:t>							          </a:t>
            </a:r>
            <a:r>
              <a:rPr lang="en-US" dirty="0" err="1"/>
              <a:t>Beschleunigungsstrecken</a:t>
            </a:r>
            <a:r>
              <a:rPr lang="en-US" dirty="0"/>
              <a:t> (cavities)</a:t>
            </a:r>
          </a:p>
          <a:p>
            <a:pPr lvl="2"/>
            <a:r>
              <a:rPr lang="en-US" dirty="0" err="1"/>
              <a:t>technologisch</a:t>
            </a:r>
            <a:r>
              <a:rPr lang="en-US" dirty="0"/>
              <a:t> </a:t>
            </a:r>
            <a:r>
              <a:rPr lang="en-US" dirty="0" err="1"/>
              <a:t>ausgereift</a:t>
            </a:r>
            <a:endParaRPr lang="en-US" dirty="0"/>
          </a:p>
          <a:p>
            <a:pPr lvl="2"/>
            <a:r>
              <a:rPr lang="en-US" dirty="0"/>
              <a:t>5% “</a:t>
            </a:r>
            <a:r>
              <a:rPr lang="en-US" dirty="0" err="1"/>
              <a:t>Prototyp</a:t>
            </a:r>
            <a:r>
              <a:rPr lang="en-US" dirty="0"/>
              <a:t>” </a:t>
            </a:r>
            <a:r>
              <a:rPr lang="en-US" dirty="0" err="1"/>
              <a:t>derzeit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Bau</a:t>
            </a:r>
            <a:r>
              <a:rPr lang="en-US" dirty="0"/>
              <a:t> (</a:t>
            </a:r>
            <a:r>
              <a:rPr lang="en-US" dirty="0" err="1"/>
              <a:t>freier</a:t>
            </a:r>
            <a:r>
              <a:rPr lang="en-US" dirty="0"/>
              <a:t> </a:t>
            </a:r>
            <a:r>
              <a:rPr lang="en-US" dirty="0" err="1"/>
              <a:t>Elektronenlaser</a:t>
            </a:r>
            <a:r>
              <a:rPr lang="en-US" dirty="0"/>
              <a:t> XFEL am DESY, Hamburg)</a:t>
            </a:r>
          </a:p>
          <a:p>
            <a:r>
              <a:rPr lang="en-US" dirty="0">
                <a:solidFill>
                  <a:srgbClr val="FF0000"/>
                </a:solidFill>
              </a:rPr>
              <a:t>“Higgs-</a:t>
            </a:r>
            <a:r>
              <a:rPr lang="en-US" dirty="0" err="1">
                <a:solidFill>
                  <a:srgbClr val="FF0000"/>
                </a:solidFill>
              </a:rPr>
              <a:t>Fabrik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US" dirty="0" err="1"/>
              <a:t>Pr</a:t>
            </a:r>
            <a:r>
              <a:rPr lang="de-DE" dirty="0" err="1"/>
              <a:t>äzisionsmessungen</a:t>
            </a:r>
            <a:r>
              <a:rPr lang="de-DE" dirty="0"/>
              <a:t> des </a:t>
            </a:r>
            <a:r>
              <a:rPr lang="de-DE" dirty="0" err="1"/>
              <a:t>Higgs</a:t>
            </a:r>
            <a:r>
              <a:rPr lang="de-DE" dirty="0"/>
              <a:t> (und Top-Quarks)</a:t>
            </a:r>
          </a:p>
          <a:p>
            <a:pPr lvl="2"/>
            <a:r>
              <a:rPr lang="de-DE" dirty="0"/>
              <a:t>Vorteil gegenüber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: nur wenig störender Untergrund anderer Reaktionen</a:t>
            </a:r>
            <a:endParaRPr lang="en-US" dirty="0"/>
          </a:p>
          <a:p>
            <a:r>
              <a:rPr lang="de-DE" dirty="0"/>
              <a:t>Japan hat Standort angeboten</a:t>
            </a:r>
          </a:p>
          <a:p>
            <a:pPr lvl="1"/>
            <a:r>
              <a:rPr lang="de-DE" dirty="0"/>
              <a:t>nördlich von Sendai</a:t>
            </a:r>
          </a:p>
          <a:p>
            <a:pPr lvl="2"/>
            <a:r>
              <a:rPr lang="de-DE" dirty="0"/>
              <a:t>derzeit Evaluierung durch japanisches Komitee</a:t>
            </a:r>
          </a:p>
          <a:p>
            <a:pPr lvl="3"/>
            <a:r>
              <a:rPr lang="de-DE" dirty="0"/>
              <a:t>Entscheidung Anfang 2020 erwartet</a:t>
            </a:r>
          </a:p>
          <a:p>
            <a:pPr lvl="2"/>
            <a:r>
              <a:rPr lang="de-DE" dirty="0"/>
              <a:t>danach (bei positiver Entscheidung) Partnersuche</a:t>
            </a:r>
          </a:p>
          <a:p>
            <a:pPr lvl="3"/>
            <a:r>
              <a:rPr lang="de-DE" dirty="0"/>
              <a:t>weltweites Projekt: Japan (50-60</a:t>
            </a:r>
            <a:r>
              <a:rPr lang="en-US" dirty="0"/>
              <a:t>%) </a:t>
            </a:r>
            <a:r>
              <a:rPr lang="de-DE" dirty="0"/>
              <a:t>+ europäische + US-Beteiligung</a:t>
            </a:r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259" y="4697536"/>
            <a:ext cx="2376264" cy="25465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8998246" y="5688049"/>
            <a:ext cx="180020" cy="180020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72160" y="5292005"/>
            <a:ext cx="4500500" cy="39604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22052"/>
          <a:stretch/>
        </p:blipFill>
        <p:spPr>
          <a:xfrm>
            <a:off x="5519597" y="1259557"/>
            <a:ext cx="3337141" cy="1547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1" t="15455" r="12686" b="15128"/>
          <a:stretch/>
        </p:blipFill>
        <p:spPr>
          <a:xfrm>
            <a:off x="8134529" y="0"/>
            <a:ext cx="953729" cy="6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3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Zukunft</a:t>
            </a:r>
            <a:r>
              <a:rPr lang="en-US" dirty="0"/>
              <a:t> 1b: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@ 3 TeV </a:t>
            </a:r>
            <a:r>
              <a:rPr lang="en-US" dirty="0">
                <a:sym typeface="Wingdings"/>
              </a:rPr>
              <a:t> CL</a:t>
            </a:r>
            <a:br>
              <a:rPr lang="en-US" dirty="0">
                <a:sym typeface="Wingdings"/>
              </a:rPr>
            </a:br>
            <a:r>
              <a:rPr lang="en-US" sz="2000" dirty="0">
                <a:sym typeface="Wingdings"/>
              </a:rPr>
              <a:t>CLIC = Compact Linear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Elektron</a:t>
            </a:r>
            <a:r>
              <a:rPr lang="en-US" dirty="0"/>
              <a:t>-Positron Collider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 TeV</a:t>
            </a:r>
            <a:r>
              <a:rPr lang="en-US" dirty="0"/>
              <a:t>, 2 x 25 km L</a:t>
            </a:r>
            <a:r>
              <a:rPr lang="de-DE" dirty="0" err="1"/>
              <a:t>änge</a:t>
            </a:r>
            <a:endParaRPr lang="en-US" dirty="0"/>
          </a:p>
          <a:p>
            <a:pPr lvl="2"/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normalleitenden</a:t>
            </a:r>
            <a:r>
              <a:rPr lang="en-US" dirty="0"/>
              <a:t>							          </a:t>
            </a:r>
            <a:r>
              <a:rPr lang="en-US" dirty="0" err="1"/>
              <a:t>Beschleunigungsstrecken</a:t>
            </a:r>
            <a:r>
              <a:rPr lang="en-US" dirty="0"/>
              <a:t> (cavities)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Strahlen</a:t>
            </a:r>
            <a:r>
              <a:rPr lang="en-US" dirty="0"/>
              <a:t>: “drive beam + main beam”</a:t>
            </a:r>
          </a:p>
          <a:p>
            <a:pPr lvl="2"/>
            <a:r>
              <a:rPr lang="en-US" dirty="0" err="1"/>
              <a:t>Energie</a:t>
            </a:r>
            <a:r>
              <a:rPr lang="de-DE" dirty="0" err="1"/>
              <a:t>übertragung</a:t>
            </a:r>
            <a:r>
              <a:rPr lang="de-DE" dirty="0"/>
              <a:t> von einem niederenergetischen intensiven Strahl zu einem hochenergetischen zweiten Stahl, </a:t>
            </a:r>
            <a:r>
              <a:rPr lang="en-US" dirty="0" err="1"/>
              <a:t>technologische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</a:t>
            </a:r>
            <a:r>
              <a:rPr lang="en-US" dirty="0" err="1"/>
              <a:t>bis</a:t>
            </a:r>
            <a:r>
              <a:rPr lang="en-US" dirty="0"/>
              <a:t> 2018</a:t>
            </a:r>
          </a:p>
          <a:p>
            <a:r>
              <a:rPr lang="en-US" dirty="0">
                <a:solidFill>
                  <a:srgbClr val="FF0000"/>
                </a:solidFill>
              </a:rPr>
              <a:t>“SUSY-</a:t>
            </a:r>
            <a:r>
              <a:rPr lang="en-US" dirty="0" err="1">
                <a:solidFill>
                  <a:srgbClr val="FF0000"/>
                </a:solidFill>
              </a:rPr>
              <a:t>Fabrik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US" dirty="0" err="1"/>
              <a:t>Pr</a:t>
            </a:r>
            <a:r>
              <a:rPr lang="de-DE" dirty="0" err="1"/>
              <a:t>äzisionsmessungen</a:t>
            </a:r>
            <a:r>
              <a:rPr lang="de-DE" dirty="0"/>
              <a:t> von SUSY Teilchen</a:t>
            </a:r>
          </a:p>
          <a:p>
            <a:pPr lvl="2"/>
            <a:r>
              <a:rPr lang="de-DE" dirty="0"/>
              <a:t>falls SUSY bei LHC gefunden</a:t>
            </a:r>
          </a:p>
          <a:p>
            <a:pPr lvl="2"/>
            <a:r>
              <a:rPr lang="de-DE" dirty="0"/>
              <a:t>komplementär zu LHC</a:t>
            </a:r>
            <a:endParaRPr lang="en-US" dirty="0"/>
          </a:p>
          <a:p>
            <a:r>
              <a:rPr lang="de-DE" dirty="0"/>
              <a:t>Möglicher Standort: CERN</a:t>
            </a:r>
          </a:p>
          <a:p>
            <a:pPr lvl="1"/>
            <a:r>
              <a:rPr lang="de-DE" dirty="0"/>
              <a:t>entlang des Jura</a:t>
            </a:r>
          </a:p>
          <a:p>
            <a:pPr lvl="1"/>
            <a:r>
              <a:rPr lang="de-DE" dirty="0"/>
              <a:t>Wechselwirkungspunkt am CERN</a:t>
            </a:r>
          </a:p>
          <a:p>
            <a:pPr lvl="1"/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14832" r="14056" b="13989"/>
          <a:stretch/>
        </p:blipFill>
        <p:spPr>
          <a:xfrm>
            <a:off x="8011162" y="39330"/>
            <a:ext cx="845574" cy="84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73" y="1187549"/>
            <a:ext cx="4245253" cy="172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creen Shot 2012-08-19 at 11.12.4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3"/>
          <a:stretch/>
        </p:blipFill>
        <p:spPr>
          <a:xfrm>
            <a:off x="5616376" y="4523316"/>
            <a:ext cx="3816424" cy="2712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339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2758" r="1473" b="1473"/>
          <a:stretch/>
        </p:blipFill>
        <p:spPr bwMode="auto">
          <a:xfrm>
            <a:off x="5040312" y="2339677"/>
            <a:ext cx="4680520" cy="4680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Zukunft</a:t>
            </a:r>
            <a:r>
              <a:rPr lang="en-US" dirty="0"/>
              <a:t> 2: </a:t>
            </a:r>
            <a:r>
              <a:rPr lang="en-US" dirty="0" err="1"/>
              <a:t>neuer</a:t>
            </a:r>
            <a:r>
              <a:rPr lang="en-US" dirty="0"/>
              <a:t> pp Collider </a:t>
            </a:r>
            <a:r>
              <a:rPr lang="en-US" dirty="0">
                <a:sym typeface="Wingdings" panose="05000000000000000000" pitchFamily="2" charset="2"/>
              </a:rPr>
              <a:t> FCC</a:t>
            </a:r>
            <a:br>
              <a:rPr lang="en-US" dirty="0"/>
            </a:br>
            <a:r>
              <a:rPr lang="en-US" sz="2000" dirty="0"/>
              <a:t>FCC = Future Circular Collider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639" y="1189038"/>
            <a:ext cx="4261617" cy="5942012"/>
          </a:xfrm>
        </p:spPr>
        <p:txBody>
          <a:bodyPr/>
          <a:lstStyle/>
          <a:p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Konzeptstudie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eines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	     80-100 km Tunnel in der Region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Genf</a:t>
            </a:r>
            <a:endParaRPr lang="en-US" dirty="0">
              <a:solidFill>
                <a:srgbClr val="000090"/>
              </a:solidFill>
              <a:cs typeface="Calibri" pitchFamily="34" charset="0"/>
            </a:endParaRPr>
          </a:p>
          <a:p>
            <a:pPr lvl="1"/>
            <a:r>
              <a:rPr lang="en-US" dirty="0" err="1">
                <a:cs typeface="Calibri" pitchFamily="34" charset="0"/>
              </a:rPr>
              <a:t>mit</a:t>
            </a:r>
            <a:r>
              <a:rPr lang="en-US" dirty="0">
                <a:cs typeface="Calibri" pitchFamily="34" charset="0"/>
              </a:rPr>
              <a:t> </a:t>
            </a:r>
            <a:r>
              <a:rPr lang="en-US" dirty="0" err="1">
                <a:cs typeface="Calibri" pitchFamily="34" charset="0"/>
              </a:rPr>
              <a:t>Möglichkeiten</a:t>
            </a:r>
            <a:r>
              <a:rPr lang="en-US" dirty="0">
                <a:cs typeface="Calibri" pitchFamily="34" charset="0"/>
              </a:rPr>
              <a:t> f</a:t>
            </a:r>
            <a:r>
              <a:rPr lang="de-DE" dirty="0" err="1">
                <a:cs typeface="Calibri" pitchFamily="34" charset="0"/>
              </a:rPr>
              <a:t>ür</a:t>
            </a:r>
            <a:r>
              <a:rPr lang="en-US" dirty="0">
                <a:cs typeface="Calibri" pitchFamily="34" charset="0"/>
              </a:rPr>
              <a:t> </a:t>
            </a:r>
            <a:r>
              <a:rPr lang="en-US" dirty="0" err="1">
                <a:cs typeface="Calibri" pitchFamily="34" charset="0"/>
              </a:rPr>
              <a:t>e</a:t>
            </a:r>
            <a:r>
              <a:rPr lang="en-US" baseline="30000" dirty="0" err="1">
                <a:cs typeface="Calibri" pitchFamily="34" charset="0"/>
              </a:rPr>
              <a:t>+</a:t>
            </a:r>
            <a:r>
              <a:rPr lang="en-US" dirty="0" err="1">
                <a:cs typeface="Calibri" pitchFamily="34" charset="0"/>
              </a:rPr>
              <a:t>e</a:t>
            </a:r>
            <a:r>
              <a:rPr lang="en-US" baseline="30000" dirty="0">
                <a:cs typeface="Calibri" pitchFamily="34" charset="0"/>
              </a:rPr>
              <a:t>-</a:t>
            </a:r>
            <a:r>
              <a:rPr lang="en-US" dirty="0">
                <a:cs typeface="Calibri" pitchFamily="34" charset="0"/>
              </a:rPr>
              <a:t> (FCC-</a:t>
            </a:r>
            <a:r>
              <a:rPr lang="en-US" dirty="0" err="1">
                <a:cs typeface="Calibri" pitchFamily="34" charset="0"/>
              </a:rPr>
              <a:t>ee</a:t>
            </a:r>
            <a:r>
              <a:rPr lang="en-US" dirty="0">
                <a:cs typeface="Calibri" pitchFamily="34" charset="0"/>
              </a:rPr>
              <a:t>) und p-e (FCC-he)</a:t>
            </a:r>
          </a:p>
          <a:p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Studie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erstellt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Ende 2018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  <a:cs typeface="Calibri" pitchFamily="34" charset="0"/>
            </a:endParaRPr>
          </a:p>
          <a:p>
            <a:pPr marL="358775" lvl="1" indent="0">
              <a:buNone/>
            </a:pPr>
            <a:endParaRPr lang="en-US" dirty="0">
              <a:solidFill>
                <a:schemeClr val="tx1"/>
              </a:solidFill>
              <a:cs typeface="Calibri" pitchFamily="34" charset="0"/>
            </a:endParaRPr>
          </a:p>
          <a:p>
            <a:pPr lvl="2"/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Entwicklung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neuer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supraleitender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Magnete</a:t>
            </a:r>
            <a:r>
              <a:rPr lang="en-US" dirty="0">
                <a:solidFill>
                  <a:schemeClr val="tx1"/>
                </a:solidFill>
                <a:cs typeface="Calibri" pitchFamily="34" charset="0"/>
              </a:rPr>
              <a:t> n</a:t>
            </a:r>
            <a:r>
              <a:rPr lang="de-DE" dirty="0" err="1">
                <a:solidFill>
                  <a:schemeClr val="tx1"/>
                </a:solidFill>
                <a:cs typeface="Calibri" pitchFamily="34" charset="0"/>
              </a:rPr>
              <a:t>ötig</a:t>
            </a:r>
            <a:r>
              <a:rPr lang="de-DE" dirty="0">
                <a:solidFill>
                  <a:schemeClr val="tx1"/>
                </a:solidFill>
                <a:cs typeface="Calibri" pitchFamily="34" charset="0"/>
              </a:rPr>
              <a:t> (Nb</a:t>
            </a:r>
            <a:r>
              <a:rPr lang="de-DE" baseline="-25000" dirty="0">
                <a:solidFill>
                  <a:schemeClr val="tx1"/>
                </a:solidFill>
                <a:cs typeface="Calibri" pitchFamily="34" charset="0"/>
              </a:rPr>
              <a:t>3</a:t>
            </a:r>
            <a:r>
              <a:rPr lang="de-DE" dirty="0">
                <a:solidFill>
                  <a:schemeClr val="tx1"/>
                </a:solidFill>
                <a:cs typeface="Calibri" pitchFamily="34" charset="0"/>
              </a:rPr>
              <a:t>Sn statt </a:t>
            </a:r>
            <a:r>
              <a:rPr lang="de-DE" dirty="0" err="1">
                <a:solidFill>
                  <a:schemeClr val="tx1"/>
                </a:solidFill>
                <a:cs typeface="Calibri" pitchFamily="34" charset="0"/>
              </a:rPr>
              <a:t>NbTi</a:t>
            </a:r>
            <a:r>
              <a:rPr lang="de-DE" dirty="0">
                <a:solidFill>
                  <a:schemeClr val="tx1"/>
                </a:solidFill>
                <a:cs typeface="Calibri" pitchFamily="34" charset="0"/>
              </a:rPr>
              <a:t> oder Hochtemperatur-Supraleiter)</a:t>
            </a:r>
            <a:endParaRPr lang="en-US" dirty="0">
              <a:solidFill>
                <a:schemeClr val="tx1"/>
              </a:solidFill>
              <a:cs typeface="Calibri" pitchFamily="34" charset="0"/>
            </a:endParaRPr>
          </a:p>
          <a:p>
            <a:pPr lvl="1"/>
            <a:r>
              <a:rPr lang="en-US" dirty="0" err="1">
                <a:solidFill>
                  <a:schemeClr val="tx1"/>
                </a:solidFill>
                <a:cs typeface="Calibri" pitchFamily="34" charset="0"/>
              </a:rPr>
              <a:t>Physikzielsetzung</a:t>
            </a:r>
            <a:endParaRPr lang="en-US" dirty="0">
              <a:solidFill>
                <a:srgbClr val="000090"/>
              </a:solidFill>
              <a:cs typeface="Calibri" pitchFamily="34" charset="0"/>
            </a:endParaRPr>
          </a:p>
          <a:p>
            <a:pPr lvl="2"/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Erfordert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Hinweise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von LHC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oder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anderen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Beschleunigern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auf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neue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Phänomene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in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diesem</a:t>
            </a:r>
            <a:r>
              <a:rPr lang="en-US" dirty="0">
                <a:solidFill>
                  <a:srgbClr val="000090"/>
                </a:solidFill>
                <a:cs typeface="Calibri" pitchFamily="34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cs typeface="Calibri" pitchFamily="34" charset="0"/>
              </a:rPr>
              <a:t>Energiebereich</a:t>
            </a:r>
            <a:endParaRPr lang="en-US" dirty="0">
              <a:solidFill>
                <a:srgbClr val="000090"/>
              </a:solidFill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68" y="1071006"/>
            <a:ext cx="2711202" cy="1133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5817" y="3707829"/>
            <a:ext cx="4104457" cy="7032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200" b="1" dirty="0">
                <a:latin typeface="Luxi Sans" charset="0"/>
              </a:rPr>
              <a:t>16 T   </a:t>
            </a:r>
            <a:r>
              <a:rPr lang="fr-CH" sz="2200" b="1" dirty="0">
                <a:latin typeface="Luxi Sans" charset="0"/>
                <a:sym typeface="Wingdings"/>
              </a:rPr>
              <a:t></a:t>
            </a:r>
            <a:r>
              <a:rPr lang="fr-CH" sz="2200" b="1" dirty="0">
                <a:latin typeface="Luxi Sans" charset="0"/>
                <a:sym typeface="Symbol"/>
              </a:rPr>
              <a:t> </a:t>
            </a:r>
            <a:r>
              <a:rPr lang="fr-CH" sz="2200" b="1" dirty="0">
                <a:solidFill>
                  <a:srgbClr val="FF0000"/>
                </a:solidFill>
                <a:latin typeface="Luxi Sans" charset="0"/>
                <a:sym typeface="Symbol"/>
              </a:rPr>
              <a:t>100 TeV</a:t>
            </a:r>
            <a:r>
              <a:rPr lang="fr-CH" sz="2200" b="1" dirty="0">
                <a:latin typeface="Luxi Sans" charset="0"/>
                <a:sym typeface="Symbol"/>
              </a:rPr>
              <a:t> bei 100 km</a:t>
            </a:r>
          </a:p>
          <a:p>
            <a:r>
              <a:rPr lang="fr-CH" b="1" dirty="0">
                <a:latin typeface="Luxi Sans" charset="0"/>
                <a:sym typeface="Symbol"/>
              </a:rPr>
              <a:t>20 T  </a:t>
            </a:r>
            <a:r>
              <a:rPr lang="fr-CH" b="1" dirty="0">
                <a:latin typeface="Luxi Sans" charset="0"/>
                <a:sym typeface="Wingdings"/>
              </a:rPr>
              <a:t></a:t>
            </a:r>
            <a:r>
              <a:rPr lang="fr-CH" b="1" dirty="0">
                <a:latin typeface="Luxi Sans" charset="0"/>
                <a:sym typeface="Symbol"/>
              </a:rPr>
              <a:t> </a:t>
            </a:r>
            <a:r>
              <a:rPr lang="fr-CH" b="1" dirty="0">
                <a:solidFill>
                  <a:srgbClr val="FF0000"/>
                </a:solidFill>
                <a:latin typeface="Luxi Sans" charset="0"/>
                <a:sym typeface="Symbol"/>
              </a:rPr>
              <a:t>100 TeV</a:t>
            </a:r>
            <a:r>
              <a:rPr lang="fr-CH" b="1" dirty="0">
                <a:latin typeface="Luxi Sans" charset="0"/>
                <a:sym typeface="Symbol"/>
              </a:rPr>
              <a:t> bei 80 km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5CCA42-C8F6-1A40-8A21-8F304038681A}"/>
              </a:ext>
            </a:extLst>
          </p:cNvPr>
          <p:cNvGrpSpPr/>
          <p:nvPr/>
        </p:nvGrpSpPr>
        <p:grpSpPr>
          <a:xfrm>
            <a:off x="5040313" y="2339678"/>
            <a:ext cx="4680520" cy="4680520"/>
            <a:chOff x="5040313" y="2339678"/>
            <a:chExt cx="4680520" cy="468052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37" r="19145" b="5131"/>
            <a:stretch/>
          </p:blipFill>
          <p:spPr>
            <a:xfrm>
              <a:off x="5040313" y="2339678"/>
              <a:ext cx="4680520" cy="468052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5832400" y="3312000"/>
              <a:ext cx="3168000" cy="3168000"/>
            </a:xfrm>
            <a:prstGeom prst="ellipse">
              <a:avLst/>
            </a:prstGeom>
            <a:noFill/>
            <a:ln w="34925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 Box 20">
            <a:extLst>
              <a:ext uri="{FF2B5EF4-FFF2-40B4-BE49-F238E27FC236}">
                <a16:creationId xmlns:a16="http://schemas.microsoft.com/office/drawing/2014/main" id="{349EA292-5D5E-4446-AFD7-5701F1C9B8D2}"/>
              </a:ext>
            </a:extLst>
          </p:cNvPr>
          <p:cNvSpPr txBox="1">
            <a:spLocks/>
          </p:cNvSpPr>
          <p:nvPr/>
        </p:nvSpPr>
        <p:spPr bwMode="auto">
          <a:xfrm>
            <a:off x="7056536" y="4738860"/>
            <a:ext cx="720080" cy="26511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" tIns="23112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600" b="1" dirty="0">
                <a:solidFill>
                  <a:srgbClr val="FF0000"/>
                </a:solidFill>
                <a:latin typeface="Luxi Sans" charset="0"/>
              </a:rPr>
              <a:t> Berlin 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4752280" y="4059463"/>
            <a:ext cx="1008112" cy="368446"/>
          </a:xfrm>
          <a:prstGeom prst="straightConnector1">
            <a:avLst/>
          </a:prstGeom>
          <a:solidFill>
            <a:srgbClr val="00B8FF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522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Aussichten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LHC läuft bis 2037</a:t>
            </a:r>
          </a:p>
          <a:p>
            <a:pPr lvl="2"/>
            <a:r>
              <a:rPr lang="de-DE" dirty="0"/>
              <a:t>Run 2 mit 13 </a:t>
            </a:r>
            <a:r>
              <a:rPr lang="de-DE" dirty="0" err="1"/>
              <a:t>TeV</a:t>
            </a:r>
            <a:r>
              <a:rPr lang="de-DE" dirty="0"/>
              <a:t> abgeschlossen, Run 3 (mit 14 TeV?): 2021-23 </a:t>
            </a:r>
          </a:p>
          <a:p>
            <a:pPr lvl="2"/>
            <a:r>
              <a:rPr lang="de-DE" dirty="0"/>
              <a:t>ab 2026 bis ~2037: “high </a:t>
            </a:r>
            <a:r>
              <a:rPr lang="de-DE" dirty="0" err="1"/>
              <a:t>luminosity</a:t>
            </a:r>
            <a:r>
              <a:rPr lang="de-DE" dirty="0"/>
              <a:t>“ LHC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FF0000"/>
                </a:solidFill>
              </a:rPr>
              <a:t>3000 fb</a:t>
            </a:r>
            <a:r>
              <a:rPr lang="de-DE" baseline="30000" dirty="0">
                <a:solidFill>
                  <a:srgbClr val="FF0000"/>
                </a:solidFill>
              </a:rPr>
              <a:t>-1</a:t>
            </a:r>
            <a:r>
              <a:rPr lang="de-DE" dirty="0">
                <a:solidFill>
                  <a:srgbClr val="FF0000"/>
                </a:solidFill>
              </a:rPr>
              <a:t> = 100x mehr Daten als Run 1 (</a:t>
            </a:r>
            <a:r>
              <a:rPr lang="de-DE" dirty="0" err="1">
                <a:solidFill>
                  <a:srgbClr val="FF0000"/>
                </a:solidFill>
              </a:rPr>
              <a:t>Higgs</a:t>
            </a:r>
            <a:r>
              <a:rPr lang="de-DE" dirty="0">
                <a:solidFill>
                  <a:srgbClr val="FF0000"/>
                </a:solidFill>
              </a:rPr>
              <a:t>-Entdeckung)</a:t>
            </a:r>
          </a:p>
          <a:p>
            <a:r>
              <a:rPr lang="de-DE" dirty="0"/>
              <a:t>Nächster Update der European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en-US" dirty="0" err="1"/>
              <a:t>bis</a:t>
            </a:r>
            <a:r>
              <a:rPr lang="en-US" dirty="0"/>
              <a:t> Mai 2020</a:t>
            </a:r>
          </a:p>
          <a:p>
            <a:pPr lvl="1"/>
            <a:r>
              <a:rPr lang="en-US" dirty="0"/>
              <a:t>Input (</a:t>
            </a:r>
            <a:r>
              <a:rPr lang="en-US" dirty="0" err="1"/>
              <a:t>neben</a:t>
            </a:r>
            <a:r>
              <a:rPr lang="en-US" dirty="0"/>
              <a:t> </a:t>
            </a:r>
            <a:r>
              <a:rPr lang="en-US" dirty="0" err="1"/>
              <a:t>anderem</a:t>
            </a:r>
            <a:r>
              <a:rPr lang="en-US" dirty="0"/>
              <a:t>):</a:t>
            </a:r>
          </a:p>
          <a:p>
            <a:pPr lvl="2"/>
            <a:r>
              <a:rPr lang="en-US" dirty="0"/>
              <a:t>Neue Ph</a:t>
            </a:r>
            <a:r>
              <a:rPr lang="de-DE" dirty="0" err="1"/>
              <a:t>änomene</a:t>
            </a:r>
            <a:r>
              <a:rPr lang="de-DE" dirty="0"/>
              <a:t> bei LHC</a:t>
            </a:r>
            <a:r>
              <a:rPr lang="en-US" dirty="0"/>
              <a:t>???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Bisher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keine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weitere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fundamentale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Entdeckung</a:t>
            </a:r>
            <a:endParaRPr lang="en-US" dirty="0"/>
          </a:p>
          <a:p>
            <a:pPr lvl="2"/>
            <a:r>
              <a:rPr lang="en-US" dirty="0"/>
              <a:t>ILC (Higgs factory) </a:t>
            </a:r>
            <a:r>
              <a:rPr lang="en-US" dirty="0" err="1"/>
              <a:t>genehmigt</a:t>
            </a:r>
            <a:r>
              <a:rPr lang="en-US" dirty="0"/>
              <a:t> in Japan?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Entscheidung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Anfang</a:t>
            </a:r>
            <a:r>
              <a:rPr lang="en-US" dirty="0">
                <a:sym typeface="Wingdings" pitchFamily="2" charset="2"/>
              </a:rPr>
              <a:t> 2020???</a:t>
            </a:r>
            <a:endParaRPr lang="en-US" dirty="0"/>
          </a:p>
          <a:p>
            <a:pPr lvl="2"/>
            <a:r>
              <a:rPr lang="en-US" dirty="0"/>
              <a:t>CLIC (SUSY factory) </a:t>
            </a:r>
            <a:r>
              <a:rPr lang="en-US" dirty="0" err="1"/>
              <a:t>Technologie</a:t>
            </a:r>
            <a:r>
              <a:rPr lang="en-US" dirty="0"/>
              <a:t> </a:t>
            </a:r>
            <a:r>
              <a:rPr lang="en-US" dirty="0" err="1"/>
              <a:t>Machbarkeit</a:t>
            </a:r>
            <a:r>
              <a:rPr lang="en-US" dirty="0"/>
              <a:t>, </a:t>
            </a:r>
            <a:r>
              <a:rPr lang="en-US" dirty="0" err="1"/>
              <a:t>Kosten</a:t>
            </a:r>
            <a:r>
              <a:rPr lang="en-US" dirty="0"/>
              <a:t>(!!)</a:t>
            </a:r>
          </a:p>
          <a:p>
            <a:pPr lvl="2"/>
            <a:r>
              <a:rPr lang="en-US" dirty="0"/>
              <a:t>FCC </a:t>
            </a:r>
            <a:r>
              <a:rPr lang="en-US" dirty="0" err="1"/>
              <a:t>Machbarkeit</a:t>
            </a:r>
            <a:r>
              <a:rPr lang="en-US" dirty="0"/>
              <a:t>, </a:t>
            </a:r>
            <a:r>
              <a:rPr lang="en-US" dirty="0" err="1"/>
              <a:t>Kosten</a:t>
            </a:r>
            <a:r>
              <a:rPr lang="en-US" dirty="0"/>
              <a:t>(!!!), </a:t>
            </a:r>
            <a:r>
              <a:rPr lang="en-US" dirty="0" err="1"/>
              <a:t>Physikzielsetzung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Output:</a:t>
            </a:r>
          </a:p>
          <a:p>
            <a:pPr lvl="2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Richtung</a:t>
            </a:r>
            <a:r>
              <a:rPr lang="en-US" dirty="0"/>
              <a:t> </a:t>
            </a:r>
            <a:r>
              <a:rPr lang="en-US" dirty="0" err="1"/>
              <a:t>soll</a:t>
            </a:r>
            <a:r>
              <a:rPr lang="en-US" dirty="0"/>
              <a:t> die (</a:t>
            </a:r>
            <a:r>
              <a:rPr lang="en-US" dirty="0" err="1"/>
              <a:t>Hochenergie</a:t>
            </a:r>
            <a:r>
              <a:rPr lang="en-US" dirty="0"/>
              <a:t>-)</a:t>
            </a:r>
            <a:r>
              <a:rPr lang="en-US" dirty="0" err="1"/>
              <a:t>Teilchenphysik</a:t>
            </a:r>
            <a:r>
              <a:rPr lang="en-US" dirty="0"/>
              <a:t> </a:t>
            </a:r>
            <a:r>
              <a:rPr lang="en-US" dirty="0" err="1"/>
              <a:t>einschlagen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Was </a:t>
            </a:r>
            <a:r>
              <a:rPr lang="en-US" dirty="0" err="1"/>
              <a:t>wird</a:t>
            </a:r>
            <a:r>
              <a:rPr lang="en-US" dirty="0"/>
              <a:t> DAS </a:t>
            </a:r>
            <a:r>
              <a:rPr lang="en-US" dirty="0" err="1"/>
              <a:t>Zukunftsprojekt</a:t>
            </a:r>
            <a:r>
              <a:rPr lang="en-US" dirty="0"/>
              <a:t> des CERN </a:t>
            </a:r>
            <a:r>
              <a:rPr lang="en-US" dirty="0" err="1"/>
              <a:t>nach</a:t>
            </a:r>
            <a:r>
              <a:rPr lang="en-US" dirty="0"/>
              <a:t> LHC Ende ab ~2037?</a:t>
            </a:r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776" y="6660157"/>
            <a:ext cx="964907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 Die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nächsten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Jahrzehnte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bleiben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spannend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0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88384" y="3506613"/>
            <a:ext cx="4050720" cy="365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Deutschland und CERN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5770146" cy="5942012"/>
          </a:xfrm>
        </p:spPr>
        <p:txBody>
          <a:bodyPr/>
          <a:lstStyle/>
          <a:p>
            <a:r>
              <a:rPr lang="en-US" dirty="0"/>
              <a:t>(West-)Deutschland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der </a:t>
            </a:r>
            <a:r>
              <a:rPr lang="en-US" dirty="0" err="1"/>
              <a:t>ersten</a:t>
            </a:r>
            <a:r>
              <a:rPr lang="en-US" dirty="0"/>
              <a:t> 12 CERN </a:t>
            </a:r>
            <a:r>
              <a:rPr lang="en-US" dirty="0" err="1"/>
              <a:t>Gründerstaaten</a:t>
            </a:r>
            <a:r>
              <a:rPr lang="en-US" dirty="0"/>
              <a:t> (1954)</a:t>
            </a:r>
          </a:p>
          <a:p>
            <a:pPr lvl="1"/>
            <a:r>
              <a:rPr lang="en-US" dirty="0"/>
              <a:t>Werner Heisenberg (</a:t>
            </a:r>
            <a:r>
              <a:rPr lang="en-US" dirty="0" err="1"/>
              <a:t>Nobelpreisträger</a:t>
            </a:r>
            <a:r>
              <a:rPr lang="en-US" dirty="0"/>
              <a:t> 1932) </a:t>
            </a:r>
            <a:r>
              <a:rPr lang="en-US" sz="1400" dirty="0"/>
              <a:t>(</a:t>
            </a:r>
            <a:r>
              <a:rPr lang="en-US" sz="1400" dirty="0" err="1"/>
              <a:t>unterzeichnete</a:t>
            </a:r>
            <a:r>
              <a:rPr lang="en-US" sz="1400" dirty="0"/>
              <a:t> CERN </a:t>
            </a:r>
            <a:r>
              <a:rPr lang="en-US" sz="1400" dirty="0" err="1"/>
              <a:t>Vertragsurkunde</a:t>
            </a:r>
            <a:r>
              <a:rPr lang="en-US" sz="1400" dirty="0"/>
              <a:t>)</a:t>
            </a:r>
            <a:endParaRPr lang="en-US" dirty="0"/>
          </a:p>
          <a:p>
            <a:r>
              <a:rPr lang="en-US" dirty="0" err="1"/>
              <a:t>Teilchenphysik</a:t>
            </a:r>
            <a:r>
              <a:rPr lang="en-US" dirty="0"/>
              <a:t> </a:t>
            </a:r>
            <a:r>
              <a:rPr lang="en-US" dirty="0" err="1"/>
              <a:t>hatte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Bedeutung</a:t>
            </a:r>
            <a:r>
              <a:rPr lang="en-US" dirty="0"/>
              <a:t> in Deutschland</a:t>
            </a:r>
          </a:p>
          <a:p>
            <a:pPr lvl="1"/>
            <a:r>
              <a:rPr lang="en-US" dirty="0" err="1"/>
              <a:t>Nationales</a:t>
            </a:r>
            <a:r>
              <a:rPr lang="en-US" dirty="0"/>
              <a:t> Labor: DESY (HH, </a:t>
            </a:r>
            <a:r>
              <a:rPr lang="en-US" dirty="0" err="1"/>
              <a:t>Zeuthen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Internationales</a:t>
            </a:r>
            <a:r>
              <a:rPr lang="en-US" dirty="0"/>
              <a:t> Labor </a:t>
            </a:r>
            <a:r>
              <a:rPr lang="en-US" dirty="0" err="1"/>
              <a:t>mit</a:t>
            </a:r>
            <a:r>
              <a:rPr lang="en-US" dirty="0"/>
              <a:t> starker </a:t>
            </a:r>
            <a:r>
              <a:rPr lang="en-US" dirty="0" err="1"/>
              <a:t>deutscher</a:t>
            </a:r>
            <a:r>
              <a:rPr lang="en-US" dirty="0"/>
              <a:t> </a:t>
            </a:r>
            <a:r>
              <a:rPr lang="en-US" dirty="0" err="1"/>
              <a:t>Beteiligung</a:t>
            </a:r>
            <a:r>
              <a:rPr lang="en-US" dirty="0"/>
              <a:t>: CERN</a:t>
            </a:r>
          </a:p>
          <a:p>
            <a:r>
              <a:rPr lang="en-US" dirty="0" err="1"/>
              <a:t>Zwei</a:t>
            </a:r>
            <a:r>
              <a:rPr lang="en-US" dirty="0"/>
              <a:t> deutsche CERN General- </a:t>
            </a:r>
            <a:r>
              <a:rPr lang="en-US" dirty="0" err="1"/>
              <a:t>Direktoren</a:t>
            </a:r>
            <a:r>
              <a:rPr lang="en-US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beide</a:t>
            </a:r>
            <a:r>
              <a:rPr lang="en-US" sz="1400" dirty="0"/>
              <a:t> </a:t>
            </a:r>
            <a:r>
              <a:rPr lang="en-US" sz="1400" dirty="0" err="1"/>
              <a:t>vormals</a:t>
            </a:r>
            <a:r>
              <a:rPr lang="en-US" sz="1400" dirty="0"/>
              <a:t> DESY)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Herwig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Schopper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(1981 – 1988)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Rolf-Dieter </a:t>
            </a:r>
            <a:r>
              <a:rPr lang="en-US" dirty="0" err="1">
                <a:solidFill>
                  <a:srgbClr val="FF0000"/>
                </a:solidFill>
              </a:rPr>
              <a:t>Heuer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(2009 – 2015)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044784" y="4153892"/>
            <a:ext cx="1465200" cy="408240"/>
          </a:xfrm>
          <a:prstGeom prst="rect">
            <a:avLst/>
          </a:prstGeom>
          <a:noFill/>
          <a:ln w="36720">
            <a:solidFill>
              <a:srgbClr val="0000FF"/>
            </a:solidFill>
            <a:prstDash val="solid"/>
          </a:ln>
        </p:spPr>
        <p:txBody>
          <a:bodyPr vert="horz" lIns="18000" tIns="18000" rIns="18000" bIns="18000" anchor="ctr" anchorCtr="1" compatLnSpc="0"/>
          <a:lstStyle/>
          <a:p>
            <a:pPr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latin typeface="Times" pitchFamily="18"/>
              <a:ea typeface="HG Mincho Light J" pitchFamily="2"/>
              <a:cs typeface="Tahoma" pitchFamily="2"/>
            </a:endParaRPr>
          </a:p>
        </p:txBody>
      </p:sp>
      <p:pic>
        <p:nvPicPr>
          <p:cNvPr id="4" name="Picture 15" descr="688px-Werner_Heisenberg_Briefmark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12520" y="1015025"/>
            <a:ext cx="2592288" cy="22607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traight Connector 7"/>
          <p:cNvSpPr/>
          <p:nvPr/>
        </p:nvSpPr>
        <p:spPr>
          <a:xfrm>
            <a:off x="5400352" y="2967642"/>
            <a:ext cx="864096" cy="884205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lIns="9000" tIns="9000" rIns="9000" bIns="9000" anchor="ctr" anchorCtr="1" compatLnSpc="0"/>
          <a:lstStyle/>
          <a:p>
            <a:pPr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latin typeface="Times" pitchFamily="18"/>
              <a:ea typeface="HG Mincho Light J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555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74333" y="1187551"/>
            <a:ext cx="4962525" cy="6048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Teilchenphysik</a:t>
            </a:r>
            <a:r>
              <a:rPr lang="en-US" dirty="0"/>
              <a:t> in Deutschland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4981698" cy="5942012"/>
          </a:xfrm>
        </p:spPr>
        <p:txBody>
          <a:bodyPr/>
          <a:lstStyle/>
          <a:p>
            <a:r>
              <a:rPr lang="en-US" dirty="0" err="1"/>
              <a:t>Universitäten</a:t>
            </a:r>
            <a:r>
              <a:rPr lang="en-US" dirty="0"/>
              <a:t> und </a:t>
            </a:r>
            <a:r>
              <a:rPr lang="en-US" dirty="0" err="1"/>
              <a:t>Forschungszentren</a:t>
            </a:r>
            <a:r>
              <a:rPr lang="en-US" dirty="0"/>
              <a:t> in Deutschland</a:t>
            </a:r>
            <a:endParaRPr lang="en-GB" dirty="0"/>
          </a:p>
          <a:p>
            <a:pPr lvl="1"/>
            <a:r>
              <a:rPr lang="en-US" dirty="0" err="1"/>
              <a:t>Universitäten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sowohl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experimenteller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und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theoretischer</a:t>
            </a:r>
            <a:r>
              <a:rPr lang="en-US" dirty="0"/>
              <a:t> </a:t>
            </a:r>
            <a:r>
              <a:rPr lang="en-US" dirty="0" err="1"/>
              <a:t>Teilchenphysik</a:t>
            </a:r>
            <a:r>
              <a:rPr lang="en-US" dirty="0"/>
              <a:t>: 14</a:t>
            </a:r>
          </a:p>
          <a:p>
            <a:pPr lvl="1"/>
            <a:r>
              <a:rPr lang="en-US" dirty="0" err="1"/>
              <a:t>Universitäten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entweder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experimenteller</a:t>
            </a:r>
            <a:r>
              <a:rPr lang="en-US" dirty="0"/>
              <a:t> </a:t>
            </a:r>
            <a:r>
              <a:rPr lang="en-US" dirty="0" err="1">
                <a:solidFill>
                  <a:schemeClr val="accent6"/>
                </a:solidFill>
              </a:rPr>
              <a:t>oder</a:t>
            </a:r>
            <a:r>
              <a:rPr lang="en-US" dirty="0"/>
              <a:t> </a:t>
            </a:r>
            <a:r>
              <a:rPr lang="en-US" dirty="0" err="1">
                <a:solidFill>
                  <a:srgbClr val="002060"/>
                </a:solidFill>
              </a:rPr>
              <a:t>theoretischer</a:t>
            </a:r>
            <a:r>
              <a:rPr lang="en-US" dirty="0"/>
              <a:t> </a:t>
            </a:r>
            <a:r>
              <a:rPr lang="en-US" dirty="0" err="1"/>
              <a:t>Teilchenphysik</a:t>
            </a:r>
            <a:r>
              <a:rPr lang="en-US" dirty="0"/>
              <a:t>: 12</a:t>
            </a:r>
          </a:p>
          <a:p>
            <a:pPr lvl="1"/>
            <a:r>
              <a:rPr lang="en-US" dirty="0" err="1"/>
              <a:t>Forschungszentren</a:t>
            </a:r>
            <a:r>
              <a:rPr lang="en-US" dirty="0"/>
              <a:t> (</a:t>
            </a:r>
            <a:r>
              <a:rPr lang="en-US" dirty="0" err="1"/>
              <a:t>Standorte</a:t>
            </a:r>
            <a:r>
              <a:rPr lang="en-US" dirty="0"/>
              <a:t>) </a:t>
            </a:r>
            <a:r>
              <a:rPr lang="en-US" dirty="0" err="1"/>
              <a:t>ausserhalb</a:t>
            </a:r>
            <a:r>
              <a:rPr lang="en-US" dirty="0"/>
              <a:t> </a:t>
            </a:r>
            <a:r>
              <a:rPr lang="en-US" dirty="0" err="1"/>
              <a:t>Universitäten</a:t>
            </a:r>
            <a:r>
              <a:rPr lang="en-US" dirty="0"/>
              <a:t>: 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1793" y="5808749"/>
            <a:ext cx="3983943" cy="779400"/>
            <a:chOff x="556200" y="4947479"/>
            <a:chExt cx="3415859" cy="779400"/>
          </a:xfrm>
        </p:grpSpPr>
        <p:sp>
          <p:nvSpPr>
            <p:cNvPr id="5" name="Rectangle 4"/>
            <p:cNvSpPr/>
            <p:nvPr/>
          </p:nvSpPr>
          <p:spPr>
            <a:xfrm>
              <a:off x="556200" y="4949279"/>
              <a:ext cx="493921" cy="777600"/>
            </a:xfrm>
            <a:prstGeom prst="rect">
              <a:avLst/>
            </a:prstGeom>
            <a:solidFill>
              <a:srgbClr val="33CC66"/>
            </a:solidFill>
            <a:ln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0" tIns="0" rIns="0" bIns="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346" y="4947479"/>
              <a:ext cx="2834959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gelb</a:t>
              </a:r>
              <a:r>
                <a:rPr lang="en-US" sz="1200" b="1" dirty="0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: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(exp. und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theo.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6200" y="5236200"/>
              <a:ext cx="3037679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grau</a:t>
              </a:r>
              <a:r>
                <a:rPr lang="en-US" sz="1200" b="1" dirty="0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: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(exp.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oder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theo.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oder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IT)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8259" y="5523840"/>
              <a:ext cx="3403800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 dirty="0">
                  <a:solidFill>
                    <a:srgbClr val="FF00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   rot: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Forschungszentrum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(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ausserhalb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</a:t>
              </a:r>
              <a:r>
                <a:rPr lang="en-US" sz="1200" b="1" dirty="0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 dirty="0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)</a:t>
              </a:r>
              <a:endParaRPr lang="en-US" sz="1200" b="1" dirty="0">
                <a:solidFill>
                  <a:srgbClr val="000080"/>
                </a:solidFill>
                <a:latin typeface="Luxi Sans" pitchFamily="34"/>
                <a:ea typeface="Luxi Sans" pitchFamily="34"/>
                <a:cs typeface="Luxi Sans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803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Deutsche </a:t>
            </a:r>
            <a:r>
              <a:rPr lang="en-US" dirty="0" err="1"/>
              <a:t>Prominenz</a:t>
            </a:r>
            <a:r>
              <a:rPr lang="en-US" dirty="0"/>
              <a:t> am CERN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4638" y="5940077"/>
            <a:ext cx="9599612" cy="1190972"/>
          </a:xfrm>
        </p:spPr>
        <p:txBody>
          <a:bodyPr/>
          <a:lstStyle/>
          <a:p>
            <a:r>
              <a:rPr lang="en-US" dirty="0"/>
              <a:t>+ </a:t>
            </a:r>
            <a:r>
              <a:rPr lang="en-US" dirty="0" err="1"/>
              <a:t>Ministerinnen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Bildung</a:t>
            </a:r>
            <a:r>
              <a:rPr lang="en-US" dirty="0"/>
              <a:t> und </a:t>
            </a:r>
            <a:r>
              <a:rPr lang="en-US" dirty="0" err="1"/>
              <a:t>Forschung</a:t>
            </a:r>
            <a:r>
              <a:rPr lang="en-US" dirty="0"/>
              <a:t> (Johanna </a:t>
            </a:r>
            <a:r>
              <a:rPr lang="en-US" dirty="0" err="1"/>
              <a:t>Wanka</a:t>
            </a:r>
            <a:r>
              <a:rPr lang="en-US" dirty="0"/>
              <a:t>, Annette </a:t>
            </a:r>
            <a:r>
              <a:rPr lang="en-US" dirty="0" err="1"/>
              <a:t>Schavan</a:t>
            </a:r>
            <a:r>
              <a:rPr lang="en-US" dirty="0"/>
              <a:t>, </a:t>
            </a:r>
            <a:r>
              <a:rPr lang="en-US" dirty="0" err="1"/>
              <a:t>Edelgard</a:t>
            </a:r>
            <a:r>
              <a:rPr lang="en-US" dirty="0"/>
              <a:t> </a:t>
            </a:r>
            <a:r>
              <a:rPr lang="en-US" dirty="0" err="1"/>
              <a:t>Bulmahn</a:t>
            </a:r>
            <a:r>
              <a:rPr lang="en-US" dirty="0"/>
              <a:t>),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Landesminister</a:t>
            </a:r>
            <a:r>
              <a:rPr lang="en-US" dirty="0"/>
              <a:t>, </a:t>
            </a:r>
            <a:r>
              <a:rPr lang="en-US" dirty="0" err="1"/>
              <a:t>Staatssekretäre</a:t>
            </a:r>
            <a:r>
              <a:rPr lang="en-US" dirty="0"/>
              <a:t>, Uni-</a:t>
            </a:r>
            <a:r>
              <a:rPr lang="en-US" dirty="0" err="1"/>
              <a:t>Rektoren</a:t>
            </a:r>
            <a:r>
              <a:rPr lang="en-US" dirty="0"/>
              <a:t>…</a:t>
            </a:r>
          </a:p>
        </p:txBody>
      </p:sp>
      <p:pic>
        <p:nvPicPr>
          <p:cNvPr id="3" name="Picture 2" descr="201404-069_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1187549"/>
            <a:ext cx="3944438" cy="3944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0804038_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15289"/>
          <a:stretch/>
        </p:blipFill>
        <p:spPr>
          <a:xfrm>
            <a:off x="1007866" y="1187551"/>
            <a:ext cx="3672409" cy="3941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00353" y="5292005"/>
            <a:ext cx="3816425" cy="50159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Bundespräsident</a:t>
            </a: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Joachim </a:t>
            </a:r>
            <a:r>
              <a:rPr lang="en-US" sz="16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Gauck</a:t>
            </a: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,</a:t>
            </a: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April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5858" y="5292005"/>
            <a:ext cx="3816425" cy="50159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Bundeskanzlerin</a:t>
            </a: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Angela Merkel,</a:t>
            </a: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April 2008</a:t>
            </a:r>
          </a:p>
        </p:txBody>
      </p:sp>
    </p:spTree>
    <p:extLst>
      <p:ext uri="{BB962C8B-B14F-4D97-AF65-F5344CB8AC3E}">
        <p14:creationId xmlns:p14="http://schemas.microsoft.com/office/powerpoint/2010/main" val="2223836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Luxi Sans"/>
        <a:ea typeface="msmincho"/>
        <a:cs typeface="msmincho"/>
      </a:majorFont>
      <a:minorFont>
        <a:latin typeface="Luxi Sans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72701</TotalTime>
  <Words>3365</Words>
  <Application>Microsoft Macintosh PowerPoint</Application>
  <PresentationFormat>Custom</PresentationFormat>
  <Paragraphs>825</Paragraphs>
  <Slides>63</Slides>
  <Notes>58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80" baseType="lpstr">
      <vt:lpstr>Arial Unicode MS</vt:lpstr>
      <vt:lpstr>ＭＳ Ｐゴシック</vt:lpstr>
      <vt:lpstr>Arial</vt:lpstr>
      <vt:lpstr>Calibri</vt:lpstr>
      <vt:lpstr>Eurostile</vt:lpstr>
      <vt:lpstr>Helvetica</vt:lpstr>
      <vt:lpstr>HG Mincho Light J</vt:lpstr>
      <vt:lpstr>Lucida Grande</vt:lpstr>
      <vt:lpstr>Luxi Sans</vt:lpstr>
      <vt:lpstr>msmincho</vt:lpstr>
      <vt:lpstr>Symbol</vt:lpstr>
      <vt:lpstr>Tahoma</vt:lpstr>
      <vt:lpstr>Times</vt:lpstr>
      <vt:lpstr>Times New Roman</vt:lpstr>
      <vt:lpstr>Wingdings</vt:lpstr>
      <vt:lpstr>Office Theme</vt:lpstr>
      <vt:lpstr>Equation</vt:lpstr>
      <vt:lpstr>CERN  Das europäische Forschungszentrum für Teilchenphysik (Conseil Européen pour la Recherche Nucléaire) </vt:lpstr>
      <vt:lpstr>PowerPoint Presentation</vt:lpstr>
      <vt:lpstr>Der Beginn von CERN</vt:lpstr>
      <vt:lpstr>Frühe Fotos</vt:lpstr>
      <vt:lpstr>CERN Gelände</vt:lpstr>
      <vt:lpstr>CERN Budget 2018: 1147 MCHF (Member States: 1123 MCHF, Associated Members: 24 MCHF)</vt:lpstr>
      <vt:lpstr>Deutschland und CERN</vt:lpstr>
      <vt:lpstr>Teilchenphysik in Deutschland</vt:lpstr>
      <vt:lpstr>Deutsche Prominenz am CERN</vt:lpstr>
      <vt:lpstr>CERN Organisation: Council</vt:lpstr>
      <vt:lpstr>CERN Management</vt:lpstr>
      <vt:lpstr>Aufgabenteilung im CERN</vt:lpstr>
      <vt:lpstr>PowerPoint Presentation</vt:lpstr>
      <vt:lpstr>Die Aufgaben von CERN</vt:lpstr>
      <vt:lpstr>Ausbildungsprogramme am CERN</vt:lpstr>
      <vt:lpstr>Lehrer- und Schülerausbildung</vt:lpstr>
      <vt:lpstr>CERN’s wissenschaftliche Aufgaben</vt:lpstr>
      <vt:lpstr>CERN’s wissenschaftliche Aufgaben</vt:lpstr>
      <vt:lpstr>Wissenschaftliche Vielfalt am CERN</vt:lpstr>
      <vt:lpstr>Teilchenphysik in den 1950…60ern</vt:lpstr>
      <vt:lpstr>Aufbau der Materie</vt:lpstr>
      <vt:lpstr>Antimaterie</vt:lpstr>
      <vt:lpstr>Antimaterie</vt:lpstr>
      <vt:lpstr>Speicherung von Antimaterie</vt:lpstr>
      <vt:lpstr>Die Antimaterie Fabrik</vt:lpstr>
      <vt:lpstr>Experimente mit Antimaterie</vt:lpstr>
      <vt:lpstr>Das Standardmodell auf einen Blick</vt:lpstr>
      <vt:lpstr>Higgs-Mechanismus</vt:lpstr>
      <vt:lpstr>Higgs-Feld  Higgs-Teilchen</vt:lpstr>
      <vt:lpstr>Higgs-Feld  Higgs-Teilchen</vt:lpstr>
      <vt:lpstr>“Spin-offs” der Teilchenphysik: medizinische Anwendungen</vt:lpstr>
      <vt:lpstr>CERN: “Where the Web was born…”</vt:lpstr>
      <vt:lpstr>CERN Beschleuniger Komplex</vt:lpstr>
      <vt:lpstr>Der LHC: ~34 Jahre... und länger...</vt:lpstr>
      <vt:lpstr>LHC in Zahlen</vt:lpstr>
      <vt:lpstr>LHC Tunnel</vt:lpstr>
      <vt:lpstr>gespeicherte LHC Strahlenergie</vt:lpstr>
      <vt:lpstr>Proton – Proton Kollisionen* im LHC</vt:lpstr>
      <vt:lpstr>Methoden der Teilchenphysik</vt:lpstr>
      <vt:lpstr>LHC Detektoren</vt:lpstr>
      <vt:lpstr>ATLAS (A Toroidal LHC ApparatuS)</vt:lpstr>
      <vt:lpstr>ATLAS unterirdische Kaverne</vt:lpstr>
      <vt:lpstr>ATLAS Barrel Toroid fertiggestellt (Nov 2005)</vt:lpstr>
      <vt:lpstr>Detektortechnologie und Kunst</vt:lpstr>
      <vt:lpstr>“Erstes Higgs” am LHC (4. April 2008)</vt:lpstr>
      <vt:lpstr>LHC Start – 10. September 2008</vt:lpstr>
      <vt:lpstr>LHC Start in deutschen Medien</vt:lpstr>
      <vt:lpstr>Erste LHC Kollisionen bei hoher Energie</vt:lpstr>
      <vt:lpstr>Higgs-Teilchen Entdeckung 4. Juli 2012</vt:lpstr>
      <vt:lpstr>Higgs Zerfall  H  γγ</vt:lpstr>
      <vt:lpstr>Higgs in den Medien</vt:lpstr>
      <vt:lpstr>Higgs: Stand der Erkenntnisse</vt:lpstr>
      <vt:lpstr>Nobelpreis für Englert und Higgs 2013</vt:lpstr>
      <vt:lpstr>Standardmodell Teilchenentdeckungen</vt:lpstr>
      <vt:lpstr>Jenseits des Standardmodells</vt:lpstr>
      <vt:lpstr>Bestandteile des Universums</vt:lpstr>
      <vt:lpstr>Konsequenzen für Higgs</vt:lpstr>
      <vt:lpstr>SUSY@LHC?</vt:lpstr>
      <vt:lpstr>LHC: Wie geht es weiter?</vt:lpstr>
      <vt:lpstr>Zukunft 1a: e+e- @ 0.5 TeV  ILC ILC = International Linear Collider</vt:lpstr>
      <vt:lpstr>Zukunft 1b: e+e- @ 3 TeV  CL CLIC = Compact Linear Collider</vt:lpstr>
      <vt:lpstr>Zukunft 2: neuer pp Collider  FCC FCC = Future Circular Collider</vt:lpstr>
      <vt:lpstr>Aussichten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&amp; Co.</dc:title>
  <dc:creator>Michael Hauschild</dc:creator>
  <cp:lastModifiedBy>Michael Hauschild</cp:lastModifiedBy>
  <cp:revision>1443</cp:revision>
  <cp:lastPrinted>2018-04-27T15:13:56Z</cp:lastPrinted>
  <dcterms:created xsi:type="dcterms:W3CDTF">2003-03-07T08:03:06Z</dcterms:created>
  <dcterms:modified xsi:type="dcterms:W3CDTF">2019-05-27T12:21:09Z</dcterms:modified>
</cp:coreProperties>
</file>